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72" r:id="rId2"/>
    <p:sldId id="258" r:id="rId3"/>
    <p:sldId id="259" r:id="rId4"/>
    <p:sldId id="263" r:id="rId5"/>
    <p:sldId id="4243" r:id="rId6"/>
    <p:sldId id="267" r:id="rId7"/>
    <p:sldId id="260" r:id="rId8"/>
    <p:sldId id="261" r:id="rId9"/>
    <p:sldId id="268" r:id="rId10"/>
    <p:sldId id="264" r:id="rId11"/>
    <p:sldId id="265" r:id="rId12"/>
    <p:sldId id="266" r:id="rId13"/>
    <p:sldId id="262" r:id="rId14"/>
    <p:sldId id="4244" r:id="rId15"/>
    <p:sldId id="270" r:id="rId16"/>
    <p:sldId id="271" r:id="rId17"/>
    <p:sldId id="257" r:id="rId18"/>
    <p:sldId id="4242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7"/>
    <p:restoredTop sz="96327"/>
  </p:normalViewPr>
  <p:slideViewPr>
    <p:cSldViewPr snapToGrid="0">
      <p:cViewPr>
        <p:scale>
          <a:sx n="61" d="100"/>
          <a:sy n="61" d="100"/>
        </p:scale>
        <p:origin x="1592" y="1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726A1-946D-724C-AE73-F790E0A83E76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06661-BAD5-9249-A397-3335E99479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261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merci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EE4F5-4534-0E42-8735-EBA5150C21D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4850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E82026-4ED1-8CA7-6F5F-DBEF2C82C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2A3446C-7195-E887-7C87-EE5CD29CA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41C6E0-E032-99BD-04CC-EF9954AD1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78FF-62B0-9E4D-A020-7FF8FFF94A77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C08E90-C539-7796-DA3E-D75DF7DCC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7A69D3-EBB4-B9AF-06DD-E106443F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DFA-E194-6E44-BA1B-BE0059792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6944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DEC732-066A-D090-DD36-FA6E5BB7C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9DD3C81-8858-A4DA-2573-C303669B5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7A411A-B9A4-90BD-2D9F-59388967F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78FF-62B0-9E4D-A020-7FF8FFF94A77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838AA3-A246-3DB4-6608-CB0B65C85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4A8B29-EBF9-3DDD-6B31-1CD2305BB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DFA-E194-6E44-BA1B-BE0059792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962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6465588-253C-A6FB-742A-5AD5C3086C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79DC4AB-59E6-5BFF-AA26-AA957DA82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31E7A7-377F-4A1D-445B-E42B37E9C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78FF-62B0-9E4D-A020-7FF8FFF94A77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2DDF8E-14FF-8CC7-337F-6214476CD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ECA566-C3C0-1C33-9030-53237CE56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DFA-E194-6E44-BA1B-BE0059792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47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29C9C9-B2EA-BD8C-64EA-CD4591278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2F8B85-7C98-0C5F-A170-3B30D81BD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AEE448-995E-9B0A-7D7E-E6CCE09D1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78FF-62B0-9E4D-A020-7FF8FFF94A77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0DF05E-C5B5-6AB1-29C3-43D619360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5BDE65-8B8C-C9BE-4807-D4464B21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DFA-E194-6E44-BA1B-BE0059792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8645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624C02-B185-18D0-D214-4AB5A3BF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9BADF1-5719-84E5-1F6C-9C8CA690A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28F0AB-05B2-DB6B-A4FB-193083458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78FF-62B0-9E4D-A020-7FF8FFF94A77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FCA44B-F5AF-A83D-0165-4315A5CDC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4CD1B6-6D70-0782-37F0-3C81419E2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DFA-E194-6E44-BA1B-BE0059792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278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B3A3A6-049E-A104-BC57-F5A47579A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19831A-AF7F-BAE5-7D99-15016D9C92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3284B1-8494-D041-7D4F-88DECEC1B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4B90DE-7766-AF1F-31A6-209134824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78FF-62B0-9E4D-A020-7FF8FFF94A77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2514CFA-D731-F23D-5FF3-779E6E661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8F97F0-6CEA-3544-D18C-961B9DE32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DFA-E194-6E44-BA1B-BE0059792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756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E70132-A91D-C9B7-5CDF-ADD0D47C5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10C7199-58A7-56C5-1981-D853460C6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74CACAE-E5F6-EC71-BEF9-7E463DA56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0BB8A2E-292D-349E-DE89-D3D280B4D7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E658C8C-0481-73B1-13C7-581B5694C2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FB74BCA-DF7C-B8EE-6197-1B10896FA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78FF-62B0-9E4D-A020-7FF8FFF94A77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07AEAF9-14D1-6459-96CA-D45622C97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743303E-D48A-FBD5-7C28-23FD85FAE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DFA-E194-6E44-BA1B-BE0059792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934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97C43C-0669-5ECA-AD53-2C63F7116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E0C4498-C51F-9538-F821-C1B749485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78FF-62B0-9E4D-A020-7FF8FFF94A77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67E861E-EEA2-66E7-1812-23CCCB834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2A1EC2C-D4B6-BF56-0BBC-21914A8D9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DFA-E194-6E44-BA1B-BE0059792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165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8B96E4A-9D27-5AE7-FCC6-0BCB23D96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78FF-62B0-9E4D-A020-7FF8FFF94A77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AFF302E-637A-0FEE-33D0-E17EA1737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72E5B3-1DFC-1693-A9A3-35657DBD7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DFA-E194-6E44-BA1B-BE0059792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388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AD60A4-AC4C-A7A3-64D2-008F64511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1A2274-B58F-C182-482F-F731664BB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659A93-99CD-89D8-9D44-EA8FFA810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E461D8-FE3C-A374-D2E4-73AFA9298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78FF-62B0-9E4D-A020-7FF8FFF94A77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487AAD-8906-5BD3-C0D6-D7726934B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45F70E-E51B-8CC2-60C2-2297AED56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DFA-E194-6E44-BA1B-BE0059792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465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149EC3-ECBE-A25F-7558-9B7B0BC34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EA8B377-FE8A-4EB2-9912-FBD8AA357E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08D0D63-0ED1-F28A-D84A-7FDD1F510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128B5ED-F0A3-A8F7-7379-CBE1D1F53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78FF-62B0-9E4D-A020-7FF8FFF94A77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98BC40-E30D-7CC3-E73C-49A420475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539BBB-2953-E97C-2E11-B9682C363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DFA-E194-6E44-BA1B-BE0059792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134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FFC7F5C-5DB2-5F9A-73F3-9067B0043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320AE7-9971-3593-5C25-EF91934E6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A487AE-C5DD-6509-2A42-FFF95586B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B78FF-62B0-9E4D-A020-7FF8FFF94A77}" type="datetimeFigureOut">
              <a:rPr lang="fr-FR" smtClean="0"/>
              <a:t>29/09/2022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FB9196-A7ED-2CB9-28BC-E0791C7240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D12822-A594-CBCE-D478-AD14AFFAF7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BADFA-E194-6E44-BA1B-BE00597922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958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16.png"/><Relationship Id="rId10" Type="http://schemas.openxmlformats.org/officeDocument/2006/relationships/image" Target="../media/image36.png"/><Relationship Id="rId4" Type="http://schemas.openxmlformats.org/officeDocument/2006/relationships/image" Target="../media/image14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2EA83F-57E1-3CFA-45B7-EEE4AF5F9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45" y="639981"/>
            <a:ext cx="6045755" cy="2387600"/>
          </a:xfrm>
        </p:spPr>
        <p:txBody>
          <a:bodyPr>
            <a:normAutofit/>
          </a:bodyPr>
          <a:lstStyle/>
          <a:p>
            <a:pPr algn="l"/>
            <a:r>
              <a:rPr lang="fr-FR" sz="4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Cardioneuroablation</a:t>
            </a:r>
            <a:endParaRPr lang="fr-FR" sz="166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58FE12F-1E9C-DBA7-6460-E09C92B59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922" y="3667551"/>
            <a:ext cx="9144000" cy="1655762"/>
          </a:xfrm>
        </p:spPr>
        <p:txBody>
          <a:bodyPr/>
          <a:lstStyle/>
          <a:p>
            <a:pPr algn="l"/>
            <a:r>
              <a:rPr lang="fr-FR" dirty="0"/>
              <a:t>39</a:t>
            </a:r>
            <a:r>
              <a:rPr lang="fr-FR" sz="1800" dirty="0"/>
              <a:t>ème</a:t>
            </a:r>
            <a:r>
              <a:rPr lang="fr-FR" dirty="0"/>
              <a:t> rencontre du Lioran</a:t>
            </a:r>
          </a:p>
          <a:p>
            <a:pPr algn="l"/>
            <a:r>
              <a:rPr lang="fr-FR" dirty="0"/>
              <a:t>Dr Grégoire Massoullié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EB119B-2B60-23C0-9104-0E48BD248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4407"/>
            <a:ext cx="2142682" cy="1963593"/>
          </a:xfrm>
          <a:prstGeom prst="rect">
            <a:avLst/>
          </a:prstGeom>
        </p:spPr>
      </p:pic>
      <p:pic>
        <p:nvPicPr>
          <p:cNvPr id="5" name="Image 7" descr="PictOnlyCouleurM.png">
            <a:extLst>
              <a:ext uri="{FF2B5EF4-FFF2-40B4-BE49-F238E27FC236}">
                <a16:creationId xmlns:a16="http://schemas.microsoft.com/office/drawing/2014/main" id="{BE575E17-78C3-6A08-3133-43E4FA358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690" y="180735"/>
            <a:ext cx="1438298" cy="143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C631544-898F-D9BD-A13A-9AE26961A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339" y="317902"/>
            <a:ext cx="1849309" cy="116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Logo UCA jpg - Université Clermont Auvergne">
            <a:extLst>
              <a:ext uri="{FF2B5EF4-FFF2-40B4-BE49-F238E27FC236}">
                <a16:creationId xmlns:a16="http://schemas.microsoft.com/office/drawing/2014/main" id="{4CA04148-256B-AAA1-9453-22867DDCF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085" y="5407836"/>
            <a:ext cx="1438298" cy="139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space réservé du contenu 6" descr="Une image contenant intérieur, travaillant, pièce&#10;&#10;Description générée automatiquement">
            <a:extLst>
              <a:ext uri="{FF2B5EF4-FFF2-40B4-BE49-F238E27FC236}">
                <a16:creationId xmlns:a16="http://schemas.microsoft.com/office/drawing/2014/main" id="{6B7C41FE-3BD2-B6AC-53DD-0E1A6E33AA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191" r="1885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04423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2AAC7B-9A1C-B2A2-C09D-5832774A1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8FDCB3-5A5C-FE4B-EE54-14AE1284A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AutoShape 2" descr="image">
            <a:extLst>
              <a:ext uri="{FF2B5EF4-FFF2-40B4-BE49-F238E27FC236}">
                <a16:creationId xmlns:a16="http://schemas.microsoft.com/office/drawing/2014/main" id="{E8DAFC5F-DD0F-07BF-A9CE-6EC327E19E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F1799B5-96E4-39B0-051B-AE4C8069D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3381"/>
            <a:ext cx="10515600" cy="679461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6F91CF7-D208-5B48-5775-650FA4E87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980" y="0"/>
            <a:ext cx="3589020" cy="97234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C5F7F88-E0D5-69AD-56CC-0534ED796A8D}"/>
              </a:ext>
            </a:extLst>
          </p:cNvPr>
          <p:cNvSpPr txBox="1"/>
          <p:nvPr/>
        </p:nvSpPr>
        <p:spPr>
          <a:xfrm>
            <a:off x="680484" y="2147777"/>
            <a:ext cx="24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AVANT ABLATION DE FA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6835830-E472-DCD6-2134-50C898242939}"/>
              </a:ext>
            </a:extLst>
          </p:cNvPr>
          <p:cNvSpPr txBox="1"/>
          <p:nvPr/>
        </p:nvSpPr>
        <p:spPr>
          <a:xfrm>
            <a:off x="3699245" y="2147777"/>
            <a:ext cx="2358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APRES ABLATION DE FA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CF193B7-7E7D-2DF4-D131-E56BB9B60FE0}"/>
              </a:ext>
            </a:extLst>
          </p:cNvPr>
          <p:cNvSpPr txBox="1"/>
          <p:nvPr/>
        </p:nvSpPr>
        <p:spPr>
          <a:xfrm>
            <a:off x="170121" y="427428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7C51427-E54F-E66C-F35F-CAC767E40A6C}"/>
              </a:ext>
            </a:extLst>
          </p:cNvPr>
          <p:cNvSpPr txBox="1"/>
          <p:nvPr/>
        </p:nvSpPr>
        <p:spPr>
          <a:xfrm>
            <a:off x="7527852" y="2147777"/>
            <a:ext cx="34628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rgbClr val="C00000"/>
                </a:solidFill>
              </a:rPr>
              <a:t>+ 10 à 20 bpm</a:t>
            </a:r>
          </a:p>
        </p:txBody>
      </p:sp>
    </p:spTree>
    <p:extLst>
      <p:ext uri="{BB962C8B-B14F-4D97-AF65-F5344CB8AC3E}">
        <p14:creationId xmlns:p14="http://schemas.microsoft.com/office/powerpoint/2010/main" val="2454925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EAEC0-AE01-B614-3534-B71FA4E2E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14" y="176932"/>
            <a:ext cx="10515600" cy="1325563"/>
          </a:xfrm>
        </p:spPr>
        <p:txBody>
          <a:bodyPr/>
          <a:lstStyle/>
          <a:p>
            <a:r>
              <a:rPr lang="fr-FR" b="1" dirty="0"/>
              <a:t>Le « cerveau du cœur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F08FE9-B38C-2299-DA23-63F6528BA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E15E52A9-5D84-DB30-D781-81BF525CE4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1BF558-A3EE-1DE3-2730-36B2CEC9F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2" y="1719707"/>
            <a:ext cx="11996015" cy="5138293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CE417ED6-5A6F-B0A8-2797-12FC26AA1DB9}"/>
              </a:ext>
            </a:extLst>
          </p:cNvPr>
          <p:cNvGrpSpPr>
            <a:grpSpLocks noChangeAspect="1"/>
          </p:cNvGrpSpPr>
          <p:nvPr/>
        </p:nvGrpSpPr>
        <p:grpSpPr>
          <a:xfrm>
            <a:off x="5485014" y="2471884"/>
            <a:ext cx="6706986" cy="4386116"/>
            <a:chOff x="5569689" y="985836"/>
            <a:chExt cx="7784804" cy="5090968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F62AC12-34ED-076D-7CF1-C18B5E057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-159"/>
            <a:stretch/>
          </p:blipFill>
          <p:spPr>
            <a:xfrm>
              <a:off x="5569689" y="985836"/>
              <a:ext cx="7784804" cy="50909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0BB515-F71E-C772-7C82-312D12492ADC}"/>
                </a:ext>
              </a:extLst>
            </p:cNvPr>
            <p:cNvSpPr/>
            <p:nvPr/>
          </p:nvSpPr>
          <p:spPr>
            <a:xfrm>
              <a:off x="12834215" y="2311399"/>
              <a:ext cx="499013" cy="14525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63CC69-FCBF-98B7-8141-4DBDD7CBD1E2}"/>
                </a:ext>
              </a:extLst>
            </p:cNvPr>
            <p:cNvSpPr/>
            <p:nvPr/>
          </p:nvSpPr>
          <p:spPr>
            <a:xfrm>
              <a:off x="12503888" y="4066861"/>
              <a:ext cx="829339" cy="14525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48180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815A39-8DA8-5108-9834-1DF879E93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5EDCED-06AA-4395-292C-B0BCA042F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A86FB15-8337-F929-7B75-7D5F629FA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" y="0"/>
            <a:ext cx="10515600" cy="709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490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57C1D1-35D9-3D0A-EAD0-9DB6C6EB3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C2264A-A6E6-1A3B-D57C-8C7CC028B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2A59D9F-F3B1-68EA-FCBD-E9CD61A76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6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39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CBF01E-759E-0492-9A94-4576A87DD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0960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b="1" dirty="0"/>
              <a:t>ESC 2022 – </a:t>
            </a:r>
            <a:r>
              <a:rPr lang="fr-FR" sz="3200" b="1" dirty="0" err="1"/>
              <a:t>Toga</a:t>
            </a:r>
            <a:r>
              <a:rPr lang="fr-FR" sz="3200" b="1" dirty="0"/>
              <a:t> AKSU MD-PhD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50FA1D0-DB2F-7949-4A8F-6A971A931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0726" y="1233377"/>
            <a:ext cx="9943078" cy="548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68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C12FDA9-664A-C6BB-BD57-5864895919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45"/>
          <a:stretch/>
        </p:blipFill>
        <p:spPr>
          <a:xfrm>
            <a:off x="7147560" y="3902952"/>
            <a:ext cx="5044440" cy="2589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97B8A7-CC54-49C7-F5E9-E2BAB3A7F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560" y="217754"/>
            <a:ext cx="5044440" cy="3369286"/>
          </a:xfrm>
          <a:prstGeom prst="rect">
            <a:avLst/>
          </a:prstGeom>
        </p:spPr>
      </p:pic>
      <p:pic>
        <p:nvPicPr>
          <p:cNvPr id="6" name="Image 5" descr="Ablation">
            <a:extLst>
              <a:ext uri="{FF2B5EF4-FFF2-40B4-BE49-F238E27FC236}">
                <a16:creationId xmlns:a16="http://schemas.microsoft.com/office/drawing/2014/main" id="{72917EF5-FD04-6F90-C31C-83B869DBC5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76" y="2880360"/>
            <a:ext cx="6310199" cy="36125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7BC66C-7880-7025-CC3C-ABD678F19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1650" y="2269452"/>
            <a:ext cx="4442460" cy="738823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rgbClr val="C00000"/>
                </a:solidFill>
              </a:rPr>
              <a:t>Ganglion </a:t>
            </a:r>
            <a:r>
              <a:rPr lang="fr-FR" dirty="0" err="1">
                <a:solidFill>
                  <a:srgbClr val="C00000"/>
                </a:solidFill>
              </a:rPr>
              <a:t>interaortico</a:t>
            </a:r>
            <a:r>
              <a:rPr lang="fr-FR" dirty="0">
                <a:solidFill>
                  <a:srgbClr val="C00000"/>
                </a:solidFill>
              </a:rPr>
              <a:t>-cave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79EF452-0877-901C-04D5-85152780E5F1}"/>
              </a:ext>
            </a:extLst>
          </p:cNvPr>
          <p:cNvCxnSpPr/>
          <p:nvPr/>
        </p:nvCxnSpPr>
        <p:spPr>
          <a:xfrm flipH="1">
            <a:off x="1771650" y="2880360"/>
            <a:ext cx="1565910" cy="130302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9D66C41-BB75-0E14-EC4B-3F40D8ADB1B5}"/>
              </a:ext>
            </a:extLst>
          </p:cNvPr>
          <p:cNvCxnSpPr>
            <a:cxnSpLocks/>
          </p:cNvCxnSpPr>
          <p:nvPr/>
        </p:nvCxnSpPr>
        <p:spPr>
          <a:xfrm>
            <a:off x="4530634" y="2880360"/>
            <a:ext cx="932906" cy="13175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D92350E0-20EE-F54C-6FB0-FA70389FCC70}"/>
              </a:ext>
            </a:extLst>
          </p:cNvPr>
          <p:cNvSpPr txBox="1"/>
          <p:nvPr/>
        </p:nvSpPr>
        <p:spPr>
          <a:xfrm>
            <a:off x="612866" y="3169821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0C03ECE-DC0C-9F08-816E-9740CBBC6EF6}"/>
              </a:ext>
            </a:extLst>
          </p:cNvPr>
          <p:cNvSpPr txBox="1"/>
          <p:nvPr/>
        </p:nvSpPr>
        <p:spPr>
          <a:xfrm>
            <a:off x="6214110" y="3251997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POST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69800C3-B7D3-039D-D6EA-66CF06D73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8890" y="-297657"/>
            <a:ext cx="2956560" cy="1325563"/>
          </a:xfrm>
        </p:spPr>
        <p:txBody>
          <a:bodyPr/>
          <a:lstStyle/>
          <a:p>
            <a:r>
              <a:rPr lang="fr-FR" dirty="0"/>
              <a:t>Pre-CNA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07CE98B5-2A7B-01F3-67AC-B9506AB0B0CC}"/>
              </a:ext>
            </a:extLst>
          </p:cNvPr>
          <p:cNvSpPr txBox="1">
            <a:spLocks/>
          </p:cNvSpPr>
          <p:nvPr/>
        </p:nvSpPr>
        <p:spPr>
          <a:xfrm>
            <a:off x="9959045" y="3459523"/>
            <a:ext cx="2956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Post-CNA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07CD17E-0C60-6CEE-E132-D3532BD9AA79}"/>
              </a:ext>
            </a:extLst>
          </p:cNvPr>
          <p:cNvSpPr txBox="1"/>
          <p:nvPr/>
        </p:nvSpPr>
        <p:spPr>
          <a:xfrm>
            <a:off x="226280" y="365124"/>
            <a:ext cx="43030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/>
              <a:t>Expérience clermontoise : </a:t>
            </a:r>
          </a:p>
          <a:p>
            <a:r>
              <a:rPr lang="fr-FR" dirty="0"/>
              <a:t>5 patients (début 4/2021)</a:t>
            </a:r>
          </a:p>
          <a:p>
            <a:r>
              <a:rPr lang="fr-FR" dirty="0"/>
              <a:t>Une reprise récidive</a:t>
            </a:r>
          </a:p>
          <a:p>
            <a:r>
              <a:rPr lang="fr-FR" dirty="0"/>
              <a:t>Age moyen 42±14 ans</a:t>
            </a:r>
          </a:p>
          <a:p>
            <a:r>
              <a:rPr lang="fr-FR" dirty="0"/>
              <a:t>3 pour malaises VVS + traumatisme</a:t>
            </a:r>
          </a:p>
          <a:p>
            <a:r>
              <a:rPr lang="fr-FR" dirty="0"/>
              <a:t>1 pour dysfonction sinusale de </a:t>
            </a:r>
            <a:r>
              <a:rPr lang="fr-FR" dirty="0" err="1"/>
              <a:t>récuperation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8292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04C5A7-2757-4F9D-B0E5-241A67BFE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55518"/>
            <a:ext cx="10515600" cy="1325563"/>
          </a:xfrm>
        </p:spPr>
        <p:txBody>
          <a:bodyPr/>
          <a:lstStyle/>
          <a:p>
            <a:r>
              <a:rPr lang="fr-FR" dirty="0"/>
              <a:t>Tilt test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593DBAE-ECF2-07A5-EC50-08D9408943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5"/>
          <a:stretch/>
        </p:blipFill>
        <p:spPr>
          <a:xfrm>
            <a:off x="22303" y="1187998"/>
            <a:ext cx="3320896" cy="22310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639148-DF4B-8F50-2EB4-24228CCB17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50"/>
          <a:stretch/>
        </p:blipFill>
        <p:spPr>
          <a:xfrm>
            <a:off x="3357262" y="1142950"/>
            <a:ext cx="3320896" cy="22310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6A0C3D4-C044-AD36-DAD7-7468EBF41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800" y="1167089"/>
            <a:ext cx="3320896" cy="22057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F250FC6-D3D4-D8C3-FBCF-01E1DBD748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20" b="2147"/>
          <a:stretch/>
        </p:blipFill>
        <p:spPr>
          <a:xfrm>
            <a:off x="10036615" y="1144787"/>
            <a:ext cx="3320896" cy="222559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9FD9B29-FB23-8820-B6E7-C40A46D99EBE}"/>
              </a:ext>
            </a:extLst>
          </p:cNvPr>
          <p:cNvSpPr txBox="1"/>
          <p:nvPr/>
        </p:nvSpPr>
        <p:spPr>
          <a:xfrm>
            <a:off x="4656049" y="883482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PC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EAFDF8E-D5D2-A4AC-2B93-A2C36CC08FBC}"/>
              </a:ext>
            </a:extLst>
          </p:cNvPr>
          <p:cNvSpPr txBox="1"/>
          <p:nvPr/>
        </p:nvSpPr>
        <p:spPr>
          <a:xfrm>
            <a:off x="8027103" y="818666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Conduction 1/1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F8A01E7-78ED-F3F9-25C2-622178842DCB}"/>
              </a:ext>
            </a:extLst>
          </p:cNvPr>
          <p:cNvSpPr txBox="1"/>
          <p:nvPr/>
        </p:nvSpPr>
        <p:spPr>
          <a:xfrm>
            <a:off x="10792179" y="777869"/>
            <a:ext cx="74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Reveil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3466C2-6D03-D2BD-06F8-44E65BDE9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38" y="3668933"/>
            <a:ext cx="3458881" cy="240724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49A6468-73E3-49BD-56AE-C5C03DED80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4719" y="3667782"/>
            <a:ext cx="3458881" cy="239059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4EF9AA3-BA10-148C-35DB-D198B39063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3601" y="3696003"/>
            <a:ext cx="3458880" cy="237776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C8D39DC-EAB7-7185-51B3-FABD5AD05D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6309" y="3737303"/>
            <a:ext cx="3458881" cy="23814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0E3F218-EAF5-2137-C719-20617AC1AA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428" y="902616"/>
            <a:ext cx="4983112" cy="3459150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5E2423B7-E86A-8107-C824-44155C7F2D5B}"/>
              </a:ext>
            </a:extLst>
          </p:cNvPr>
          <p:cNvGrpSpPr/>
          <p:nvPr/>
        </p:nvGrpSpPr>
        <p:grpSpPr>
          <a:xfrm>
            <a:off x="5734067" y="1352810"/>
            <a:ext cx="5801202" cy="2650019"/>
            <a:chOff x="5734067" y="1352810"/>
            <a:chExt cx="5801202" cy="2650019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ECA0055-2C17-667A-14B2-A3E2CA529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34067" y="1428332"/>
              <a:ext cx="5801202" cy="257449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5B49258-9F91-8C95-3369-6F2FD70EAF39}"/>
                </a:ext>
              </a:extLst>
            </p:cNvPr>
            <p:cNvSpPr/>
            <p:nvPr/>
          </p:nvSpPr>
          <p:spPr>
            <a:xfrm>
              <a:off x="8970380" y="1352810"/>
              <a:ext cx="1328705" cy="5228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D0C237F1-3FF1-CC2F-B99E-9B1EC8ACBE29}"/>
              </a:ext>
            </a:extLst>
          </p:cNvPr>
          <p:cNvSpPr txBox="1">
            <a:spLocks/>
          </p:cNvSpPr>
          <p:nvPr/>
        </p:nvSpPr>
        <p:spPr>
          <a:xfrm>
            <a:off x="29554" y="818666"/>
            <a:ext cx="2956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Pre-CNA</a:t>
            </a:r>
            <a:endParaRPr lang="fr-FR" dirty="0"/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D37D70F5-3750-E96B-A060-D62FA7F29D97}"/>
              </a:ext>
            </a:extLst>
          </p:cNvPr>
          <p:cNvSpPr txBox="1">
            <a:spLocks/>
          </p:cNvSpPr>
          <p:nvPr/>
        </p:nvSpPr>
        <p:spPr>
          <a:xfrm>
            <a:off x="-54557" y="5559894"/>
            <a:ext cx="2956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Post-CNA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F1400DA-7C0B-8321-D4EC-5FB3B8B3578C}"/>
              </a:ext>
            </a:extLst>
          </p:cNvPr>
          <p:cNvSpPr txBox="1"/>
          <p:nvPr/>
        </p:nvSpPr>
        <p:spPr>
          <a:xfrm>
            <a:off x="580428" y="6488668"/>
            <a:ext cx="207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Trinitrine 2 bouffées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CDB8265-CFA7-29B6-7FEE-FD86D4AFAE8F}"/>
              </a:ext>
            </a:extLst>
          </p:cNvPr>
          <p:cNvSpPr txBox="1"/>
          <p:nvPr/>
        </p:nvSpPr>
        <p:spPr>
          <a:xfrm>
            <a:off x="2868258" y="6141437"/>
            <a:ext cx="123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24 minutes</a:t>
            </a:r>
          </a:p>
        </p:txBody>
      </p:sp>
    </p:spTree>
    <p:extLst>
      <p:ext uri="{BB962C8B-B14F-4D97-AF65-F5344CB8AC3E}">
        <p14:creationId xmlns:p14="http://schemas.microsoft.com/office/powerpoint/2010/main" val="371534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61B740-83BF-01D8-5BB2-BDC4B786C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FACDFD-8426-CC9D-8693-7489E4DC9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5EC692-782C-9F66-9446-62C7D8DA5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087"/>
            <a:ext cx="12192000" cy="663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4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DDD67-138B-3646-9626-A428220E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68" y="4298621"/>
            <a:ext cx="4099973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dirty="0">
                <a:solidFill>
                  <a:srgbClr val="4F3549"/>
                </a:solidFill>
              </a:rPr>
              <a:t>Conclusion</a:t>
            </a:r>
          </a:p>
        </p:txBody>
      </p:sp>
      <p:pic>
        <p:nvPicPr>
          <p:cNvPr id="1026" name="Picture 2" descr="Accès au Puy Mary - Puy Mary, Volcan du Cantal">
            <a:extLst>
              <a:ext uri="{FF2B5EF4-FFF2-40B4-BE49-F238E27FC236}">
                <a16:creationId xmlns:a16="http://schemas.microsoft.com/office/drawing/2014/main" id="{F73DC5DD-0CB5-F46F-3D62-BCD925419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r="26366" b="1"/>
          <a:stretch/>
        </p:blipFill>
        <p:spPr bwMode="auto">
          <a:xfrm>
            <a:off x="243840" y="256540"/>
            <a:ext cx="11704320" cy="376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B90F804-449D-C9F9-5B91-100851830648}"/>
              </a:ext>
            </a:extLst>
          </p:cNvPr>
          <p:cNvSpPr txBox="1"/>
          <p:nvPr/>
        </p:nvSpPr>
        <p:spPr>
          <a:xfrm>
            <a:off x="5456890" y="4510791"/>
            <a:ext cx="59933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Syncopes vasovagales répétées</a:t>
            </a:r>
          </a:p>
          <a:p>
            <a:pPr algn="ctr"/>
            <a:r>
              <a:rPr lang="fr-FR" sz="3600" dirty="0"/>
              <a:t>=</a:t>
            </a:r>
          </a:p>
          <a:p>
            <a:r>
              <a:rPr lang="fr-FR" sz="3600" dirty="0"/>
              <a:t>Evoquer </a:t>
            </a:r>
            <a:r>
              <a:rPr lang="fr-FR" sz="3600" dirty="0" err="1"/>
              <a:t>cardioneuroablation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8077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5DFF68-CC40-7669-5E14-47D253804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82" y="130920"/>
            <a:ext cx="10515600" cy="1325563"/>
          </a:xfrm>
        </p:spPr>
        <p:txBody>
          <a:bodyPr/>
          <a:lstStyle/>
          <a:p>
            <a:r>
              <a:rPr lang="fr-FR" dirty="0"/>
              <a:t>Damien 23 ans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A03858-BCE7-8EAD-0A95-09EDE9E43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88" y="1456483"/>
            <a:ext cx="6240826" cy="47823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/>
              <a:t>Aucun antécédent</a:t>
            </a:r>
          </a:p>
          <a:p>
            <a:pPr marL="0" indent="0">
              <a:buNone/>
            </a:pPr>
            <a:r>
              <a:rPr lang="fr-FR" dirty="0"/>
              <a:t>Chauffeur routier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Depuis ses 13 ans, un malaise par </a:t>
            </a:r>
          </a:p>
          <a:p>
            <a:pPr marL="0" indent="0">
              <a:buNone/>
            </a:pPr>
            <a:r>
              <a:rPr lang="fr-FR" dirty="0"/>
              <a:t>mois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« Sueurs, oppression abdominale, vertiges, pas de déficit post critique »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A l’arrêt de bus été 2021, malaise. Perte de connaissance brutal. Traumatisme facial</a:t>
            </a:r>
          </a:p>
          <a:p>
            <a:pPr marL="0" indent="0">
              <a:buNone/>
            </a:pPr>
            <a:r>
              <a:rPr lang="fr-FR" dirty="0"/>
              <a:t>Bilan cardiologique exhaustif au CH Moulins.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D654B8D-1058-FC8B-E21C-F77BA6913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519" y="365125"/>
            <a:ext cx="5354193" cy="27997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6BB7C4D-CA43-8C77-97CF-B027EB47A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70" t="38502" r="14316" b="11169"/>
          <a:stretch/>
        </p:blipFill>
        <p:spPr>
          <a:xfrm>
            <a:off x="6612518" y="3847645"/>
            <a:ext cx="5354193" cy="264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01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91EA00-2B22-0851-194C-94C3416D3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BE58B-C57D-15C9-9837-40081A8D8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647EAF-5687-6472-65E1-5D66611B4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033"/>
            <a:ext cx="7772400" cy="637884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49A99A1-FB00-23D7-0752-914332E70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915" y="183146"/>
            <a:ext cx="4822371" cy="168951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EE51D88-E42B-63F0-5AF6-7976DEAE909D}"/>
              </a:ext>
            </a:extLst>
          </p:cNvPr>
          <p:cNvSpPr txBox="1"/>
          <p:nvPr/>
        </p:nvSpPr>
        <p:spPr>
          <a:xfrm>
            <a:off x="8026787" y="2165847"/>
            <a:ext cx="21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Fréquence cardiaque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571EE65-00AE-B726-C4C2-470ED3C48D8E}"/>
              </a:ext>
            </a:extLst>
          </p:cNvPr>
          <p:cNvCxnSpPr/>
          <p:nvPr/>
        </p:nvCxnSpPr>
        <p:spPr>
          <a:xfrm flipV="1">
            <a:off x="9682843" y="1306286"/>
            <a:ext cx="163286" cy="8174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E2646D3-918C-D38E-9014-F08B9F3AEA53}"/>
              </a:ext>
            </a:extLst>
          </p:cNvPr>
          <p:cNvCxnSpPr/>
          <p:nvPr/>
        </p:nvCxnSpPr>
        <p:spPr>
          <a:xfrm flipV="1">
            <a:off x="11179498" y="1533042"/>
            <a:ext cx="163286" cy="8174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7BF471D7-F813-EA7C-5FD9-E56132F3D26E}"/>
              </a:ext>
            </a:extLst>
          </p:cNvPr>
          <p:cNvSpPr txBox="1"/>
          <p:nvPr/>
        </p:nvSpPr>
        <p:spPr>
          <a:xfrm>
            <a:off x="10601362" y="2479319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Malaise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14823BA-242F-139D-34AB-AAC9B7C45C08}"/>
              </a:ext>
            </a:extLst>
          </p:cNvPr>
          <p:cNvCxnSpPr>
            <a:cxnSpLocks/>
          </p:cNvCxnSpPr>
          <p:nvPr/>
        </p:nvCxnSpPr>
        <p:spPr>
          <a:xfrm flipH="1" flipV="1">
            <a:off x="359229" y="4528395"/>
            <a:ext cx="2622099" cy="10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8DD82765-300C-F26D-3AF5-31CEAFD8CBBC}"/>
              </a:ext>
            </a:extLst>
          </p:cNvPr>
          <p:cNvSpPr txBox="1"/>
          <p:nvPr/>
        </p:nvSpPr>
        <p:spPr>
          <a:xfrm>
            <a:off x="3142923" y="4343729"/>
            <a:ext cx="134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10 secondes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646D358-A354-A29A-0F11-F98E001C78BD}"/>
              </a:ext>
            </a:extLst>
          </p:cNvPr>
          <p:cNvCxnSpPr>
            <a:cxnSpLocks/>
          </p:cNvCxnSpPr>
          <p:nvPr/>
        </p:nvCxnSpPr>
        <p:spPr>
          <a:xfrm>
            <a:off x="4486239" y="4571485"/>
            <a:ext cx="300857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305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CC9BD-737C-80E3-A669-42F24A05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755940-DFBA-3273-C90D-199F45BEC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3DCB28D-432C-FE6A-C383-92D5283C5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2153900" cy="677846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FF64776-4198-C8D3-80E7-C7AF647BD482}"/>
              </a:ext>
            </a:extLst>
          </p:cNvPr>
          <p:cNvSpPr txBox="1"/>
          <p:nvPr/>
        </p:nvSpPr>
        <p:spPr>
          <a:xfrm>
            <a:off x="7585989" y="566241"/>
            <a:ext cx="4586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Hyperactivation parasympathique </a:t>
            </a:r>
          </a:p>
        </p:txBody>
      </p:sp>
    </p:spTree>
    <p:extLst>
      <p:ext uri="{BB962C8B-B14F-4D97-AF65-F5344CB8AC3E}">
        <p14:creationId xmlns:p14="http://schemas.microsoft.com/office/powerpoint/2010/main" val="685491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91EA00-2B22-0851-194C-94C3416D3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4BE58B-C57D-15C9-9837-40081A8D8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647EAF-5687-6472-65E1-5D66611B4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033"/>
            <a:ext cx="7772400" cy="637884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49A99A1-FB00-23D7-0752-914332E70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915" y="183146"/>
            <a:ext cx="4822371" cy="168951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EE51D88-E42B-63F0-5AF6-7976DEAE909D}"/>
              </a:ext>
            </a:extLst>
          </p:cNvPr>
          <p:cNvSpPr txBox="1"/>
          <p:nvPr/>
        </p:nvSpPr>
        <p:spPr>
          <a:xfrm>
            <a:off x="8026787" y="2165847"/>
            <a:ext cx="21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Fréquence cardiaque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571EE65-00AE-B726-C4C2-470ED3C48D8E}"/>
              </a:ext>
            </a:extLst>
          </p:cNvPr>
          <p:cNvCxnSpPr/>
          <p:nvPr/>
        </p:nvCxnSpPr>
        <p:spPr>
          <a:xfrm flipV="1">
            <a:off x="9682843" y="1306286"/>
            <a:ext cx="163286" cy="8174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E2646D3-918C-D38E-9014-F08B9F3AEA53}"/>
              </a:ext>
            </a:extLst>
          </p:cNvPr>
          <p:cNvCxnSpPr/>
          <p:nvPr/>
        </p:nvCxnSpPr>
        <p:spPr>
          <a:xfrm flipV="1">
            <a:off x="11179498" y="1533042"/>
            <a:ext cx="163286" cy="8174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7BF471D7-F813-EA7C-5FD9-E56132F3D26E}"/>
              </a:ext>
            </a:extLst>
          </p:cNvPr>
          <p:cNvSpPr txBox="1"/>
          <p:nvPr/>
        </p:nvSpPr>
        <p:spPr>
          <a:xfrm>
            <a:off x="10601362" y="2479319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Malaise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14823BA-242F-139D-34AB-AAC9B7C45C08}"/>
              </a:ext>
            </a:extLst>
          </p:cNvPr>
          <p:cNvCxnSpPr>
            <a:cxnSpLocks/>
          </p:cNvCxnSpPr>
          <p:nvPr/>
        </p:nvCxnSpPr>
        <p:spPr>
          <a:xfrm flipH="1" flipV="1">
            <a:off x="359229" y="4528395"/>
            <a:ext cx="2622099" cy="10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8DD82765-300C-F26D-3AF5-31CEAFD8CBBC}"/>
              </a:ext>
            </a:extLst>
          </p:cNvPr>
          <p:cNvSpPr txBox="1"/>
          <p:nvPr/>
        </p:nvSpPr>
        <p:spPr>
          <a:xfrm>
            <a:off x="3142923" y="4343729"/>
            <a:ext cx="134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10 secondes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646D358-A354-A29A-0F11-F98E001C78BD}"/>
              </a:ext>
            </a:extLst>
          </p:cNvPr>
          <p:cNvCxnSpPr>
            <a:cxnSpLocks/>
          </p:cNvCxnSpPr>
          <p:nvPr/>
        </p:nvCxnSpPr>
        <p:spPr>
          <a:xfrm>
            <a:off x="4486239" y="4571485"/>
            <a:ext cx="300857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807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1A106A-BCD5-01A3-6CF4-62D02ABA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365125"/>
            <a:ext cx="10515600" cy="522604"/>
          </a:xfrm>
        </p:spPr>
        <p:txBody>
          <a:bodyPr>
            <a:noAutofit/>
          </a:bodyPr>
          <a:lstStyle/>
          <a:p>
            <a:r>
              <a:rPr lang="fr-FR" sz="4800" b="1" dirty="0"/>
              <a:t>3 phénotypes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C04133-2152-8232-395E-1E192083C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7242" y="4032851"/>
            <a:ext cx="5257800" cy="680485"/>
          </a:xfrm>
        </p:spPr>
        <p:txBody>
          <a:bodyPr/>
          <a:lstStyle/>
          <a:p>
            <a:pPr marL="0" indent="0">
              <a:buNone/>
            </a:pPr>
            <a:r>
              <a:rPr lang="fr-FR" dirty="0" err="1"/>
              <a:t>Cardioinhibiteur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FB5B8D-B7E1-3F6B-B16C-2754A6F9B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21" r="67776" b="30459"/>
          <a:stretch/>
        </p:blipFill>
        <p:spPr>
          <a:xfrm>
            <a:off x="5686203" y="1029066"/>
            <a:ext cx="5499942" cy="28624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C24C19-2A5D-2BA8-C9E3-E5678BD20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776" b="64580"/>
          <a:stretch/>
        </p:blipFill>
        <p:spPr>
          <a:xfrm>
            <a:off x="1" y="1029067"/>
            <a:ext cx="5499942" cy="286244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E8AF005-E8EB-CAA6-FD91-BF091BE08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" t="66211" r="67440" b="-1631"/>
          <a:stretch/>
        </p:blipFill>
        <p:spPr>
          <a:xfrm>
            <a:off x="176958" y="3891516"/>
            <a:ext cx="5499942" cy="2862449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22A4CE0-28DB-F9ED-81A0-1170ACB62EB7}"/>
              </a:ext>
            </a:extLst>
          </p:cNvPr>
          <p:cNvSpPr txBox="1">
            <a:spLocks/>
          </p:cNvSpPr>
          <p:nvPr/>
        </p:nvSpPr>
        <p:spPr>
          <a:xfrm>
            <a:off x="6101905" y="5649281"/>
            <a:ext cx="5257800" cy="680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Vasoplégique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7307D73-43FF-877B-1BA0-FFF39A34511F}"/>
              </a:ext>
            </a:extLst>
          </p:cNvPr>
          <p:cNvCxnSpPr>
            <a:cxnSpLocks/>
          </p:cNvCxnSpPr>
          <p:nvPr/>
        </p:nvCxnSpPr>
        <p:spPr>
          <a:xfrm flipH="1" flipV="1">
            <a:off x="5422952" y="3429000"/>
            <a:ext cx="1334290" cy="5331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8478FFB-859F-0A34-8CCC-9B8F2609E5CA}"/>
              </a:ext>
            </a:extLst>
          </p:cNvPr>
          <p:cNvCxnSpPr>
            <a:cxnSpLocks/>
          </p:cNvCxnSpPr>
          <p:nvPr/>
        </p:nvCxnSpPr>
        <p:spPr>
          <a:xfrm flipV="1">
            <a:off x="7250423" y="3127075"/>
            <a:ext cx="587161" cy="8351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EF9BD1B-EC99-7EFF-3389-FA9365B196C8}"/>
              </a:ext>
            </a:extLst>
          </p:cNvPr>
          <p:cNvCxnSpPr>
            <a:cxnSpLocks/>
          </p:cNvCxnSpPr>
          <p:nvPr/>
        </p:nvCxnSpPr>
        <p:spPr>
          <a:xfrm flipH="1" flipV="1">
            <a:off x="5422479" y="5828934"/>
            <a:ext cx="667618" cy="303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848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04C5A7-2757-4F9D-B0E5-241A67BFE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55518"/>
            <a:ext cx="10515600" cy="1325563"/>
          </a:xfrm>
        </p:spPr>
        <p:txBody>
          <a:bodyPr/>
          <a:lstStyle/>
          <a:p>
            <a:r>
              <a:rPr lang="fr-FR" dirty="0"/>
              <a:t>Tilt test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593DBAE-ECF2-07A5-EC50-08D9408943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5"/>
          <a:stretch/>
        </p:blipFill>
        <p:spPr>
          <a:xfrm>
            <a:off x="22303" y="1187998"/>
            <a:ext cx="3320896" cy="22310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639148-DF4B-8F50-2EB4-24228CCB17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50"/>
          <a:stretch/>
        </p:blipFill>
        <p:spPr>
          <a:xfrm>
            <a:off x="3357262" y="1142950"/>
            <a:ext cx="3320896" cy="22310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6A0C3D4-C044-AD36-DAD7-7468EBF41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800" y="1167089"/>
            <a:ext cx="3320896" cy="2205716"/>
          </a:xfrm>
          <a:prstGeom prst="rect">
            <a:avLst/>
          </a:prstGeom>
        </p:spPr>
      </p:pic>
      <p:pic>
        <p:nvPicPr>
          <p:cNvPr id="8" name="Picture 2" descr="Afficher l'image d'origine">
            <a:extLst>
              <a:ext uri="{FF2B5EF4-FFF2-40B4-BE49-F238E27FC236}">
                <a16:creationId xmlns:a16="http://schemas.microsoft.com/office/drawing/2014/main" id="{049ACC5B-ADCA-8537-50B2-04C3B2D82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0" r="-2" b="19259"/>
          <a:stretch/>
        </p:blipFill>
        <p:spPr bwMode="auto">
          <a:xfrm>
            <a:off x="566238" y="5194533"/>
            <a:ext cx="2791024" cy="157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F250FC6-D3D4-D8C3-FBCF-01E1DBD748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20" b="2147"/>
          <a:stretch/>
        </p:blipFill>
        <p:spPr>
          <a:xfrm>
            <a:off x="10036615" y="1144787"/>
            <a:ext cx="3320896" cy="222559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B79BEAF-EBB2-59A7-D973-2AD45BEB3C9A}"/>
              </a:ext>
            </a:extLst>
          </p:cNvPr>
          <p:cNvSpPr txBox="1"/>
          <p:nvPr/>
        </p:nvSpPr>
        <p:spPr>
          <a:xfrm>
            <a:off x="1065124" y="864307"/>
            <a:ext cx="170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13 </a:t>
            </a:r>
            <a:r>
              <a:rPr lang="fr-FR" dirty="0" err="1"/>
              <a:t>eme</a:t>
            </a:r>
            <a:r>
              <a:rPr lang="fr-FR" dirty="0"/>
              <a:t> minutes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9FD9B29-FB23-8820-B6E7-C40A46D99EBE}"/>
              </a:ext>
            </a:extLst>
          </p:cNvPr>
          <p:cNvSpPr txBox="1"/>
          <p:nvPr/>
        </p:nvSpPr>
        <p:spPr>
          <a:xfrm>
            <a:off x="4656049" y="883482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PC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EAFDF8E-D5D2-A4AC-2B93-A2C36CC08FBC}"/>
              </a:ext>
            </a:extLst>
          </p:cNvPr>
          <p:cNvSpPr txBox="1"/>
          <p:nvPr/>
        </p:nvSpPr>
        <p:spPr>
          <a:xfrm>
            <a:off x="8027103" y="818666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Conduction 1/1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F8A01E7-78ED-F3F9-25C2-622178842DCB}"/>
              </a:ext>
            </a:extLst>
          </p:cNvPr>
          <p:cNvSpPr txBox="1"/>
          <p:nvPr/>
        </p:nvSpPr>
        <p:spPr>
          <a:xfrm>
            <a:off x="10792179" y="777869"/>
            <a:ext cx="74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Reveil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319FE0F-0618-9CC1-CDD4-2F8FFD356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724" y="3438997"/>
            <a:ext cx="3686908" cy="171616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27D0323-5349-C3F5-149C-B5F038DF0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8632" y="3438997"/>
            <a:ext cx="4443547" cy="337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51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F54785-2CD9-9EE5-45A6-40DC10AB0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6C78DF-788C-1A64-C3B0-0B56F8D2A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47C4B4-C044-96D5-57F2-16E42F53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16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38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594147-B5EE-854D-2124-E6DA19631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06217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b="1" dirty="0"/>
              <a:t>Stimulation cardiaque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015A27-32D5-899E-D8F9-7DABAFA4A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04399"/>
            <a:ext cx="10515600" cy="118112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fr-FR" dirty="0"/>
              <a:t>40 ans, VVS x 2</a:t>
            </a:r>
          </a:p>
          <a:p>
            <a:pPr>
              <a:buFont typeface="Wingdings" pitchFamily="2" charset="2"/>
              <a:buChar char="Ø"/>
            </a:pPr>
            <a:r>
              <a:rPr lang="fr-FR" dirty="0"/>
              <a:t>Pas de syncope sur hypersensibilité sinocarotidienne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CE05156-3DCC-D279-8D37-ED8E182C0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681037"/>
            <a:ext cx="5257800" cy="399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3A668C4-DFCC-0DB9-E920-A262DEA0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27691"/>
            <a:ext cx="6118225" cy="397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9C17F9B-307C-EE1F-69D7-6C61098AD2C2}"/>
              </a:ext>
            </a:extLst>
          </p:cNvPr>
          <p:cNvSpPr txBox="1"/>
          <p:nvPr/>
        </p:nvSpPr>
        <p:spPr>
          <a:xfrm>
            <a:off x="2160403" y="5842337"/>
            <a:ext cx="78711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C00000"/>
                </a:solidFill>
              </a:rPr>
              <a:t>½ reste symptomatique </a:t>
            </a:r>
          </a:p>
        </p:txBody>
      </p:sp>
    </p:spTree>
    <p:extLst>
      <p:ext uri="{BB962C8B-B14F-4D97-AF65-F5344CB8AC3E}">
        <p14:creationId xmlns:p14="http://schemas.microsoft.com/office/powerpoint/2010/main" val="18742102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2732</TotalTime>
  <Words>185</Words>
  <Application>Microsoft Macintosh PowerPoint</Application>
  <PresentationFormat>Grand écran</PresentationFormat>
  <Paragraphs>64</Paragraphs>
  <Slides>18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Thème Office</vt:lpstr>
      <vt:lpstr>Cardioneuroablation</vt:lpstr>
      <vt:lpstr>Damien 23 ans</vt:lpstr>
      <vt:lpstr>Présentation PowerPoint</vt:lpstr>
      <vt:lpstr>Présentation PowerPoint</vt:lpstr>
      <vt:lpstr>Présentation PowerPoint</vt:lpstr>
      <vt:lpstr>3 phénotypes</vt:lpstr>
      <vt:lpstr>Tilt test</vt:lpstr>
      <vt:lpstr>Présentation PowerPoint</vt:lpstr>
      <vt:lpstr>Stimulation cardiaque</vt:lpstr>
      <vt:lpstr>Présentation PowerPoint</vt:lpstr>
      <vt:lpstr>Le « cerveau du cœur »</vt:lpstr>
      <vt:lpstr>Présentation PowerPoint</vt:lpstr>
      <vt:lpstr>Présentation PowerPoint</vt:lpstr>
      <vt:lpstr>ESC 2022 – Toga AKSU MD-PhD</vt:lpstr>
      <vt:lpstr>Pre-CNA</vt:lpstr>
      <vt:lpstr>Tilt test</vt:lpstr>
      <vt:lpstr>Présentation PowerPoint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Cardioneuroablation?</dc:title>
  <dc:creator>Gregoire MASSOULLIE</dc:creator>
  <cp:lastModifiedBy>Gregoire MASSOULLIE</cp:lastModifiedBy>
  <cp:revision>14</cp:revision>
  <dcterms:created xsi:type="dcterms:W3CDTF">2022-09-29T13:18:28Z</dcterms:created>
  <dcterms:modified xsi:type="dcterms:W3CDTF">2022-10-01T10:50:50Z</dcterms:modified>
</cp:coreProperties>
</file>