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9" r:id="rId2"/>
    <p:sldId id="262" r:id="rId3"/>
    <p:sldId id="289" r:id="rId4"/>
    <p:sldId id="360" r:id="rId5"/>
    <p:sldId id="363" r:id="rId6"/>
    <p:sldId id="357" r:id="rId7"/>
    <p:sldId id="359" r:id="rId8"/>
    <p:sldId id="362" r:id="rId9"/>
    <p:sldId id="361" r:id="rId10"/>
    <p:sldId id="365" r:id="rId11"/>
    <p:sldId id="370" r:id="rId12"/>
    <p:sldId id="373" r:id="rId13"/>
    <p:sldId id="372" r:id="rId14"/>
    <p:sldId id="371" r:id="rId15"/>
    <p:sldId id="374" r:id="rId16"/>
    <p:sldId id="375" r:id="rId17"/>
    <p:sldId id="368" r:id="rId18"/>
    <p:sldId id="376" r:id="rId19"/>
    <p:sldId id="366" r:id="rId20"/>
    <p:sldId id="377" r:id="rId21"/>
    <p:sldId id="378" r:id="rId22"/>
    <p:sldId id="394" r:id="rId23"/>
    <p:sldId id="367" r:id="rId24"/>
    <p:sldId id="308" r:id="rId25"/>
    <p:sldId id="337" r:id="rId26"/>
    <p:sldId id="322" r:id="rId27"/>
    <p:sldId id="32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3" r:id="rId38"/>
    <p:sldId id="324" r:id="rId39"/>
    <p:sldId id="325" r:id="rId40"/>
    <p:sldId id="326" r:id="rId41"/>
    <p:sldId id="358" r:id="rId42"/>
    <p:sldId id="380" r:id="rId43"/>
    <p:sldId id="381" r:id="rId44"/>
    <p:sldId id="382" r:id="rId45"/>
    <p:sldId id="383" r:id="rId46"/>
    <p:sldId id="384" r:id="rId47"/>
    <p:sldId id="387" r:id="rId48"/>
    <p:sldId id="385" r:id="rId49"/>
    <p:sldId id="390" r:id="rId50"/>
    <p:sldId id="388" r:id="rId51"/>
    <p:sldId id="391" r:id="rId52"/>
    <p:sldId id="392" r:id="rId53"/>
    <p:sldId id="389" r:id="rId54"/>
    <p:sldId id="393" r:id="rId55"/>
    <p:sldId id="395" r:id="rId56"/>
    <p:sldId id="300" r:id="rId57"/>
  </p:sldIdLst>
  <p:sldSz cx="20116800" cy="10972800"/>
  <p:notesSz cx="6858000" cy="9144000"/>
  <p:defaultTextStyle>
    <a:defPPr>
      <a:defRPr lang="fr-FR"/>
    </a:defPPr>
    <a:lvl1pPr marL="0" algn="l" defTabSz="888248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888248" algn="l" defTabSz="888248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776496" algn="l" defTabSz="888248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2664744" algn="l" defTabSz="888248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3552993" algn="l" defTabSz="888248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4441241" algn="l" defTabSz="888248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5329489" algn="l" defTabSz="888248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6217737" algn="l" defTabSz="888248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7105985" algn="l" defTabSz="888248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9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529"/>
    <a:srgbClr val="1A2777"/>
    <a:srgbClr val="7AAD28"/>
    <a:srgbClr val="6C9B3D"/>
    <a:srgbClr val="69983F"/>
    <a:srgbClr val="6B0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7" autoAdjust="0"/>
    <p:restoredTop sz="90146"/>
  </p:normalViewPr>
  <p:slideViewPr>
    <p:cSldViewPr snapToGrid="0" snapToObjects="1" showGuides="1">
      <p:cViewPr varScale="1">
        <p:scale>
          <a:sx n="73" d="100"/>
          <a:sy n="73" d="100"/>
        </p:scale>
        <p:origin x="472" y="208"/>
      </p:cViewPr>
      <p:guideLst>
        <p:guide orient="horz"/>
        <p:guide pos="98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5AE9B-E35B-7D4C-803E-69D54CF3D729}" type="doc">
      <dgm:prSet loTypeId="urn:microsoft.com/office/officeart/2005/8/layout/bList2" loCatId="" qsTypeId="urn:microsoft.com/office/officeart/2005/8/quickstyle/simple1" qsCatId="simple" csTypeId="urn:microsoft.com/office/officeart/2005/8/colors/accent1_2" csCatId="accent1" phldr="1"/>
      <dgm:spPr/>
    </dgm:pt>
    <dgm:pt modelId="{17058E67-DCAE-C24A-8B83-09F1D6DC6171}">
      <dgm:prSet phldrT="[Texte]" custT="1"/>
      <dgm:spPr/>
      <dgm:t>
        <a:bodyPr/>
        <a:lstStyle/>
        <a:p>
          <a:pPr algn="ctr"/>
          <a:r>
            <a:rPr lang="fr-FR" sz="4800" dirty="0"/>
            <a:t>ST+ (STEMI)</a:t>
          </a:r>
        </a:p>
      </dgm:t>
    </dgm:pt>
    <dgm:pt modelId="{CFD4CD3B-68FA-6D4E-A873-FDAE534D7B13}" type="parTrans" cxnId="{B098B813-B9A8-4541-BE55-CA000990AA31}">
      <dgm:prSet/>
      <dgm:spPr/>
      <dgm:t>
        <a:bodyPr/>
        <a:lstStyle/>
        <a:p>
          <a:endParaRPr lang="fr-FR"/>
        </a:p>
      </dgm:t>
    </dgm:pt>
    <dgm:pt modelId="{B21FED4F-F60B-2549-AA89-A9081DAC7E8F}" type="sibTrans" cxnId="{B098B813-B9A8-4541-BE55-CA000990AA31}">
      <dgm:prSet/>
      <dgm:spPr/>
      <dgm:t>
        <a:bodyPr/>
        <a:lstStyle/>
        <a:p>
          <a:endParaRPr lang="fr-FR"/>
        </a:p>
      </dgm:t>
    </dgm:pt>
    <dgm:pt modelId="{C369051D-A930-7A4D-A8D7-492B0DD2C274}">
      <dgm:prSet phldrT="[Texte]" custT="1"/>
      <dgm:spPr/>
      <dgm:t>
        <a:bodyPr/>
        <a:lstStyle/>
        <a:p>
          <a:pPr algn="ctr"/>
          <a:r>
            <a:rPr lang="fr-FR" sz="4800" dirty="0"/>
            <a:t>DT suspecte</a:t>
          </a:r>
        </a:p>
      </dgm:t>
    </dgm:pt>
    <dgm:pt modelId="{5A8D8EB4-F1EE-D244-9CD1-FAE30C214C23}" type="parTrans" cxnId="{02E76F51-EBB6-BB46-93B6-83CBD8B5C57D}">
      <dgm:prSet/>
      <dgm:spPr/>
      <dgm:t>
        <a:bodyPr/>
        <a:lstStyle/>
        <a:p>
          <a:endParaRPr lang="fr-FR"/>
        </a:p>
      </dgm:t>
    </dgm:pt>
    <dgm:pt modelId="{BB353213-65EC-E645-811A-50AF424B7CD1}" type="sibTrans" cxnId="{02E76F51-EBB6-BB46-93B6-83CBD8B5C57D}">
      <dgm:prSet/>
      <dgm:spPr/>
      <dgm:t>
        <a:bodyPr/>
        <a:lstStyle/>
        <a:p>
          <a:endParaRPr lang="fr-FR"/>
        </a:p>
      </dgm:t>
    </dgm:pt>
    <dgm:pt modelId="{7374EC24-1BDF-624C-B102-DFE13747E0F4}">
      <dgm:prSet phldrT="[Texte]" custT="1"/>
      <dgm:spPr/>
      <dgm:t>
        <a:bodyPr/>
        <a:lstStyle/>
        <a:p>
          <a:pPr algn="ctr"/>
          <a:r>
            <a:rPr lang="fr-FR" sz="4800" dirty="0"/>
            <a:t>Non ST+ (NSTEMI)</a:t>
          </a:r>
        </a:p>
      </dgm:t>
    </dgm:pt>
    <dgm:pt modelId="{5F1CAA4B-AAC7-BC42-AB0F-1F637B51E5B6}" type="parTrans" cxnId="{B885F02E-BFAC-2D40-BE38-CC21F4BE755C}">
      <dgm:prSet/>
      <dgm:spPr/>
      <dgm:t>
        <a:bodyPr/>
        <a:lstStyle/>
        <a:p>
          <a:endParaRPr lang="fr-FR"/>
        </a:p>
      </dgm:t>
    </dgm:pt>
    <dgm:pt modelId="{DD8286FD-2BF8-6849-8C35-C6B5D3271493}" type="sibTrans" cxnId="{B885F02E-BFAC-2D40-BE38-CC21F4BE755C}">
      <dgm:prSet/>
      <dgm:spPr/>
      <dgm:t>
        <a:bodyPr/>
        <a:lstStyle/>
        <a:p>
          <a:endParaRPr lang="fr-FR"/>
        </a:p>
      </dgm:t>
    </dgm:pt>
    <dgm:pt modelId="{6D000FE5-07F9-4A45-AE21-B8C2A12D5A56}">
      <dgm:prSet/>
      <dgm:spPr/>
      <dgm:t>
        <a:bodyPr/>
        <a:lstStyle/>
        <a:p>
          <a:r>
            <a:rPr lang="fr-FR" dirty="0"/>
            <a:t>Localisation typique</a:t>
          </a:r>
        </a:p>
      </dgm:t>
    </dgm:pt>
    <dgm:pt modelId="{EF11B22C-9A2C-2B45-959E-D58B1369CD4C}" type="parTrans" cxnId="{EC6237CD-B536-E04E-B81A-D2714FDE590E}">
      <dgm:prSet/>
      <dgm:spPr/>
      <dgm:t>
        <a:bodyPr/>
        <a:lstStyle/>
        <a:p>
          <a:endParaRPr lang="fr-FR"/>
        </a:p>
      </dgm:t>
    </dgm:pt>
    <dgm:pt modelId="{9AE0BEB5-0D3C-AC46-8F74-817F6BE3CDF5}" type="sibTrans" cxnId="{EC6237CD-B536-E04E-B81A-D2714FDE590E}">
      <dgm:prSet/>
      <dgm:spPr/>
      <dgm:t>
        <a:bodyPr/>
        <a:lstStyle/>
        <a:p>
          <a:endParaRPr lang="fr-FR"/>
        </a:p>
      </dgm:t>
    </dgm:pt>
    <dgm:pt modelId="{856DB31C-185E-FE45-86F2-32BF553C993E}">
      <dgm:prSet/>
      <dgm:spPr/>
      <dgm:t>
        <a:bodyPr/>
        <a:lstStyle/>
        <a:p>
          <a:r>
            <a:rPr lang="fr-FR" dirty="0"/>
            <a:t>Déclenchée par l’effort</a:t>
          </a:r>
        </a:p>
      </dgm:t>
    </dgm:pt>
    <dgm:pt modelId="{D8AAFA30-1CBC-194A-8C64-A47787D710F8}" type="parTrans" cxnId="{AD648981-9EAE-B645-AC56-23FD521054CB}">
      <dgm:prSet/>
      <dgm:spPr/>
      <dgm:t>
        <a:bodyPr/>
        <a:lstStyle/>
        <a:p>
          <a:endParaRPr lang="fr-FR"/>
        </a:p>
      </dgm:t>
    </dgm:pt>
    <dgm:pt modelId="{2EE89279-6D97-524A-A1B6-FE950871FB6D}" type="sibTrans" cxnId="{AD648981-9EAE-B645-AC56-23FD521054CB}">
      <dgm:prSet/>
      <dgm:spPr/>
      <dgm:t>
        <a:bodyPr/>
        <a:lstStyle/>
        <a:p>
          <a:endParaRPr lang="fr-FR"/>
        </a:p>
      </dgm:t>
    </dgm:pt>
    <dgm:pt modelId="{C7972917-D283-4A40-93FE-539D403C60B6}">
      <dgm:prSet/>
      <dgm:spPr/>
      <dgm:t>
        <a:bodyPr/>
        <a:lstStyle/>
        <a:p>
          <a:r>
            <a:rPr lang="fr-FR" dirty="0"/>
            <a:t>Stoppée par l’arrêt de l’effort ou la TNT</a:t>
          </a:r>
        </a:p>
      </dgm:t>
    </dgm:pt>
    <dgm:pt modelId="{1F6C0B83-606A-5F46-9F6B-7B836848E1FC}" type="parTrans" cxnId="{76265EDB-697A-9943-8CB9-D7E2F4580F43}">
      <dgm:prSet/>
      <dgm:spPr/>
      <dgm:t>
        <a:bodyPr/>
        <a:lstStyle/>
        <a:p>
          <a:endParaRPr lang="fr-FR"/>
        </a:p>
      </dgm:t>
    </dgm:pt>
    <dgm:pt modelId="{2C08AA0C-86CC-5C46-A14B-3C00B09AE2E5}" type="sibTrans" cxnId="{76265EDB-697A-9943-8CB9-D7E2F4580F43}">
      <dgm:prSet/>
      <dgm:spPr/>
      <dgm:t>
        <a:bodyPr/>
        <a:lstStyle/>
        <a:p>
          <a:endParaRPr lang="fr-FR"/>
        </a:p>
      </dgm:t>
    </dgm:pt>
    <dgm:pt modelId="{6B48C914-DBF2-884A-A8AD-BF7087407524}">
      <dgm:prSet/>
      <dgm:spPr/>
      <dgm:t>
        <a:bodyPr/>
        <a:lstStyle/>
        <a:p>
          <a:r>
            <a:rPr lang="fr-FR" dirty="0"/>
            <a:t>Traitement du SCA</a:t>
          </a:r>
        </a:p>
      </dgm:t>
    </dgm:pt>
    <dgm:pt modelId="{A591E9A5-1CE6-0E41-A5DB-5F51DA3CA35D}" type="parTrans" cxnId="{D7AF6FA2-9D97-5148-9DB1-223237F5B066}">
      <dgm:prSet/>
      <dgm:spPr/>
      <dgm:t>
        <a:bodyPr/>
        <a:lstStyle/>
        <a:p>
          <a:endParaRPr lang="fr-FR"/>
        </a:p>
      </dgm:t>
    </dgm:pt>
    <dgm:pt modelId="{35956980-EEE4-2744-8DCC-EFD4ADC2ED2B}" type="sibTrans" cxnId="{D7AF6FA2-9D97-5148-9DB1-223237F5B066}">
      <dgm:prSet/>
      <dgm:spPr/>
      <dgm:t>
        <a:bodyPr/>
        <a:lstStyle/>
        <a:p>
          <a:endParaRPr lang="fr-FR"/>
        </a:p>
      </dgm:t>
    </dgm:pt>
    <dgm:pt modelId="{853EB959-5298-D94B-BD89-BEF91E2EC207}">
      <dgm:prSet/>
      <dgm:spPr/>
      <dgm:t>
        <a:bodyPr/>
        <a:lstStyle/>
        <a:p>
          <a:r>
            <a:rPr lang="fr-FR" dirty="0"/>
            <a:t>En urgence</a:t>
          </a:r>
        </a:p>
      </dgm:t>
    </dgm:pt>
    <dgm:pt modelId="{6EDBAB88-37CA-6342-92C3-2F2496B02FE0}" type="parTrans" cxnId="{EF43219E-41B1-5E42-8FA7-DBB10C9727EC}">
      <dgm:prSet/>
      <dgm:spPr/>
      <dgm:t>
        <a:bodyPr/>
        <a:lstStyle/>
        <a:p>
          <a:endParaRPr lang="fr-FR"/>
        </a:p>
      </dgm:t>
    </dgm:pt>
    <dgm:pt modelId="{2158F94F-15F7-2240-B704-156D04CA78BC}" type="sibTrans" cxnId="{EF43219E-41B1-5E42-8FA7-DBB10C9727EC}">
      <dgm:prSet/>
      <dgm:spPr/>
      <dgm:t>
        <a:bodyPr/>
        <a:lstStyle/>
        <a:p>
          <a:endParaRPr lang="fr-FR"/>
        </a:p>
      </dgm:t>
    </dgm:pt>
    <dgm:pt modelId="{ACA1FBD4-49FC-1E4A-9E43-FE2F6AF808BF}">
      <dgm:prSet/>
      <dgm:spPr/>
      <dgm:t>
        <a:bodyPr/>
        <a:lstStyle/>
        <a:p>
          <a:r>
            <a:rPr lang="fr-FR" dirty="0"/>
            <a:t>Évaluer probabilité de la C. </a:t>
          </a:r>
          <a:r>
            <a:rPr lang="fr-FR" dirty="0" err="1"/>
            <a:t>isch</a:t>
          </a:r>
          <a:endParaRPr lang="fr-FR" dirty="0"/>
        </a:p>
      </dgm:t>
    </dgm:pt>
    <dgm:pt modelId="{BAA12FE9-9A0F-124B-98C7-DCA5FE3DB193}" type="parTrans" cxnId="{0F9E5B43-10C1-AD45-9AFC-07C5BFFFB5E0}">
      <dgm:prSet/>
      <dgm:spPr/>
      <dgm:t>
        <a:bodyPr/>
        <a:lstStyle/>
        <a:p>
          <a:endParaRPr lang="fr-FR"/>
        </a:p>
      </dgm:t>
    </dgm:pt>
    <dgm:pt modelId="{535D4C0F-052A-0B40-B8F4-739B4A9C2FE7}" type="sibTrans" cxnId="{0F9E5B43-10C1-AD45-9AFC-07C5BFFFB5E0}">
      <dgm:prSet/>
      <dgm:spPr/>
      <dgm:t>
        <a:bodyPr/>
        <a:lstStyle/>
        <a:p>
          <a:endParaRPr lang="fr-FR"/>
        </a:p>
      </dgm:t>
    </dgm:pt>
    <dgm:pt modelId="{C9B7C151-B93B-E447-A31A-2BE585A844A9}">
      <dgm:prSet/>
      <dgm:spPr/>
      <dgm:t>
        <a:bodyPr/>
        <a:lstStyle/>
        <a:p>
          <a:r>
            <a:rPr lang="fr-FR" dirty="0"/>
            <a:t>Troponine</a:t>
          </a:r>
        </a:p>
      </dgm:t>
    </dgm:pt>
    <dgm:pt modelId="{6464DAF0-CEF3-9348-8BC3-6BF3AF1402E6}" type="parTrans" cxnId="{3E539A86-8C14-2345-B26C-232BC103B714}">
      <dgm:prSet/>
      <dgm:spPr/>
      <dgm:t>
        <a:bodyPr/>
        <a:lstStyle/>
        <a:p>
          <a:endParaRPr lang="fr-FR"/>
        </a:p>
      </dgm:t>
    </dgm:pt>
    <dgm:pt modelId="{B6F69BAB-476E-EB43-BC0F-B2A9A6BA2C44}" type="sibTrans" cxnId="{3E539A86-8C14-2345-B26C-232BC103B714}">
      <dgm:prSet/>
      <dgm:spPr/>
      <dgm:t>
        <a:bodyPr/>
        <a:lstStyle/>
        <a:p>
          <a:endParaRPr lang="fr-FR"/>
        </a:p>
      </dgm:t>
    </dgm:pt>
    <dgm:pt modelId="{2CBD9536-3745-EE40-88F0-7ACE6EFDDACC}">
      <dgm:prSet/>
      <dgm:spPr/>
      <dgm:t>
        <a:bodyPr/>
        <a:lstStyle/>
        <a:p>
          <a:r>
            <a:rPr lang="fr-FR" dirty="0">
              <a:solidFill>
                <a:srgbClr val="FF0000"/>
              </a:solidFill>
            </a:rPr>
            <a:t>Dépistage</a:t>
          </a:r>
        </a:p>
      </dgm:t>
    </dgm:pt>
    <dgm:pt modelId="{6F504D1E-3875-7C48-BB37-2ACAC96CE7D3}" type="parTrans" cxnId="{D2FAF64E-DA79-DE4F-9D2A-5046562FE156}">
      <dgm:prSet/>
      <dgm:spPr/>
      <dgm:t>
        <a:bodyPr/>
        <a:lstStyle/>
        <a:p>
          <a:endParaRPr lang="fr-FR"/>
        </a:p>
      </dgm:t>
    </dgm:pt>
    <dgm:pt modelId="{73800955-624B-1849-B364-1596C643B1C4}" type="sibTrans" cxnId="{D2FAF64E-DA79-DE4F-9D2A-5046562FE156}">
      <dgm:prSet/>
      <dgm:spPr/>
      <dgm:t>
        <a:bodyPr/>
        <a:lstStyle/>
        <a:p>
          <a:endParaRPr lang="fr-FR"/>
        </a:p>
      </dgm:t>
    </dgm:pt>
    <dgm:pt modelId="{899BB49F-6CBE-3844-AFD0-70E4C5A52D35}">
      <dgm:prSet/>
      <dgm:spPr/>
      <dgm:t>
        <a:bodyPr/>
        <a:lstStyle/>
        <a:p>
          <a:r>
            <a:rPr lang="fr-FR" dirty="0"/>
            <a:t>Pas de dépistage</a:t>
          </a:r>
        </a:p>
      </dgm:t>
    </dgm:pt>
    <dgm:pt modelId="{B000A72E-5913-1A40-8993-0A7F28750163}" type="parTrans" cxnId="{01495471-7076-9F46-96AE-C971A9B96746}">
      <dgm:prSet/>
      <dgm:spPr/>
      <dgm:t>
        <a:bodyPr/>
        <a:lstStyle/>
        <a:p>
          <a:endParaRPr lang="fr-FR"/>
        </a:p>
      </dgm:t>
    </dgm:pt>
    <dgm:pt modelId="{90E767E2-BFEE-AC4A-91B6-E97B8503DD40}" type="sibTrans" cxnId="{01495471-7076-9F46-96AE-C971A9B96746}">
      <dgm:prSet/>
      <dgm:spPr/>
      <dgm:t>
        <a:bodyPr/>
        <a:lstStyle/>
        <a:p>
          <a:endParaRPr lang="fr-FR"/>
        </a:p>
      </dgm:t>
    </dgm:pt>
    <dgm:pt modelId="{2477DC39-8DE5-344D-B5FD-1EA8213E692A}" type="pres">
      <dgm:prSet presAssocID="{5105AE9B-E35B-7D4C-803E-69D54CF3D729}" presName="diagram" presStyleCnt="0">
        <dgm:presLayoutVars>
          <dgm:dir/>
          <dgm:animLvl val="lvl"/>
          <dgm:resizeHandles val="exact"/>
        </dgm:presLayoutVars>
      </dgm:prSet>
      <dgm:spPr/>
    </dgm:pt>
    <dgm:pt modelId="{E9A1B601-D0C6-EB48-8A77-B3D06926A39E}" type="pres">
      <dgm:prSet presAssocID="{17058E67-DCAE-C24A-8B83-09F1D6DC6171}" presName="compNode" presStyleCnt="0"/>
      <dgm:spPr/>
    </dgm:pt>
    <dgm:pt modelId="{1C578C60-B2D4-974E-A226-9DD86193F6A9}" type="pres">
      <dgm:prSet presAssocID="{17058E67-DCAE-C24A-8B83-09F1D6DC6171}" presName="childRect" presStyleLbl="bgAcc1" presStyleIdx="0" presStyleCnt="3" custScaleY="69283" custLinFactNeighborX="-2019" custLinFactNeighborY="39853">
        <dgm:presLayoutVars>
          <dgm:bulletEnabled val="1"/>
        </dgm:presLayoutVars>
      </dgm:prSet>
      <dgm:spPr/>
    </dgm:pt>
    <dgm:pt modelId="{0D5A1802-FF4B-4E45-8BA4-367A0169F815}" type="pres">
      <dgm:prSet presAssocID="{17058E67-DCAE-C24A-8B83-09F1D6DC617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4495AB7-4F85-5446-AD4A-C2904A3BA7DC}" type="pres">
      <dgm:prSet presAssocID="{17058E67-DCAE-C24A-8B83-09F1D6DC6171}" presName="parentRect" presStyleLbl="alignNode1" presStyleIdx="0" presStyleCnt="3" custLinFactNeighborX="-1787" custLinFactNeighborY="54916"/>
      <dgm:spPr/>
    </dgm:pt>
    <dgm:pt modelId="{CDEBFD3C-4516-3A4F-B0BB-27719EFA7879}" type="pres">
      <dgm:prSet presAssocID="{17058E67-DCAE-C24A-8B83-09F1D6DC6171}" presName="adorn" presStyleLbl="fgAccFollowNode1" presStyleIdx="0" presStyleCnt="3" custLinFactNeighborX="-5107" custLinFactNeighborY="503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22F9B688-B28A-8F4E-9404-700F1744C3A2}" type="pres">
      <dgm:prSet presAssocID="{B21FED4F-F60B-2549-AA89-A9081DAC7E8F}" presName="sibTrans" presStyleLbl="sibTrans2D1" presStyleIdx="0" presStyleCnt="0"/>
      <dgm:spPr/>
    </dgm:pt>
    <dgm:pt modelId="{1371E752-5C99-AB40-BC66-6C3F4E95C3EF}" type="pres">
      <dgm:prSet presAssocID="{C369051D-A930-7A4D-A8D7-492B0DD2C274}" presName="compNode" presStyleCnt="0"/>
      <dgm:spPr/>
    </dgm:pt>
    <dgm:pt modelId="{411BCDE3-932E-3042-9A7A-A36EC1CB7D7B}" type="pres">
      <dgm:prSet presAssocID="{C369051D-A930-7A4D-A8D7-492B0DD2C274}" presName="childRect" presStyleLbl="bgAcc1" presStyleIdx="1" presStyleCnt="3" custLinFactNeighborX="-3789" custLinFactNeighborY="-69111">
        <dgm:presLayoutVars>
          <dgm:bulletEnabled val="1"/>
        </dgm:presLayoutVars>
      </dgm:prSet>
      <dgm:spPr/>
    </dgm:pt>
    <dgm:pt modelId="{D1D92A47-AFEC-5F41-957F-24E2A3BCC121}" type="pres">
      <dgm:prSet presAssocID="{C369051D-A930-7A4D-A8D7-492B0DD2C27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6239C1A-9802-7848-A10C-E35832FB3D6D}" type="pres">
      <dgm:prSet presAssocID="{C369051D-A930-7A4D-A8D7-492B0DD2C274}" presName="parentRect" presStyleLbl="alignNode1" presStyleIdx="1" presStyleCnt="3" custLinFactY="-67533" custLinFactNeighborX="-3789" custLinFactNeighborY="-100000"/>
      <dgm:spPr/>
    </dgm:pt>
    <dgm:pt modelId="{D40BDF38-A2D9-D74F-88EE-160F69BC9EF2}" type="pres">
      <dgm:prSet presAssocID="{C369051D-A930-7A4D-A8D7-492B0DD2C274}" presName="adorn" presStyleLbl="fgAccFollowNode1" presStyleIdx="1" presStyleCnt="3" custLinFactY="-53644" custLinFactNeighborX="-10825" custLinFactNeighborY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FC61C873-EE1F-574E-B265-9902FA308175}" type="pres">
      <dgm:prSet presAssocID="{BB353213-65EC-E645-811A-50AF424B7CD1}" presName="sibTrans" presStyleLbl="sibTrans2D1" presStyleIdx="0" presStyleCnt="0"/>
      <dgm:spPr/>
    </dgm:pt>
    <dgm:pt modelId="{12059409-D117-DD43-B392-DCF18DEA4F65}" type="pres">
      <dgm:prSet presAssocID="{7374EC24-1BDF-624C-B102-DFE13747E0F4}" presName="compNode" presStyleCnt="0"/>
      <dgm:spPr/>
    </dgm:pt>
    <dgm:pt modelId="{AE2E6A85-BDA2-7046-BE0F-B003E236FB47}" type="pres">
      <dgm:prSet presAssocID="{7374EC24-1BDF-624C-B102-DFE13747E0F4}" presName="childRect" presStyleLbl="bgAcc1" presStyleIdx="2" presStyleCnt="3" custScaleY="72832" custLinFactNeighborX="-1787" custLinFactNeighborY="38036">
        <dgm:presLayoutVars>
          <dgm:bulletEnabled val="1"/>
        </dgm:presLayoutVars>
      </dgm:prSet>
      <dgm:spPr/>
    </dgm:pt>
    <dgm:pt modelId="{2C0AC7D9-581C-9A4B-9A53-6B339AE39411}" type="pres">
      <dgm:prSet presAssocID="{7374EC24-1BDF-624C-B102-DFE13747E0F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D38C0EF-D210-5142-A0A0-7F6C6C30E56F}" type="pres">
      <dgm:prSet presAssocID="{7374EC24-1BDF-624C-B102-DFE13747E0F4}" presName="parentRect" presStyleLbl="alignNode1" presStyleIdx="2" presStyleCnt="3" custLinFactNeighborX="-1787" custLinFactNeighborY="54916"/>
      <dgm:spPr/>
    </dgm:pt>
    <dgm:pt modelId="{B9C497D0-8D80-2046-8934-58EF85618572}" type="pres">
      <dgm:prSet presAssocID="{7374EC24-1BDF-624C-B102-DFE13747E0F4}" presName="adorn" presStyleLbl="fgAccFollowNode1" presStyleIdx="2" presStyleCnt="3" custLinFactNeighborX="-5107" custLinFactNeighborY="5036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36724A05-6FC4-F144-AE24-9CFB75AEB3B0}" type="presOf" srcId="{853EB959-5298-D94B-BD89-BEF91E2EC207}" destId="{1C578C60-B2D4-974E-A226-9DD86193F6A9}" srcOrd="0" destOrd="1" presId="urn:microsoft.com/office/officeart/2005/8/layout/bList2"/>
    <dgm:cxn modelId="{1D28D805-E247-ED49-9B93-3DF87761426B}" type="presOf" srcId="{5105AE9B-E35B-7D4C-803E-69D54CF3D729}" destId="{2477DC39-8DE5-344D-B5FD-1EA8213E692A}" srcOrd="0" destOrd="0" presId="urn:microsoft.com/office/officeart/2005/8/layout/bList2"/>
    <dgm:cxn modelId="{25DC1C0B-0A52-8045-81EB-DC8BE7768BB5}" type="presOf" srcId="{C9B7C151-B93B-E447-A31A-2BE585A844A9}" destId="{AE2E6A85-BDA2-7046-BE0F-B003E236FB47}" srcOrd="0" destOrd="1" presId="urn:microsoft.com/office/officeart/2005/8/layout/bList2"/>
    <dgm:cxn modelId="{80B58E0B-E99C-E94A-B7C7-C5EC5F397C3A}" type="presOf" srcId="{6D000FE5-07F9-4A45-AE21-B8C2A12D5A56}" destId="{411BCDE3-932E-3042-9A7A-A36EC1CB7D7B}" srcOrd="0" destOrd="0" presId="urn:microsoft.com/office/officeart/2005/8/layout/bList2"/>
    <dgm:cxn modelId="{6FCD3413-6721-3E49-8931-5A593F9D2F8F}" type="presOf" srcId="{856DB31C-185E-FE45-86F2-32BF553C993E}" destId="{411BCDE3-932E-3042-9A7A-A36EC1CB7D7B}" srcOrd="0" destOrd="1" presId="urn:microsoft.com/office/officeart/2005/8/layout/bList2"/>
    <dgm:cxn modelId="{B098B813-B9A8-4541-BE55-CA000990AA31}" srcId="{5105AE9B-E35B-7D4C-803E-69D54CF3D729}" destId="{17058E67-DCAE-C24A-8B83-09F1D6DC6171}" srcOrd="0" destOrd="0" parTransId="{CFD4CD3B-68FA-6D4E-A873-FDAE534D7B13}" sibTransId="{B21FED4F-F60B-2549-AA89-A9081DAC7E8F}"/>
    <dgm:cxn modelId="{B885F02E-BFAC-2D40-BE38-CC21F4BE755C}" srcId="{5105AE9B-E35B-7D4C-803E-69D54CF3D729}" destId="{7374EC24-1BDF-624C-B102-DFE13747E0F4}" srcOrd="2" destOrd="0" parTransId="{5F1CAA4B-AAC7-BC42-AB0F-1F637B51E5B6}" sibTransId="{DD8286FD-2BF8-6849-8C35-C6B5D3271493}"/>
    <dgm:cxn modelId="{CCC2C330-7BE4-B94E-A496-56B0DBF46772}" type="presOf" srcId="{899BB49F-6CBE-3844-AFD0-70E4C5A52D35}" destId="{1C578C60-B2D4-974E-A226-9DD86193F6A9}" srcOrd="0" destOrd="2" presId="urn:microsoft.com/office/officeart/2005/8/layout/bList2"/>
    <dgm:cxn modelId="{0391C734-D781-5E4D-BD1A-DA89E23C2C1A}" type="presOf" srcId="{17058E67-DCAE-C24A-8B83-09F1D6DC6171}" destId="{14495AB7-4F85-5446-AD4A-C2904A3BA7DC}" srcOrd="1" destOrd="0" presId="urn:microsoft.com/office/officeart/2005/8/layout/bList2"/>
    <dgm:cxn modelId="{0F9E5B43-10C1-AD45-9AFC-07C5BFFFB5E0}" srcId="{7374EC24-1BDF-624C-B102-DFE13747E0F4}" destId="{ACA1FBD4-49FC-1E4A-9E43-FE2F6AF808BF}" srcOrd="0" destOrd="0" parTransId="{BAA12FE9-9A0F-124B-98C7-DCA5FE3DB193}" sibTransId="{535D4C0F-052A-0B40-B8F4-739B4A9C2FE7}"/>
    <dgm:cxn modelId="{D2FAF64E-DA79-DE4F-9D2A-5046562FE156}" srcId="{7374EC24-1BDF-624C-B102-DFE13747E0F4}" destId="{2CBD9536-3745-EE40-88F0-7ACE6EFDDACC}" srcOrd="2" destOrd="0" parTransId="{6F504D1E-3875-7C48-BB37-2ACAC96CE7D3}" sibTransId="{73800955-624B-1849-B364-1596C643B1C4}"/>
    <dgm:cxn modelId="{02E76F51-EBB6-BB46-93B6-83CBD8B5C57D}" srcId="{5105AE9B-E35B-7D4C-803E-69D54CF3D729}" destId="{C369051D-A930-7A4D-A8D7-492B0DD2C274}" srcOrd="1" destOrd="0" parTransId="{5A8D8EB4-F1EE-D244-9CD1-FAE30C214C23}" sibTransId="{BB353213-65EC-E645-811A-50AF424B7CD1}"/>
    <dgm:cxn modelId="{AB68E65D-2051-964A-A0AC-B1300F840AA8}" type="presOf" srcId="{7374EC24-1BDF-624C-B102-DFE13747E0F4}" destId="{2C0AC7D9-581C-9A4B-9A53-6B339AE39411}" srcOrd="0" destOrd="0" presId="urn:microsoft.com/office/officeart/2005/8/layout/bList2"/>
    <dgm:cxn modelId="{01495471-7076-9F46-96AE-C971A9B96746}" srcId="{17058E67-DCAE-C24A-8B83-09F1D6DC6171}" destId="{899BB49F-6CBE-3844-AFD0-70E4C5A52D35}" srcOrd="2" destOrd="0" parTransId="{B000A72E-5913-1A40-8993-0A7F28750163}" sibTransId="{90E767E2-BFEE-AC4A-91B6-E97B8503DD40}"/>
    <dgm:cxn modelId="{2F36DD75-C078-1E4D-A9AD-EBBBDEA00F0A}" type="presOf" srcId="{7374EC24-1BDF-624C-B102-DFE13747E0F4}" destId="{6D38C0EF-D210-5142-A0A0-7F6C6C30E56F}" srcOrd="1" destOrd="0" presId="urn:microsoft.com/office/officeart/2005/8/layout/bList2"/>
    <dgm:cxn modelId="{AD648981-9EAE-B645-AC56-23FD521054CB}" srcId="{C369051D-A930-7A4D-A8D7-492B0DD2C274}" destId="{856DB31C-185E-FE45-86F2-32BF553C993E}" srcOrd="1" destOrd="0" parTransId="{D8AAFA30-1CBC-194A-8C64-A47787D710F8}" sibTransId="{2EE89279-6D97-524A-A1B6-FE950871FB6D}"/>
    <dgm:cxn modelId="{3E539A86-8C14-2345-B26C-232BC103B714}" srcId="{7374EC24-1BDF-624C-B102-DFE13747E0F4}" destId="{C9B7C151-B93B-E447-A31A-2BE585A844A9}" srcOrd="1" destOrd="0" parTransId="{6464DAF0-CEF3-9348-8BC3-6BF3AF1402E6}" sibTransId="{B6F69BAB-476E-EB43-BC0F-B2A9A6BA2C44}"/>
    <dgm:cxn modelId="{5ABAAD89-0BA3-454F-86E7-B754448257F6}" type="presOf" srcId="{B21FED4F-F60B-2549-AA89-A9081DAC7E8F}" destId="{22F9B688-B28A-8F4E-9404-700F1744C3A2}" srcOrd="0" destOrd="0" presId="urn:microsoft.com/office/officeart/2005/8/layout/bList2"/>
    <dgm:cxn modelId="{5CC6FD95-8886-264C-967B-A5AFC465E0F2}" type="presOf" srcId="{C369051D-A930-7A4D-A8D7-492B0DD2C274}" destId="{E6239C1A-9802-7848-A10C-E35832FB3D6D}" srcOrd="1" destOrd="0" presId="urn:microsoft.com/office/officeart/2005/8/layout/bList2"/>
    <dgm:cxn modelId="{EF43219E-41B1-5E42-8FA7-DBB10C9727EC}" srcId="{17058E67-DCAE-C24A-8B83-09F1D6DC6171}" destId="{853EB959-5298-D94B-BD89-BEF91E2EC207}" srcOrd="1" destOrd="0" parTransId="{6EDBAB88-37CA-6342-92C3-2F2496B02FE0}" sibTransId="{2158F94F-15F7-2240-B704-156D04CA78BC}"/>
    <dgm:cxn modelId="{D7AF6FA2-9D97-5148-9DB1-223237F5B066}" srcId="{17058E67-DCAE-C24A-8B83-09F1D6DC6171}" destId="{6B48C914-DBF2-884A-A8AD-BF7087407524}" srcOrd="0" destOrd="0" parTransId="{A591E9A5-1CE6-0E41-A5DB-5F51DA3CA35D}" sibTransId="{35956980-EEE4-2744-8DCC-EFD4ADC2ED2B}"/>
    <dgm:cxn modelId="{6C79EBAA-D0A8-D943-AFC3-94ECB7C738B9}" type="presOf" srcId="{ACA1FBD4-49FC-1E4A-9E43-FE2F6AF808BF}" destId="{AE2E6A85-BDA2-7046-BE0F-B003E236FB47}" srcOrd="0" destOrd="0" presId="urn:microsoft.com/office/officeart/2005/8/layout/bList2"/>
    <dgm:cxn modelId="{F863C6C2-EB7E-0C46-96DB-309B5DC7B9E6}" type="presOf" srcId="{C7972917-D283-4A40-93FE-539D403C60B6}" destId="{411BCDE3-932E-3042-9A7A-A36EC1CB7D7B}" srcOrd="0" destOrd="2" presId="urn:microsoft.com/office/officeart/2005/8/layout/bList2"/>
    <dgm:cxn modelId="{EC6237CD-B536-E04E-B81A-D2714FDE590E}" srcId="{C369051D-A930-7A4D-A8D7-492B0DD2C274}" destId="{6D000FE5-07F9-4A45-AE21-B8C2A12D5A56}" srcOrd="0" destOrd="0" parTransId="{EF11B22C-9A2C-2B45-959E-D58B1369CD4C}" sibTransId="{9AE0BEB5-0D3C-AC46-8F74-817F6BE3CDF5}"/>
    <dgm:cxn modelId="{1269F3CE-21B3-5C4E-9A68-52EDA2E62894}" type="presOf" srcId="{2CBD9536-3745-EE40-88F0-7ACE6EFDDACC}" destId="{AE2E6A85-BDA2-7046-BE0F-B003E236FB47}" srcOrd="0" destOrd="2" presId="urn:microsoft.com/office/officeart/2005/8/layout/bList2"/>
    <dgm:cxn modelId="{E27A04DA-E681-6B46-BC9E-DDE8A058A0F3}" type="presOf" srcId="{6B48C914-DBF2-884A-A8AD-BF7087407524}" destId="{1C578C60-B2D4-974E-A226-9DD86193F6A9}" srcOrd="0" destOrd="0" presId="urn:microsoft.com/office/officeart/2005/8/layout/bList2"/>
    <dgm:cxn modelId="{76265EDB-697A-9943-8CB9-D7E2F4580F43}" srcId="{C369051D-A930-7A4D-A8D7-492B0DD2C274}" destId="{C7972917-D283-4A40-93FE-539D403C60B6}" srcOrd="2" destOrd="0" parTransId="{1F6C0B83-606A-5F46-9F6B-7B836848E1FC}" sibTransId="{2C08AA0C-86CC-5C46-A14B-3C00B09AE2E5}"/>
    <dgm:cxn modelId="{E96F08DC-0DFE-1A4A-8837-DBFCA63C0132}" type="presOf" srcId="{C369051D-A930-7A4D-A8D7-492B0DD2C274}" destId="{D1D92A47-AFEC-5F41-957F-24E2A3BCC121}" srcOrd="0" destOrd="0" presId="urn:microsoft.com/office/officeart/2005/8/layout/bList2"/>
    <dgm:cxn modelId="{50A96CE5-313B-BE4F-9E52-76CBCB6FFD27}" type="presOf" srcId="{17058E67-DCAE-C24A-8B83-09F1D6DC6171}" destId="{0D5A1802-FF4B-4E45-8BA4-367A0169F815}" srcOrd="0" destOrd="0" presId="urn:microsoft.com/office/officeart/2005/8/layout/bList2"/>
    <dgm:cxn modelId="{839705FC-7D00-554C-B036-B071086DFB97}" type="presOf" srcId="{BB353213-65EC-E645-811A-50AF424B7CD1}" destId="{FC61C873-EE1F-574E-B265-9902FA308175}" srcOrd="0" destOrd="0" presId="urn:microsoft.com/office/officeart/2005/8/layout/bList2"/>
    <dgm:cxn modelId="{9F51EAFC-A34D-EA4B-9D8A-FAE0F19A7006}" type="presParOf" srcId="{2477DC39-8DE5-344D-B5FD-1EA8213E692A}" destId="{E9A1B601-D0C6-EB48-8A77-B3D06926A39E}" srcOrd="0" destOrd="0" presId="urn:microsoft.com/office/officeart/2005/8/layout/bList2"/>
    <dgm:cxn modelId="{1A54915F-DB92-DE4A-AE29-722E70561B8A}" type="presParOf" srcId="{E9A1B601-D0C6-EB48-8A77-B3D06926A39E}" destId="{1C578C60-B2D4-974E-A226-9DD86193F6A9}" srcOrd="0" destOrd="0" presId="urn:microsoft.com/office/officeart/2005/8/layout/bList2"/>
    <dgm:cxn modelId="{C14F9C7E-93A7-F642-A3EA-F05D94796CAB}" type="presParOf" srcId="{E9A1B601-D0C6-EB48-8A77-B3D06926A39E}" destId="{0D5A1802-FF4B-4E45-8BA4-367A0169F815}" srcOrd="1" destOrd="0" presId="urn:microsoft.com/office/officeart/2005/8/layout/bList2"/>
    <dgm:cxn modelId="{4CB9D421-3323-5B45-88E3-394EFA6B4F91}" type="presParOf" srcId="{E9A1B601-D0C6-EB48-8A77-B3D06926A39E}" destId="{14495AB7-4F85-5446-AD4A-C2904A3BA7DC}" srcOrd="2" destOrd="0" presId="urn:microsoft.com/office/officeart/2005/8/layout/bList2"/>
    <dgm:cxn modelId="{5168F59D-38AC-A141-99BE-6F0BB1F51DE0}" type="presParOf" srcId="{E9A1B601-D0C6-EB48-8A77-B3D06926A39E}" destId="{CDEBFD3C-4516-3A4F-B0BB-27719EFA7879}" srcOrd="3" destOrd="0" presId="urn:microsoft.com/office/officeart/2005/8/layout/bList2"/>
    <dgm:cxn modelId="{CD53A5A5-16F3-124F-95E1-CDEA631A642B}" type="presParOf" srcId="{2477DC39-8DE5-344D-B5FD-1EA8213E692A}" destId="{22F9B688-B28A-8F4E-9404-700F1744C3A2}" srcOrd="1" destOrd="0" presId="urn:microsoft.com/office/officeart/2005/8/layout/bList2"/>
    <dgm:cxn modelId="{03486A03-0584-8C4A-A2BD-304B02CF7E57}" type="presParOf" srcId="{2477DC39-8DE5-344D-B5FD-1EA8213E692A}" destId="{1371E752-5C99-AB40-BC66-6C3F4E95C3EF}" srcOrd="2" destOrd="0" presId="urn:microsoft.com/office/officeart/2005/8/layout/bList2"/>
    <dgm:cxn modelId="{D029A4F0-EEC3-7542-A0A9-D2ADC7A1C78F}" type="presParOf" srcId="{1371E752-5C99-AB40-BC66-6C3F4E95C3EF}" destId="{411BCDE3-932E-3042-9A7A-A36EC1CB7D7B}" srcOrd="0" destOrd="0" presId="urn:microsoft.com/office/officeart/2005/8/layout/bList2"/>
    <dgm:cxn modelId="{0EAC6553-CD72-0949-8A1B-63250088A41F}" type="presParOf" srcId="{1371E752-5C99-AB40-BC66-6C3F4E95C3EF}" destId="{D1D92A47-AFEC-5F41-957F-24E2A3BCC121}" srcOrd="1" destOrd="0" presId="urn:microsoft.com/office/officeart/2005/8/layout/bList2"/>
    <dgm:cxn modelId="{EA3BF08A-A8CD-EB41-B73B-4447CAC4F901}" type="presParOf" srcId="{1371E752-5C99-AB40-BC66-6C3F4E95C3EF}" destId="{E6239C1A-9802-7848-A10C-E35832FB3D6D}" srcOrd="2" destOrd="0" presId="urn:microsoft.com/office/officeart/2005/8/layout/bList2"/>
    <dgm:cxn modelId="{D7053050-0713-E84F-9BCB-02990A66DA16}" type="presParOf" srcId="{1371E752-5C99-AB40-BC66-6C3F4E95C3EF}" destId="{D40BDF38-A2D9-D74F-88EE-160F69BC9EF2}" srcOrd="3" destOrd="0" presId="urn:microsoft.com/office/officeart/2005/8/layout/bList2"/>
    <dgm:cxn modelId="{D20E3B6E-8BE7-4843-8484-31CFC0E98CAE}" type="presParOf" srcId="{2477DC39-8DE5-344D-B5FD-1EA8213E692A}" destId="{FC61C873-EE1F-574E-B265-9902FA308175}" srcOrd="3" destOrd="0" presId="urn:microsoft.com/office/officeart/2005/8/layout/bList2"/>
    <dgm:cxn modelId="{DFE31E82-085F-7240-88AD-F13F8DAB9106}" type="presParOf" srcId="{2477DC39-8DE5-344D-B5FD-1EA8213E692A}" destId="{12059409-D117-DD43-B392-DCF18DEA4F65}" srcOrd="4" destOrd="0" presId="urn:microsoft.com/office/officeart/2005/8/layout/bList2"/>
    <dgm:cxn modelId="{4CF38FEE-28E1-1243-A8D0-75F4A0796102}" type="presParOf" srcId="{12059409-D117-DD43-B392-DCF18DEA4F65}" destId="{AE2E6A85-BDA2-7046-BE0F-B003E236FB47}" srcOrd="0" destOrd="0" presId="urn:microsoft.com/office/officeart/2005/8/layout/bList2"/>
    <dgm:cxn modelId="{521B6EAB-9117-7B49-9A1A-CD8C4F7D619F}" type="presParOf" srcId="{12059409-D117-DD43-B392-DCF18DEA4F65}" destId="{2C0AC7D9-581C-9A4B-9A53-6B339AE39411}" srcOrd="1" destOrd="0" presId="urn:microsoft.com/office/officeart/2005/8/layout/bList2"/>
    <dgm:cxn modelId="{18097451-2AD4-A948-BE82-EBAD680F8507}" type="presParOf" srcId="{12059409-D117-DD43-B392-DCF18DEA4F65}" destId="{6D38C0EF-D210-5142-A0A0-7F6C6C30E56F}" srcOrd="2" destOrd="0" presId="urn:microsoft.com/office/officeart/2005/8/layout/bList2"/>
    <dgm:cxn modelId="{FEAEAADF-CBF0-C749-9D79-C37CCACFE222}" type="presParOf" srcId="{12059409-D117-DD43-B392-DCF18DEA4F65}" destId="{B9C497D0-8D80-2046-8934-58EF8561857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1CBCC4-13D6-2247-9464-7D5953A1FFB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93B6EDE-2A58-2541-A1FB-C9623775C059}">
      <dgm:prSet phldrT="[Texte]"/>
      <dgm:spPr/>
      <dgm:t>
        <a:bodyPr/>
        <a:lstStyle/>
        <a:p>
          <a:r>
            <a:rPr lang="fr-FR" dirty="0"/>
            <a:t>Coro scanner</a:t>
          </a:r>
        </a:p>
      </dgm:t>
    </dgm:pt>
    <dgm:pt modelId="{2AE7D2BA-52A6-AC4A-9FDE-E348924C3D67}" type="parTrans" cxnId="{DC79DFFF-B313-F247-B240-A5AE92F3115A}">
      <dgm:prSet/>
      <dgm:spPr/>
      <dgm:t>
        <a:bodyPr/>
        <a:lstStyle/>
        <a:p>
          <a:endParaRPr lang="fr-FR"/>
        </a:p>
      </dgm:t>
    </dgm:pt>
    <dgm:pt modelId="{3A0DC469-4231-AE42-8E5A-D067930E08A2}" type="sibTrans" cxnId="{DC79DFFF-B313-F247-B240-A5AE92F3115A}">
      <dgm:prSet/>
      <dgm:spPr/>
      <dgm:t>
        <a:bodyPr/>
        <a:lstStyle/>
        <a:p>
          <a:endParaRPr lang="fr-FR"/>
        </a:p>
      </dgm:t>
    </dgm:pt>
    <dgm:pt modelId="{827B3D18-3A22-4443-98E1-20889668E90C}">
      <dgm:prSet phldrT="[Texte]"/>
      <dgm:spPr/>
      <dgm:t>
        <a:bodyPr/>
        <a:lstStyle/>
        <a:p>
          <a:r>
            <a:rPr lang="fr-FR" dirty="0"/>
            <a:t>Scanner des artères coronaires</a:t>
          </a:r>
        </a:p>
      </dgm:t>
    </dgm:pt>
    <dgm:pt modelId="{17E08EF0-DE32-D640-A892-B72B92125E06}" type="parTrans" cxnId="{2E5949FB-ADEB-8A4E-814E-9345BC1DABC6}">
      <dgm:prSet/>
      <dgm:spPr/>
      <dgm:t>
        <a:bodyPr/>
        <a:lstStyle/>
        <a:p>
          <a:endParaRPr lang="fr-FR"/>
        </a:p>
      </dgm:t>
    </dgm:pt>
    <dgm:pt modelId="{7F4D1BEC-36D5-8949-ADF2-CF68B10B5D16}" type="sibTrans" cxnId="{2E5949FB-ADEB-8A4E-814E-9345BC1DABC6}">
      <dgm:prSet/>
      <dgm:spPr/>
      <dgm:t>
        <a:bodyPr/>
        <a:lstStyle/>
        <a:p>
          <a:endParaRPr lang="fr-FR"/>
        </a:p>
      </dgm:t>
    </dgm:pt>
    <dgm:pt modelId="{CAE0AA9B-03B7-6F47-80B2-CAD3CE0C7C8A}">
      <dgm:prSet phldrT="[Texte]"/>
      <dgm:spPr/>
      <dgm:t>
        <a:bodyPr/>
        <a:lstStyle/>
        <a:p>
          <a:r>
            <a:rPr lang="fr-FR" dirty="0"/>
            <a:t>Injecté</a:t>
          </a:r>
        </a:p>
      </dgm:t>
    </dgm:pt>
    <dgm:pt modelId="{E4FFD6FD-F730-3E4A-B6E0-4E8D1510B0A3}" type="parTrans" cxnId="{0FFB22C6-E571-C345-B5F9-0EE168B7C331}">
      <dgm:prSet/>
      <dgm:spPr/>
      <dgm:t>
        <a:bodyPr/>
        <a:lstStyle/>
        <a:p>
          <a:endParaRPr lang="fr-FR"/>
        </a:p>
      </dgm:t>
    </dgm:pt>
    <dgm:pt modelId="{787C40A5-6E6F-0940-9734-44CD6F1B476C}" type="sibTrans" cxnId="{0FFB22C6-E571-C345-B5F9-0EE168B7C331}">
      <dgm:prSet/>
      <dgm:spPr/>
      <dgm:t>
        <a:bodyPr/>
        <a:lstStyle/>
        <a:p>
          <a:endParaRPr lang="fr-FR"/>
        </a:p>
      </dgm:t>
    </dgm:pt>
    <dgm:pt modelId="{41823A12-3AE8-6548-864E-066B4055F9FF}">
      <dgm:prSet phldrT="[Texte]"/>
      <dgm:spPr/>
      <dgm:t>
        <a:bodyPr/>
        <a:lstStyle/>
        <a:p>
          <a:r>
            <a:rPr lang="fr-FR" dirty="0"/>
            <a:t>Score calcique</a:t>
          </a:r>
        </a:p>
      </dgm:t>
    </dgm:pt>
    <dgm:pt modelId="{39BA8251-43D5-6140-8891-75F69FEF69AB}" type="parTrans" cxnId="{A0F17D1E-4C8C-A640-9A2B-4D86F7401492}">
      <dgm:prSet/>
      <dgm:spPr/>
      <dgm:t>
        <a:bodyPr/>
        <a:lstStyle/>
        <a:p>
          <a:endParaRPr lang="fr-FR"/>
        </a:p>
      </dgm:t>
    </dgm:pt>
    <dgm:pt modelId="{39979E50-7A64-2444-8117-FFE8CDDACD13}" type="sibTrans" cxnId="{A0F17D1E-4C8C-A640-9A2B-4D86F7401492}">
      <dgm:prSet/>
      <dgm:spPr/>
      <dgm:t>
        <a:bodyPr/>
        <a:lstStyle/>
        <a:p>
          <a:endParaRPr lang="fr-FR"/>
        </a:p>
      </dgm:t>
    </dgm:pt>
    <dgm:pt modelId="{15E791E5-2BE0-0C4B-89FF-33F9C62C616D}">
      <dgm:prSet phldrT="[Texte]"/>
      <dgm:spPr/>
      <dgm:t>
        <a:bodyPr/>
        <a:lstStyle/>
        <a:p>
          <a:r>
            <a:rPr lang="fr-FR" dirty="0"/>
            <a:t>Scanner des calcifications coronaires</a:t>
          </a:r>
        </a:p>
      </dgm:t>
    </dgm:pt>
    <dgm:pt modelId="{9EB567EC-240A-4044-9973-FAA80353BFB5}" type="parTrans" cxnId="{33509A7D-38A8-7F41-BF0E-B2A09A7EC7B1}">
      <dgm:prSet/>
      <dgm:spPr/>
      <dgm:t>
        <a:bodyPr/>
        <a:lstStyle/>
        <a:p>
          <a:endParaRPr lang="fr-FR"/>
        </a:p>
      </dgm:t>
    </dgm:pt>
    <dgm:pt modelId="{E4FD005E-8638-9A4F-BBE7-529DBDF7ADC0}" type="sibTrans" cxnId="{33509A7D-38A8-7F41-BF0E-B2A09A7EC7B1}">
      <dgm:prSet/>
      <dgm:spPr/>
      <dgm:t>
        <a:bodyPr/>
        <a:lstStyle/>
        <a:p>
          <a:endParaRPr lang="fr-FR"/>
        </a:p>
      </dgm:t>
    </dgm:pt>
    <dgm:pt modelId="{B54236CB-46BC-6A4C-8CD5-343ECDF05C74}">
      <dgm:prSet phldrT="[Texte]"/>
      <dgm:spPr/>
      <dgm:t>
        <a:bodyPr/>
        <a:lstStyle/>
        <a:p>
          <a:r>
            <a:rPr lang="fr-FR" dirty="0"/>
            <a:t>Non injecté</a:t>
          </a:r>
        </a:p>
      </dgm:t>
    </dgm:pt>
    <dgm:pt modelId="{BEACC568-B3B9-3B4A-86E3-36B20377782C}" type="parTrans" cxnId="{12203507-AD6B-5641-AB12-56F8486985DD}">
      <dgm:prSet/>
      <dgm:spPr/>
      <dgm:t>
        <a:bodyPr/>
        <a:lstStyle/>
        <a:p>
          <a:endParaRPr lang="fr-FR"/>
        </a:p>
      </dgm:t>
    </dgm:pt>
    <dgm:pt modelId="{AA28B351-DE14-6144-A03E-096F22300D27}" type="sibTrans" cxnId="{12203507-AD6B-5641-AB12-56F8486985DD}">
      <dgm:prSet/>
      <dgm:spPr/>
      <dgm:t>
        <a:bodyPr/>
        <a:lstStyle/>
        <a:p>
          <a:endParaRPr lang="fr-FR"/>
        </a:p>
      </dgm:t>
    </dgm:pt>
    <dgm:pt modelId="{21593D09-6DCF-AA4F-9CDD-FB8C9B8206CC}">
      <dgm:prSet phldrT="[Texte]"/>
      <dgm:spPr/>
      <dgm:t>
        <a:bodyPr/>
        <a:lstStyle/>
        <a:p>
          <a:r>
            <a:rPr lang="fr-FR" dirty="0"/>
            <a:t>Indication : recherche de sténose coronaire chez le patient symptomatique</a:t>
          </a:r>
        </a:p>
      </dgm:t>
    </dgm:pt>
    <dgm:pt modelId="{6FE80D71-9460-6B4D-B20C-05C6DA7FF81D}" type="parTrans" cxnId="{A19CF356-F447-A044-BB55-71314471C6B4}">
      <dgm:prSet/>
      <dgm:spPr/>
      <dgm:t>
        <a:bodyPr/>
        <a:lstStyle/>
        <a:p>
          <a:endParaRPr lang="fr-FR"/>
        </a:p>
      </dgm:t>
    </dgm:pt>
    <dgm:pt modelId="{15471A1B-5297-3F4A-B953-E4230C36568D}" type="sibTrans" cxnId="{A19CF356-F447-A044-BB55-71314471C6B4}">
      <dgm:prSet/>
      <dgm:spPr/>
      <dgm:t>
        <a:bodyPr/>
        <a:lstStyle/>
        <a:p>
          <a:endParaRPr lang="fr-FR"/>
        </a:p>
      </dgm:t>
    </dgm:pt>
    <dgm:pt modelId="{A11CF4A6-E43C-C44C-97D5-905019EE0521}">
      <dgm:prSet phldrT="[Texte]"/>
      <dgm:spPr/>
      <dgm:t>
        <a:bodyPr/>
        <a:lstStyle/>
        <a:p>
          <a:r>
            <a:rPr lang="fr-FR" dirty="0"/>
            <a:t>Indication : évaluation du risque CV chez le patient asymptomatique</a:t>
          </a:r>
        </a:p>
      </dgm:t>
    </dgm:pt>
    <dgm:pt modelId="{85D0095F-ED66-0F46-9516-A09EA3C25DD8}" type="parTrans" cxnId="{59B80418-932A-5D48-82FD-6856DCF8F8F2}">
      <dgm:prSet/>
      <dgm:spPr/>
      <dgm:t>
        <a:bodyPr/>
        <a:lstStyle/>
        <a:p>
          <a:endParaRPr lang="fr-FR"/>
        </a:p>
      </dgm:t>
    </dgm:pt>
    <dgm:pt modelId="{B351AF5A-D3FB-214D-A11E-5DC6156C8D4F}" type="sibTrans" cxnId="{59B80418-932A-5D48-82FD-6856DCF8F8F2}">
      <dgm:prSet/>
      <dgm:spPr/>
      <dgm:t>
        <a:bodyPr/>
        <a:lstStyle/>
        <a:p>
          <a:endParaRPr lang="fr-FR"/>
        </a:p>
      </dgm:t>
    </dgm:pt>
    <dgm:pt modelId="{C147124E-19E3-2140-9347-25888178A0C4}" type="pres">
      <dgm:prSet presAssocID="{571CBCC4-13D6-2247-9464-7D5953A1FFBD}" presName="Name0" presStyleCnt="0">
        <dgm:presLayoutVars>
          <dgm:dir/>
          <dgm:animLvl val="lvl"/>
          <dgm:resizeHandles val="exact"/>
        </dgm:presLayoutVars>
      </dgm:prSet>
      <dgm:spPr/>
    </dgm:pt>
    <dgm:pt modelId="{B1864880-8476-B240-AF35-2D341B84E719}" type="pres">
      <dgm:prSet presAssocID="{E93B6EDE-2A58-2541-A1FB-C9623775C059}" presName="composite" presStyleCnt="0"/>
      <dgm:spPr/>
    </dgm:pt>
    <dgm:pt modelId="{765B357D-74A3-2E45-B76A-4FF31D81A34E}" type="pres">
      <dgm:prSet presAssocID="{E93B6EDE-2A58-2541-A1FB-C9623775C05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97448AA-FA76-EE4E-B366-7C92EE26485C}" type="pres">
      <dgm:prSet presAssocID="{E93B6EDE-2A58-2541-A1FB-C9623775C059}" presName="desTx" presStyleLbl="alignAccFollowNode1" presStyleIdx="0" presStyleCnt="2">
        <dgm:presLayoutVars>
          <dgm:bulletEnabled val="1"/>
        </dgm:presLayoutVars>
      </dgm:prSet>
      <dgm:spPr/>
    </dgm:pt>
    <dgm:pt modelId="{698A622A-0CA0-714A-AB44-531D396AC681}" type="pres">
      <dgm:prSet presAssocID="{3A0DC469-4231-AE42-8E5A-D067930E08A2}" presName="space" presStyleCnt="0"/>
      <dgm:spPr/>
    </dgm:pt>
    <dgm:pt modelId="{76C6F0F1-FA2D-D448-9426-1B39DC71B58C}" type="pres">
      <dgm:prSet presAssocID="{41823A12-3AE8-6548-864E-066B4055F9FF}" presName="composite" presStyleCnt="0"/>
      <dgm:spPr/>
    </dgm:pt>
    <dgm:pt modelId="{76422189-9D31-BF4A-AA76-078EB2CD935B}" type="pres">
      <dgm:prSet presAssocID="{41823A12-3AE8-6548-864E-066B4055F9F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7A7D02E-9657-F046-BFD0-393907EC14A1}" type="pres">
      <dgm:prSet presAssocID="{41823A12-3AE8-6548-864E-066B4055F9F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2203507-AD6B-5641-AB12-56F8486985DD}" srcId="{41823A12-3AE8-6548-864E-066B4055F9FF}" destId="{B54236CB-46BC-6A4C-8CD5-343ECDF05C74}" srcOrd="1" destOrd="0" parTransId="{BEACC568-B3B9-3B4A-86E3-36B20377782C}" sibTransId="{AA28B351-DE14-6144-A03E-096F22300D27}"/>
    <dgm:cxn modelId="{59B80418-932A-5D48-82FD-6856DCF8F8F2}" srcId="{41823A12-3AE8-6548-864E-066B4055F9FF}" destId="{A11CF4A6-E43C-C44C-97D5-905019EE0521}" srcOrd="2" destOrd="0" parTransId="{85D0095F-ED66-0F46-9516-A09EA3C25DD8}" sibTransId="{B351AF5A-D3FB-214D-A11E-5DC6156C8D4F}"/>
    <dgm:cxn modelId="{A0F17D1E-4C8C-A640-9A2B-4D86F7401492}" srcId="{571CBCC4-13D6-2247-9464-7D5953A1FFBD}" destId="{41823A12-3AE8-6548-864E-066B4055F9FF}" srcOrd="1" destOrd="0" parTransId="{39BA8251-43D5-6140-8891-75F69FEF69AB}" sibTransId="{39979E50-7A64-2444-8117-FFE8CDDACD13}"/>
    <dgm:cxn modelId="{F4E25C3E-B86C-C347-9AC9-B2CBC6EF2394}" type="presOf" srcId="{A11CF4A6-E43C-C44C-97D5-905019EE0521}" destId="{37A7D02E-9657-F046-BFD0-393907EC14A1}" srcOrd="0" destOrd="2" presId="urn:microsoft.com/office/officeart/2005/8/layout/hList1"/>
    <dgm:cxn modelId="{A19CF356-F447-A044-BB55-71314471C6B4}" srcId="{E93B6EDE-2A58-2541-A1FB-C9623775C059}" destId="{21593D09-6DCF-AA4F-9CDD-FB8C9B8206CC}" srcOrd="2" destOrd="0" parTransId="{6FE80D71-9460-6B4D-B20C-05C6DA7FF81D}" sibTransId="{15471A1B-5297-3F4A-B953-E4230C36568D}"/>
    <dgm:cxn modelId="{EE19C470-A046-4D42-8946-497EC7867269}" type="presOf" srcId="{827B3D18-3A22-4443-98E1-20889668E90C}" destId="{997448AA-FA76-EE4E-B366-7C92EE26485C}" srcOrd="0" destOrd="0" presId="urn:microsoft.com/office/officeart/2005/8/layout/hList1"/>
    <dgm:cxn modelId="{BECA5E73-9D07-C048-8AA0-4EF2ADFCFDA4}" type="presOf" srcId="{41823A12-3AE8-6548-864E-066B4055F9FF}" destId="{76422189-9D31-BF4A-AA76-078EB2CD935B}" srcOrd="0" destOrd="0" presId="urn:microsoft.com/office/officeart/2005/8/layout/hList1"/>
    <dgm:cxn modelId="{16CA9A7B-E45E-654A-8949-563402445907}" type="presOf" srcId="{15E791E5-2BE0-0C4B-89FF-33F9C62C616D}" destId="{37A7D02E-9657-F046-BFD0-393907EC14A1}" srcOrd="0" destOrd="0" presId="urn:microsoft.com/office/officeart/2005/8/layout/hList1"/>
    <dgm:cxn modelId="{33509A7D-38A8-7F41-BF0E-B2A09A7EC7B1}" srcId="{41823A12-3AE8-6548-864E-066B4055F9FF}" destId="{15E791E5-2BE0-0C4B-89FF-33F9C62C616D}" srcOrd="0" destOrd="0" parTransId="{9EB567EC-240A-4044-9973-FAA80353BFB5}" sibTransId="{E4FD005E-8638-9A4F-BBE7-529DBDF7ADC0}"/>
    <dgm:cxn modelId="{2D52C48C-89E2-5F42-A947-D6BCE24B7291}" type="presOf" srcId="{571CBCC4-13D6-2247-9464-7D5953A1FFBD}" destId="{C147124E-19E3-2140-9347-25888178A0C4}" srcOrd="0" destOrd="0" presId="urn:microsoft.com/office/officeart/2005/8/layout/hList1"/>
    <dgm:cxn modelId="{0388D2AE-E264-1342-A118-CA609BAC85D8}" type="presOf" srcId="{B54236CB-46BC-6A4C-8CD5-343ECDF05C74}" destId="{37A7D02E-9657-F046-BFD0-393907EC14A1}" srcOrd="0" destOrd="1" presId="urn:microsoft.com/office/officeart/2005/8/layout/hList1"/>
    <dgm:cxn modelId="{903197B2-834B-7C47-84DD-29C187D0F441}" type="presOf" srcId="{E93B6EDE-2A58-2541-A1FB-C9623775C059}" destId="{765B357D-74A3-2E45-B76A-4FF31D81A34E}" srcOrd="0" destOrd="0" presId="urn:microsoft.com/office/officeart/2005/8/layout/hList1"/>
    <dgm:cxn modelId="{19EDA0B7-F439-844B-84C9-137469429A18}" type="presOf" srcId="{CAE0AA9B-03B7-6F47-80B2-CAD3CE0C7C8A}" destId="{997448AA-FA76-EE4E-B366-7C92EE26485C}" srcOrd="0" destOrd="1" presId="urn:microsoft.com/office/officeart/2005/8/layout/hList1"/>
    <dgm:cxn modelId="{0FFB22C6-E571-C345-B5F9-0EE168B7C331}" srcId="{E93B6EDE-2A58-2541-A1FB-C9623775C059}" destId="{CAE0AA9B-03B7-6F47-80B2-CAD3CE0C7C8A}" srcOrd="1" destOrd="0" parTransId="{E4FFD6FD-F730-3E4A-B6E0-4E8D1510B0A3}" sibTransId="{787C40A5-6E6F-0940-9734-44CD6F1B476C}"/>
    <dgm:cxn modelId="{C0F993D4-FFE7-4243-8289-7C499B5F27D8}" type="presOf" srcId="{21593D09-6DCF-AA4F-9CDD-FB8C9B8206CC}" destId="{997448AA-FA76-EE4E-B366-7C92EE26485C}" srcOrd="0" destOrd="2" presId="urn:microsoft.com/office/officeart/2005/8/layout/hList1"/>
    <dgm:cxn modelId="{2E5949FB-ADEB-8A4E-814E-9345BC1DABC6}" srcId="{E93B6EDE-2A58-2541-A1FB-C9623775C059}" destId="{827B3D18-3A22-4443-98E1-20889668E90C}" srcOrd="0" destOrd="0" parTransId="{17E08EF0-DE32-D640-A892-B72B92125E06}" sibTransId="{7F4D1BEC-36D5-8949-ADF2-CF68B10B5D16}"/>
    <dgm:cxn modelId="{DC79DFFF-B313-F247-B240-A5AE92F3115A}" srcId="{571CBCC4-13D6-2247-9464-7D5953A1FFBD}" destId="{E93B6EDE-2A58-2541-A1FB-C9623775C059}" srcOrd="0" destOrd="0" parTransId="{2AE7D2BA-52A6-AC4A-9FDE-E348924C3D67}" sibTransId="{3A0DC469-4231-AE42-8E5A-D067930E08A2}"/>
    <dgm:cxn modelId="{62DC928B-793C-CC4C-BE96-49E8F44E89BD}" type="presParOf" srcId="{C147124E-19E3-2140-9347-25888178A0C4}" destId="{B1864880-8476-B240-AF35-2D341B84E719}" srcOrd="0" destOrd="0" presId="urn:microsoft.com/office/officeart/2005/8/layout/hList1"/>
    <dgm:cxn modelId="{DAB0ECB3-2331-A344-90CB-BECAF9928F69}" type="presParOf" srcId="{B1864880-8476-B240-AF35-2D341B84E719}" destId="{765B357D-74A3-2E45-B76A-4FF31D81A34E}" srcOrd="0" destOrd="0" presId="urn:microsoft.com/office/officeart/2005/8/layout/hList1"/>
    <dgm:cxn modelId="{5D8A7BE5-DA98-5549-8AAE-F3D22C1A2313}" type="presParOf" srcId="{B1864880-8476-B240-AF35-2D341B84E719}" destId="{997448AA-FA76-EE4E-B366-7C92EE26485C}" srcOrd="1" destOrd="0" presId="urn:microsoft.com/office/officeart/2005/8/layout/hList1"/>
    <dgm:cxn modelId="{D61DA383-104D-4A43-963A-876226ECD5EA}" type="presParOf" srcId="{C147124E-19E3-2140-9347-25888178A0C4}" destId="{698A622A-0CA0-714A-AB44-531D396AC681}" srcOrd="1" destOrd="0" presId="urn:microsoft.com/office/officeart/2005/8/layout/hList1"/>
    <dgm:cxn modelId="{57DBF893-6710-AE43-8B60-309142870DA7}" type="presParOf" srcId="{C147124E-19E3-2140-9347-25888178A0C4}" destId="{76C6F0F1-FA2D-D448-9426-1B39DC71B58C}" srcOrd="2" destOrd="0" presId="urn:microsoft.com/office/officeart/2005/8/layout/hList1"/>
    <dgm:cxn modelId="{BA91E6E3-A09A-F241-9D53-0C300BE1AA28}" type="presParOf" srcId="{76C6F0F1-FA2D-D448-9426-1B39DC71B58C}" destId="{76422189-9D31-BF4A-AA76-078EB2CD935B}" srcOrd="0" destOrd="0" presId="urn:microsoft.com/office/officeart/2005/8/layout/hList1"/>
    <dgm:cxn modelId="{7E25AA1A-C559-5342-B50A-43F3EEAD15A7}" type="presParOf" srcId="{76C6F0F1-FA2D-D448-9426-1B39DC71B58C}" destId="{37A7D02E-9657-F046-BFD0-393907EC14A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78C60-B2D4-974E-A226-9DD86193F6A9}">
      <dsp:nvSpPr>
        <dsp:cNvPr id="0" name=""/>
        <dsp:cNvSpPr/>
      </dsp:nvSpPr>
      <dsp:spPr>
        <a:xfrm>
          <a:off x="0" y="4256834"/>
          <a:ext cx="4872112" cy="251977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148590" rIns="49530" bIns="4953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900" kern="1200" dirty="0"/>
            <a:t>Traitement du SCA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900" kern="1200" dirty="0"/>
            <a:t>En urgence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900" kern="1200" dirty="0"/>
            <a:t>Pas de dépistage</a:t>
          </a:r>
        </a:p>
      </dsp:txBody>
      <dsp:txXfrm>
        <a:off x="59041" y="4315875"/>
        <a:ext cx="4754030" cy="2460732"/>
      </dsp:txXfrm>
    </dsp:sp>
    <dsp:sp modelId="{14495AB7-4F85-5446-AD4A-C2904A3BA7DC}">
      <dsp:nvSpPr>
        <dsp:cNvPr id="0" name=""/>
        <dsp:cNvSpPr/>
      </dsp:nvSpPr>
      <dsp:spPr>
        <a:xfrm>
          <a:off x="0" y="6744580"/>
          <a:ext cx="4872112" cy="15638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0" rIns="6096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800" kern="1200" dirty="0"/>
            <a:t>ST+ (STEMI)</a:t>
          </a:r>
        </a:p>
      </dsp:txBody>
      <dsp:txXfrm>
        <a:off x="0" y="6744580"/>
        <a:ext cx="3431065" cy="1563879"/>
      </dsp:txXfrm>
    </dsp:sp>
    <dsp:sp modelId="{CDEBFD3C-4516-3A4F-B0BB-27719EFA7879}">
      <dsp:nvSpPr>
        <dsp:cNvPr id="0" name=""/>
        <dsp:cNvSpPr/>
      </dsp:nvSpPr>
      <dsp:spPr>
        <a:xfrm>
          <a:off x="3493083" y="6992995"/>
          <a:ext cx="1705239" cy="17052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BCDE3-932E-3042-9A7A-A36EC1CB7D7B}">
      <dsp:nvSpPr>
        <dsp:cNvPr id="0" name=""/>
        <dsp:cNvSpPr/>
      </dsp:nvSpPr>
      <dsp:spPr>
        <a:xfrm>
          <a:off x="5523267" y="14602"/>
          <a:ext cx="4872112" cy="36369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148590" rIns="49530" bIns="4953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900" kern="1200" dirty="0"/>
            <a:t>Localisation typique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900" kern="1200" dirty="0"/>
            <a:t>Déclenchée par l’effort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900" kern="1200" dirty="0"/>
            <a:t>Stoppée par l’arrêt de l’effort ou la TNT</a:t>
          </a:r>
        </a:p>
      </dsp:txBody>
      <dsp:txXfrm>
        <a:off x="5608485" y="99820"/>
        <a:ext cx="4701676" cy="3551711"/>
      </dsp:txXfrm>
    </dsp:sp>
    <dsp:sp modelId="{E6239C1A-9802-7848-A10C-E35832FB3D6D}">
      <dsp:nvSpPr>
        <dsp:cNvPr id="0" name=""/>
        <dsp:cNvSpPr/>
      </dsp:nvSpPr>
      <dsp:spPr>
        <a:xfrm>
          <a:off x="5523267" y="3545035"/>
          <a:ext cx="4872112" cy="15638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0" rIns="6096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800" kern="1200" dirty="0"/>
            <a:t>DT suspecte</a:t>
          </a:r>
        </a:p>
      </dsp:txBody>
      <dsp:txXfrm>
        <a:off x="5523267" y="3545035"/>
        <a:ext cx="3431065" cy="1563879"/>
      </dsp:txXfrm>
    </dsp:sp>
    <dsp:sp modelId="{D40BDF38-A2D9-D74F-88EE-160F69BC9EF2}">
      <dsp:nvSpPr>
        <dsp:cNvPr id="0" name=""/>
        <dsp:cNvSpPr/>
      </dsp:nvSpPr>
      <dsp:spPr>
        <a:xfrm>
          <a:off x="9092168" y="3793459"/>
          <a:ext cx="1705239" cy="170523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E6A85-BDA2-7046-BE0F-B003E236FB47}">
      <dsp:nvSpPr>
        <dsp:cNvPr id="0" name=""/>
        <dsp:cNvSpPr/>
      </dsp:nvSpPr>
      <dsp:spPr>
        <a:xfrm>
          <a:off x="11317398" y="4158482"/>
          <a:ext cx="4872112" cy="264884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148590" rIns="49530" bIns="4953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900" kern="1200" dirty="0"/>
            <a:t>Évaluer probabilité de la C. </a:t>
          </a:r>
          <a:r>
            <a:rPr lang="fr-FR" sz="3900" kern="1200" dirty="0" err="1"/>
            <a:t>isch</a:t>
          </a:r>
          <a:endParaRPr lang="fr-FR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900" kern="1200" dirty="0"/>
            <a:t>Troponine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900" kern="1200" dirty="0">
              <a:solidFill>
                <a:srgbClr val="FF0000"/>
              </a:solidFill>
            </a:rPr>
            <a:t>Dépistage</a:t>
          </a:r>
        </a:p>
      </dsp:txBody>
      <dsp:txXfrm>
        <a:off x="11379464" y="4220548"/>
        <a:ext cx="4747980" cy="2586782"/>
      </dsp:txXfrm>
    </dsp:sp>
    <dsp:sp modelId="{6D38C0EF-D210-5142-A0A0-7F6C6C30E56F}">
      <dsp:nvSpPr>
        <dsp:cNvPr id="0" name=""/>
        <dsp:cNvSpPr/>
      </dsp:nvSpPr>
      <dsp:spPr>
        <a:xfrm>
          <a:off x="11317398" y="6776849"/>
          <a:ext cx="4872112" cy="15638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0" rIns="6096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800" kern="1200" dirty="0"/>
            <a:t>Non ST+ (NSTEMI)</a:t>
          </a:r>
        </a:p>
      </dsp:txBody>
      <dsp:txXfrm>
        <a:off x="11317398" y="6776849"/>
        <a:ext cx="3431065" cy="1563879"/>
      </dsp:txXfrm>
    </dsp:sp>
    <dsp:sp modelId="{B9C497D0-8D80-2046-8934-58EF85618572}">
      <dsp:nvSpPr>
        <dsp:cNvPr id="0" name=""/>
        <dsp:cNvSpPr/>
      </dsp:nvSpPr>
      <dsp:spPr>
        <a:xfrm>
          <a:off x="14886265" y="7025263"/>
          <a:ext cx="1705239" cy="170523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B357D-74A3-2E45-B76A-4FF31D81A34E}">
      <dsp:nvSpPr>
        <dsp:cNvPr id="0" name=""/>
        <dsp:cNvSpPr/>
      </dsp:nvSpPr>
      <dsp:spPr>
        <a:xfrm>
          <a:off x="95" y="63414"/>
          <a:ext cx="9151859" cy="169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608" tIns="239776" rIns="419608" bIns="239776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900" kern="1200" dirty="0"/>
            <a:t>Coro scanner</a:t>
          </a:r>
        </a:p>
      </dsp:txBody>
      <dsp:txXfrm>
        <a:off x="95" y="63414"/>
        <a:ext cx="9151859" cy="1699200"/>
      </dsp:txXfrm>
    </dsp:sp>
    <dsp:sp modelId="{997448AA-FA76-EE4E-B366-7C92EE26485C}">
      <dsp:nvSpPr>
        <dsp:cNvPr id="0" name=""/>
        <dsp:cNvSpPr/>
      </dsp:nvSpPr>
      <dsp:spPr>
        <a:xfrm>
          <a:off x="95" y="1762614"/>
          <a:ext cx="9151859" cy="61542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4706" tIns="314706" rIns="419608" bIns="472059" numCol="1" spcCol="1270" anchor="t" anchorCtr="0">
          <a:noAutofit/>
        </a:bodyPr>
        <a:lstStyle/>
        <a:p>
          <a:pPr marL="285750" lvl="1" indent="-285750" algn="l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5900" kern="1200" dirty="0"/>
            <a:t>Scanner des artères coronaires</a:t>
          </a:r>
        </a:p>
        <a:p>
          <a:pPr marL="285750" lvl="1" indent="-285750" algn="l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5900" kern="1200" dirty="0"/>
            <a:t>Injecté</a:t>
          </a:r>
        </a:p>
        <a:p>
          <a:pPr marL="285750" lvl="1" indent="-285750" algn="l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5900" kern="1200" dirty="0"/>
            <a:t>Indication : recherche de sténose coronaire chez le patient symptomatique</a:t>
          </a:r>
        </a:p>
      </dsp:txBody>
      <dsp:txXfrm>
        <a:off x="95" y="1762614"/>
        <a:ext cx="9151859" cy="6154289"/>
      </dsp:txXfrm>
    </dsp:sp>
    <dsp:sp modelId="{76422189-9D31-BF4A-AA76-078EB2CD935B}">
      <dsp:nvSpPr>
        <dsp:cNvPr id="0" name=""/>
        <dsp:cNvSpPr/>
      </dsp:nvSpPr>
      <dsp:spPr>
        <a:xfrm>
          <a:off x="10433215" y="63414"/>
          <a:ext cx="9151859" cy="169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608" tIns="239776" rIns="419608" bIns="239776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900" kern="1200" dirty="0"/>
            <a:t>Score calcique</a:t>
          </a:r>
        </a:p>
      </dsp:txBody>
      <dsp:txXfrm>
        <a:off x="10433215" y="63414"/>
        <a:ext cx="9151859" cy="1699200"/>
      </dsp:txXfrm>
    </dsp:sp>
    <dsp:sp modelId="{37A7D02E-9657-F046-BFD0-393907EC14A1}">
      <dsp:nvSpPr>
        <dsp:cNvPr id="0" name=""/>
        <dsp:cNvSpPr/>
      </dsp:nvSpPr>
      <dsp:spPr>
        <a:xfrm>
          <a:off x="10433215" y="1762614"/>
          <a:ext cx="9151859" cy="61542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4706" tIns="314706" rIns="419608" bIns="472059" numCol="1" spcCol="1270" anchor="t" anchorCtr="0">
          <a:noAutofit/>
        </a:bodyPr>
        <a:lstStyle/>
        <a:p>
          <a:pPr marL="285750" lvl="1" indent="-285750" algn="l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5900" kern="1200" dirty="0"/>
            <a:t>Scanner des calcifications coronaires</a:t>
          </a:r>
        </a:p>
        <a:p>
          <a:pPr marL="285750" lvl="1" indent="-285750" algn="l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5900" kern="1200" dirty="0"/>
            <a:t>Non injecté</a:t>
          </a:r>
        </a:p>
        <a:p>
          <a:pPr marL="285750" lvl="1" indent="-285750" algn="l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5900" kern="1200" dirty="0"/>
            <a:t>Indication : évaluation du risque CV chez le patient asymptomatique</a:t>
          </a:r>
        </a:p>
      </dsp:txBody>
      <dsp:txXfrm>
        <a:off x="10433215" y="1762614"/>
        <a:ext cx="9151859" cy="6154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32252-3241-3E42-BE62-78FA95842651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" y="685800"/>
            <a:ext cx="6286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8D3A1-8D65-FB42-AE9E-C2F4FAB14A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88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0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Résolution spatiale 0,5mm</a:t>
            </a:r>
          </a:p>
          <a:p>
            <a:r>
              <a:rPr lang="fr-FR" dirty="0"/>
              <a:t>Résolution temporelle : 80 -200ms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341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Score calcique élevé : &gt; 300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134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Résolution spatiale 0,5mm</a:t>
            </a:r>
          </a:p>
          <a:p>
            <a:r>
              <a:rPr lang="fr-FR" dirty="0"/>
              <a:t>Résolution temporelle : 80 -200ms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543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Résolution spatiale 0,5mm</a:t>
            </a:r>
          </a:p>
          <a:p>
            <a:r>
              <a:rPr lang="fr-FR" dirty="0"/>
              <a:t>Résolution temporelle : 80 -200ms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485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Douleur typique : 3 critères ; Atypique : 2 critères ; Non angineuse : 1 ou 0</a:t>
            </a:r>
          </a:p>
          <a:p>
            <a:endParaRPr lang="fr-FR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PROMISE : </a:t>
            </a:r>
            <a:r>
              <a:rPr lang="fr-FR" b="1" dirty="0" err="1"/>
              <a:t>Prognostic</a:t>
            </a:r>
            <a:r>
              <a:rPr lang="fr-FR" b="1" dirty="0"/>
              <a:t> Value of </a:t>
            </a:r>
            <a:r>
              <a:rPr lang="fr-FR" b="1" dirty="0" err="1"/>
              <a:t>Noninvasive</a:t>
            </a:r>
            <a:r>
              <a:rPr lang="fr-FR" b="1" dirty="0"/>
              <a:t> </a:t>
            </a:r>
            <a:r>
              <a:rPr lang="fr-FR" b="1" dirty="0" err="1"/>
              <a:t>Cardiovascular</a:t>
            </a:r>
            <a:r>
              <a:rPr lang="fr-FR" b="1" dirty="0"/>
              <a:t> </a:t>
            </a:r>
            <a:r>
              <a:rPr lang="fr-FR" b="1" dirty="0" err="1"/>
              <a:t>Testing</a:t>
            </a:r>
            <a:r>
              <a:rPr lang="fr-FR" b="1" dirty="0"/>
              <a:t> in Patients </a:t>
            </a:r>
            <a:r>
              <a:rPr lang="fr-FR" b="1" dirty="0" err="1"/>
              <a:t>With</a:t>
            </a:r>
            <a:r>
              <a:rPr lang="fr-FR" b="1" dirty="0"/>
              <a:t> Stable </a:t>
            </a:r>
            <a:r>
              <a:rPr lang="fr-FR" b="1" dirty="0" err="1"/>
              <a:t>Chest</a:t>
            </a:r>
            <a:r>
              <a:rPr lang="fr-FR" b="1" dirty="0"/>
              <a:t> Pain</a:t>
            </a:r>
          </a:p>
          <a:p>
            <a:r>
              <a:rPr lang="fr-FR" dirty="0"/>
              <a:t>CONFIRM : </a:t>
            </a:r>
            <a:r>
              <a:rPr lang="fr-FR" dirty="0">
                <a:effectLst/>
                <a:latin typeface="Helvetica" pitchFamily="2" charset="0"/>
              </a:rPr>
              <a:t>Performance of the </a:t>
            </a:r>
            <a:r>
              <a:rPr lang="fr-FR" dirty="0" err="1">
                <a:effectLst/>
                <a:latin typeface="Helvetica" pitchFamily="2" charset="0"/>
              </a:rPr>
              <a:t>traditional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age</a:t>
            </a:r>
            <a:r>
              <a:rPr lang="fr-FR" dirty="0">
                <a:effectLst/>
                <a:latin typeface="Helvetica" pitchFamily="2" charset="0"/>
              </a:rPr>
              <a:t>, </a:t>
            </a:r>
            <a:r>
              <a:rPr lang="fr-FR" dirty="0" err="1">
                <a:effectLst/>
                <a:latin typeface="Helvetica" pitchFamily="2" charset="0"/>
              </a:rPr>
              <a:t>sex</a:t>
            </a:r>
            <a:r>
              <a:rPr lang="fr-FR" dirty="0">
                <a:effectLst/>
                <a:latin typeface="Helvetica" pitchFamily="2" charset="0"/>
              </a:rPr>
              <a:t>, and </a:t>
            </a:r>
            <a:r>
              <a:rPr lang="fr-FR" dirty="0" err="1">
                <a:effectLst/>
                <a:latin typeface="Helvetica" pitchFamily="2" charset="0"/>
              </a:rPr>
              <a:t>angina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typicality-based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approach</a:t>
            </a:r>
            <a:r>
              <a:rPr lang="fr-FR" dirty="0">
                <a:effectLst/>
                <a:latin typeface="Helvetica" pitchFamily="2" charset="0"/>
              </a:rPr>
              <a:t> for </a:t>
            </a:r>
            <a:r>
              <a:rPr lang="fr-FR" dirty="0" err="1">
                <a:effectLst/>
                <a:latin typeface="Helvetica" pitchFamily="2" charset="0"/>
              </a:rPr>
              <a:t>estimating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pretest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probability</a:t>
            </a:r>
            <a:r>
              <a:rPr lang="fr-FR" dirty="0">
                <a:effectLst/>
                <a:latin typeface="Helvetica" pitchFamily="2" charset="0"/>
              </a:rPr>
              <a:t> of </a:t>
            </a:r>
            <a:r>
              <a:rPr lang="fr-FR" dirty="0" err="1">
                <a:effectLst/>
                <a:latin typeface="Helvetica" pitchFamily="2" charset="0"/>
              </a:rPr>
              <a:t>angiographically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significant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coronary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artery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disease</a:t>
            </a:r>
            <a:r>
              <a:rPr lang="fr-FR" dirty="0">
                <a:effectLst/>
                <a:latin typeface="Helvetica" pitchFamily="2" charset="0"/>
              </a:rPr>
              <a:t> in patients </a:t>
            </a:r>
            <a:r>
              <a:rPr lang="fr-FR" dirty="0" err="1">
                <a:effectLst/>
                <a:latin typeface="Helvetica" pitchFamily="2" charset="0"/>
              </a:rPr>
              <a:t>undergoing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coronary</a:t>
            </a:r>
            <a:endParaRPr lang="fr-FR" dirty="0">
              <a:effectLst/>
              <a:latin typeface="Helvetica" pitchFamily="2" charset="0"/>
            </a:endParaRPr>
          </a:p>
          <a:p>
            <a:r>
              <a:rPr lang="fr-FR" dirty="0" err="1">
                <a:effectLst/>
                <a:latin typeface="Helvetica" pitchFamily="2" charset="0"/>
              </a:rPr>
              <a:t>computed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tomographic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angiography</a:t>
            </a:r>
            <a:r>
              <a:rPr lang="fr-FR" dirty="0">
                <a:effectLst/>
                <a:latin typeface="Helvetica" pitchFamily="2" charset="0"/>
              </a:rPr>
              <a:t>: </a:t>
            </a:r>
            <a:r>
              <a:rPr lang="fr-FR" dirty="0" err="1">
                <a:effectLst/>
                <a:latin typeface="Helvetica" pitchFamily="2" charset="0"/>
              </a:rPr>
              <a:t>results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from</a:t>
            </a:r>
            <a:r>
              <a:rPr lang="fr-FR" dirty="0">
                <a:effectLst/>
                <a:latin typeface="Helvetica" pitchFamily="2" charset="0"/>
              </a:rPr>
              <a:t> the multinational </a:t>
            </a:r>
            <a:r>
              <a:rPr lang="fr-FR" dirty="0" err="1">
                <a:effectLst/>
                <a:latin typeface="Helvetica" pitchFamily="2" charset="0"/>
              </a:rPr>
              <a:t>coronary</a:t>
            </a:r>
            <a:r>
              <a:rPr lang="fr-FR" dirty="0">
                <a:effectLst/>
                <a:latin typeface="Helvetica" pitchFamily="2" charset="0"/>
              </a:rPr>
              <a:t> CT </a:t>
            </a:r>
            <a:r>
              <a:rPr lang="fr-FR" dirty="0" err="1">
                <a:effectLst/>
                <a:latin typeface="Helvetica" pitchFamily="2" charset="0"/>
              </a:rPr>
              <a:t>angiography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evaluation</a:t>
            </a:r>
            <a:r>
              <a:rPr lang="fr-FR" dirty="0">
                <a:effectLst/>
                <a:latin typeface="Helvetica" pitchFamily="2" charset="0"/>
              </a:rPr>
              <a:t> for </a:t>
            </a:r>
            <a:r>
              <a:rPr lang="fr-FR" dirty="0" err="1">
                <a:effectLst/>
                <a:latin typeface="Helvetica" pitchFamily="2" charset="0"/>
              </a:rPr>
              <a:t>clinical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outcomes</a:t>
            </a:r>
            <a:r>
              <a:rPr lang="fr-FR" dirty="0">
                <a:effectLst/>
                <a:latin typeface="Helvetica" pitchFamily="2" charset="0"/>
              </a:rPr>
              <a:t>: an international </a:t>
            </a:r>
            <a:r>
              <a:rPr lang="fr-FR" dirty="0" err="1">
                <a:effectLst/>
                <a:latin typeface="Helvetica" pitchFamily="2" charset="0"/>
              </a:rPr>
              <a:t>multicenter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registry</a:t>
            </a:r>
            <a:r>
              <a:rPr lang="fr-FR" dirty="0">
                <a:effectLst/>
                <a:latin typeface="Helvetica" pitchFamily="2" charset="0"/>
              </a:rPr>
              <a:t> (CONFIRM).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72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9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626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978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err="1"/>
              <a:t>Ragadenoson</a:t>
            </a:r>
            <a:r>
              <a:rPr lang="fr-FR" dirty="0"/>
              <a:t> / </a:t>
            </a:r>
            <a:r>
              <a:rPr lang="fr-FR" dirty="0" err="1"/>
              <a:t>Dipyridamole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822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err="1"/>
              <a:t>Ragadenoson</a:t>
            </a:r>
            <a:r>
              <a:rPr lang="fr-FR" dirty="0"/>
              <a:t> / </a:t>
            </a:r>
            <a:r>
              <a:rPr lang="fr-FR" dirty="0" err="1"/>
              <a:t>Dipyridamole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569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053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Patiente </a:t>
            </a:r>
            <a:r>
              <a:rPr lang="fr-FR" dirty="0" err="1"/>
              <a:t>stentée</a:t>
            </a:r>
            <a:r>
              <a:rPr lang="fr-FR" dirty="0"/>
              <a:t> sur l’IVA, reprise DT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8D3A1-8D65-FB42-AE9E-C2F4FAB14A47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35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08760" y="3408681"/>
            <a:ext cx="17099280" cy="235204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17520" y="6217920"/>
            <a:ext cx="14081760" cy="2804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88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7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64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552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44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329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217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105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82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2085599" y="703582"/>
            <a:ext cx="9957116" cy="14978379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14245" y="703582"/>
            <a:ext cx="29536074" cy="149783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025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1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Hold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59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815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9089" y="7051041"/>
            <a:ext cx="17099280" cy="2179320"/>
          </a:xfrm>
        </p:spPr>
        <p:txBody>
          <a:bodyPr anchor="t"/>
          <a:lstStyle>
            <a:lvl1pPr algn="l">
              <a:defRPr sz="78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89089" y="4650742"/>
            <a:ext cx="17099280" cy="2400299"/>
          </a:xfrm>
        </p:spPr>
        <p:txBody>
          <a:bodyPr anchor="b"/>
          <a:lstStyle>
            <a:lvl1pPr marL="0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1pPr>
            <a:lvl2pPr marL="888248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2pPr>
            <a:lvl3pPr marL="177649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3pPr>
            <a:lvl4pPr marL="266474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4pPr>
            <a:lvl5pPr marL="355299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5pPr>
            <a:lvl6pPr marL="444124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532948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621773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710598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9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14246" y="4097022"/>
            <a:ext cx="19746595" cy="11584939"/>
          </a:xfrm>
        </p:spPr>
        <p:txBody>
          <a:bodyPr/>
          <a:lstStyle>
            <a:lvl1pPr>
              <a:defRPr sz="5400"/>
            </a:lvl1pPr>
            <a:lvl2pPr>
              <a:defRPr sz="4700"/>
            </a:lvl2pPr>
            <a:lvl3pPr>
              <a:defRPr sz="39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2296121" y="4097022"/>
            <a:ext cx="19746595" cy="11584939"/>
          </a:xfrm>
        </p:spPr>
        <p:txBody>
          <a:bodyPr/>
          <a:lstStyle>
            <a:lvl1pPr>
              <a:defRPr sz="5400"/>
            </a:lvl1pPr>
            <a:lvl2pPr>
              <a:defRPr sz="4700"/>
            </a:lvl2pPr>
            <a:lvl3pPr>
              <a:defRPr sz="39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05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5840" y="439421"/>
            <a:ext cx="1810512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05840" y="2456181"/>
            <a:ext cx="8888414" cy="1023619"/>
          </a:xfrm>
        </p:spPr>
        <p:txBody>
          <a:bodyPr anchor="b"/>
          <a:lstStyle>
            <a:lvl1pPr marL="0" indent="0">
              <a:buNone/>
              <a:defRPr sz="4700" b="1"/>
            </a:lvl1pPr>
            <a:lvl2pPr marL="888248" indent="0">
              <a:buNone/>
              <a:defRPr sz="3900" b="1"/>
            </a:lvl2pPr>
            <a:lvl3pPr marL="1776496" indent="0">
              <a:buNone/>
              <a:defRPr sz="3500" b="1"/>
            </a:lvl3pPr>
            <a:lvl4pPr marL="2664744" indent="0">
              <a:buNone/>
              <a:defRPr sz="3100" b="1"/>
            </a:lvl4pPr>
            <a:lvl5pPr marL="3552993" indent="0">
              <a:buNone/>
              <a:defRPr sz="3100" b="1"/>
            </a:lvl5pPr>
            <a:lvl6pPr marL="4441241" indent="0">
              <a:buNone/>
              <a:defRPr sz="3100" b="1"/>
            </a:lvl6pPr>
            <a:lvl7pPr marL="5329489" indent="0">
              <a:buNone/>
              <a:defRPr sz="3100" b="1"/>
            </a:lvl7pPr>
            <a:lvl8pPr marL="6217737" indent="0">
              <a:buNone/>
              <a:defRPr sz="3100" b="1"/>
            </a:lvl8pPr>
            <a:lvl9pPr marL="7105985" indent="0">
              <a:buNone/>
              <a:defRPr sz="31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05840" y="3479800"/>
            <a:ext cx="8888414" cy="6322061"/>
          </a:xfrm>
        </p:spPr>
        <p:txBody>
          <a:bodyPr/>
          <a:lstStyle>
            <a:lvl1pPr>
              <a:defRPr sz="4700"/>
            </a:lvl1pPr>
            <a:lvl2pPr>
              <a:defRPr sz="39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0219056" y="2456181"/>
            <a:ext cx="8891905" cy="1023619"/>
          </a:xfrm>
        </p:spPr>
        <p:txBody>
          <a:bodyPr anchor="b"/>
          <a:lstStyle>
            <a:lvl1pPr marL="0" indent="0">
              <a:buNone/>
              <a:defRPr sz="4700" b="1"/>
            </a:lvl1pPr>
            <a:lvl2pPr marL="888248" indent="0">
              <a:buNone/>
              <a:defRPr sz="3900" b="1"/>
            </a:lvl2pPr>
            <a:lvl3pPr marL="1776496" indent="0">
              <a:buNone/>
              <a:defRPr sz="3500" b="1"/>
            </a:lvl3pPr>
            <a:lvl4pPr marL="2664744" indent="0">
              <a:buNone/>
              <a:defRPr sz="3100" b="1"/>
            </a:lvl4pPr>
            <a:lvl5pPr marL="3552993" indent="0">
              <a:buNone/>
              <a:defRPr sz="3100" b="1"/>
            </a:lvl5pPr>
            <a:lvl6pPr marL="4441241" indent="0">
              <a:buNone/>
              <a:defRPr sz="3100" b="1"/>
            </a:lvl6pPr>
            <a:lvl7pPr marL="5329489" indent="0">
              <a:buNone/>
              <a:defRPr sz="3100" b="1"/>
            </a:lvl7pPr>
            <a:lvl8pPr marL="6217737" indent="0">
              <a:buNone/>
              <a:defRPr sz="3100" b="1"/>
            </a:lvl8pPr>
            <a:lvl9pPr marL="7105985" indent="0">
              <a:buNone/>
              <a:defRPr sz="31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0219056" y="3479800"/>
            <a:ext cx="8891905" cy="6322061"/>
          </a:xfrm>
        </p:spPr>
        <p:txBody>
          <a:bodyPr/>
          <a:lstStyle>
            <a:lvl1pPr>
              <a:defRPr sz="4700"/>
            </a:lvl1pPr>
            <a:lvl2pPr>
              <a:defRPr sz="39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80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03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70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5841" y="436880"/>
            <a:ext cx="6618289" cy="1859280"/>
          </a:xfrm>
        </p:spPr>
        <p:txBody>
          <a:bodyPr anchor="b"/>
          <a:lstStyle>
            <a:lvl1pPr algn="l">
              <a:defRPr sz="39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65110" y="436881"/>
            <a:ext cx="11245850" cy="9364981"/>
          </a:xfrm>
        </p:spPr>
        <p:txBody>
          <a:bodyPr/>
          <a:lstStyle>
            <a:lvl1pPr>
              <a:defRPr sz="6200"/>
            </a:lvl1pPr>
            <a:lvl2pPr>
              <a:defRPr sz="5400"/>
            </a:lvl2pPr>
            <a:lvl3pPr>
              <a:defRPr sz="47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05841" y="2296161"/>
            <a:ext cx="6618289" cy="7505701"/>
          </a:xfrm>
        </p:spPr>
        <p:txBody>
          <a:bodyPr/>
          <a:lstStyle>
            <a:lvl1pPr marL="0" indent="0">
              <a:buNone/>
              <a:defRPr sz="2700"/>
            </a:lvl1pPr>
            <a:lvl2pPr marL="888248" indent="0">
              <a:buNone/>
              <a:defRPr sz="2300"/>
            </a:lvl2pPr>
            <a:lvl3pPr marL="1776496" indent="0">
              <a:buNone/>
              <a:defRPr sz="1900"/>
            </a:lvl3pPr>
            <a:lvl4pPr marL="2664744" indent="0">
              <a:buNone/>
              <a:defRPr sz="1700"/>
            </a:lvl4pPr>
            <a:lvl5pPr marL="3552993" indent="0">
              <a:buNone/>
              <a:defRPr sz="1700"/>
            </a:lvl5pPr>
            <a:lvl6pPr marL="4441241" indent="0">
              <a:buNone/>
              <a:defRPr sz="1700"/>
            </a:lvl6pPr>
            <a:lvl7pPr marL="5329489" indent="0">
              <a:buNone/>
              <a:defRPr sz="1700"/>
            </a:lvl7pPr>
            <a:lvl8pPr marL="6217737" indent="0">
              <a:buNone/>
              <a:defRPr sz="1700"/>
            </a:lvl8pPr>
            <a:lvl9pPr marL="7105985" indent="0">
              <a:buNone/>
              <a:defRPr sz="17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72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3034" y="7680960"/>
            <a:ext cx="12070080" cy="906781"/>
          </a:xfrm>
        </p:spPr>
        <p:txBody>
          <a:bodyPr anchor="b"/>
          <a:lstStyle>
            <a:lvl1pPr algn="l">
              <a:defRPr sz="39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943034" y="980440"/>
            <a:ext cx="12070080" cy="6583680"/>
          </a:xfrm>
        </p:spPr>
        <p:txBody>
          <a:bodyPr/>
          <a:lstStyle>
            <a:lvl1pPr marL="0" indent="0">
              <a:buNone/>
              <a:defRPr sz="6200"/>
            </a:lvl1pPr>
            <a:lvl2pPr marL="888248" indent="0">
              <a:buNone/>
              <a:defRPr sz="5400"/>
            </a:lvl2pPr>
            <a:lvl3pPr marL="1776496" indent="0">
              <a:buNone/>
              <a:defRPr sz="4700"/>
            </a:lvl3pPr>
            <a:lvl4pPr marL="2664744" indent="0">
              <a:buNone/>
              <a:defRPr sz="3900"/>
            </a:lvl4pPr>
            <a:lvl5pPr marL="3552993" indent="0">
              <a:buNone/>
              <a:defRPr sz="3900"/>
            </a:lvl5pPr>
            <a:lvl6pPr marL="4441241" indent="0">
              <a:buNone/>
              <a:defRPr sz="3900"/>
            </a:lvl6pPr>
            <a:lvl7pPr marL="5329489" indent="0">
              <a:buNone/>
              <a:defRPr sz="3900"/>
            </a:lvl7pPr>
            <a:lvl8pPr marL="6217737" indent="0">
              <a:buNone/>
              <a:defRPr sz="3900"/>
            </a:lvl8pPr>
            <a:lvl9pPr marL="7105985" indent="0">
              <a:buNone/>
              <a:defRPr sz="39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943034" y="8587741"/>
            <a:ext cx="12070080" cy="1287779"/>
          </a:xfrm>
        </p:spPr>
        <p:txBody>
          <a:bodyPr/>
          <a:lstStyle>
            <a:lvl1pPr marL="0" indent="0">
              <a:buNone/>
              <a:defRPr sz="2700"/>
            </a:lvl1pPr>
            <a:lvl2pPr marL="888248" indent="0">
              <a:buNone/>
              <a:defRPr sz="2300"/>
            </a:lvl2pPr>
            <a:lvl3pPr marL="1776496" indent="0">
              <a:buNone/>
              <a:defRPr sz="1900"/>
            </a:lvl3pPr>
            <a:lvl4pPr marL="2664744" indent="0">
              <a:buNone/>
              <a:defRPr sz="1700"/>
            </a:lvl4pPr>
            <a:lvl5pPr marL="3552993" indent="0">
              <a:buNone/>
              <a:defRPr sz="1700"/>
            </a:lvl5pPr>
            <a:lvl6pPr marL="4441241" indent="0">
              <a:buNone/>
              <a:defRPr sz="1700"/>
            </a:lvl6pPr>
            <a:lvl7pPr marL="5329489" indent="0">
              <a:buNone/>
              <a:defRPr sz="1700"/>
            </a:lvl7pPr>
            <a:lvl8pPr marL="6217737" indent="0">
              <a:buNone/>
              <a:defRPr sz="1700"/>
            </a:lvl8pPr>
            <a:lvl9pPr marL="7105985" indent="0">
              <a:buNone/>
              <a:defRPr sz="17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16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05840" y="439421"/>
            <a:ext cx="18105120" cy="1828800"/>
          </a:xfrm>
          <a:prstGeom prst="rect">
            <a:avLst/>
          </a:prstGeom>
        </p:spPr>
        <p:txBody>
          <a:bodyPr vert="horz" lIns="177650" tIns="88825" rIns="177650" bIns="88825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05840" y="2560321"/>
            <a:ext cx="18105120" cy="7241541"/>
          </a:xfrm>
          <a:prstGeom prst="rect">
            <a:avLst/>
          </a:prstGeom>
        </p:spPr>
        <p:txBody>
          <a:bodyPr vert="horz" lIns="177650" tIns="88825" rIns="177650" bIns="88825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05840" y="10170161"/>
            <a:ext cx="4693920" cy="584200"/>
          </a:xfrm>
          <a:prstGeom prst="rect">
            <a:avLst/>
          </a:prstGeom>
        </p:spPr>
        <p:txBody>
          <a:bodyPr vert="horz" lIns="177650" tIns="88825" rIns="177650" bIns="88825" rtlCol="0" anchor="ctr"/>
          <a:lstStyle>
            <a:lvl1pPr algn="l">
              <a:defRPr sz="2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36644-C80D-3141-9AFB-4F8B80ED557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873240" y="10170161"/>
            <a:ext cx="6370320" cy="584200"/>
          </a:xfrm>
          <a:prstGeom prst="rect">
            <a:avLst/>
          </a:prstGeom>
        </p:spPr>
        <p:txBody>
          <a:bodyPr vert="horz" lIns="177650" tIns="88825" rIns="177650" bIns="88825" rtlCol="0" anchor="ctr"/>
          <a:lstStyle>
            <a:lvl1pPr algn="ctr">
              <a:defRPr sz="2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417040" y="10170161"/>
            <a:ext cx="4693920" cy="584200"/>
          </a:xfrm>
          <a:prstGeom prst="rect">
            <a:avLst/>
          </a:prstGeom>
        </p:spPr>
        <p:txBody>
          <a:bodyPr vert="horz" lIns="177650" tIns="88825" rIns="177650" bIns="88825" rtlCol="0" anchor="ctr"/>
          <a:lstStyle>
            <a:lvl1pPr algn="r">
              <a:defRPr sz="2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D0E82-41BF-0F43-9997-7DA4B0C5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4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888248" rtl="0" eaLnBrk="1" latinLnBrk="0" hangingPunct="1">
        <a:spcBef>
          <a:spcPct val="0"/>
        </a:spcBef>
        <a:buNone/>
        <a:defRPr sz="8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66186" indent="-666186" algn="l" defTabSz="888248" rtl="0" eaLnBrk="1" latinLnBrk="0" hangingPunct="1">
        <a:spcBef>
          <a:spcPct val="20000"/>
        </a:spcBef>
        <a:buFont typeface="Arial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443403" indent="-555155" algn="l" defTabSz="888248" rtl="0" eaLnBrk="1" latinLnBrk="0" hangingPunct="1">
        <a:spcBef>
          <a:spcPct val="20000"/>
        </a:spcBef>
        <a:buFont typeface="Arial"/>
        <a:buChar char="–"/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0620" indent="-444124" algn="l" defTabSz="888248" rtl="0" eaLnBrk="1" latinLnBrk="0" hangingPunct="1">
        <a:spcBef>
          <a:spcPct val="20000"/>
        </a:spcBef>
        <a:buFont typeface="Arial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3pPr>
      <a:lvl4pPr marL="3108869" indent="-444124" algn="l" defTabSz="888248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4pPr>
      <a:lvl5pPr marL="3997117" indent="-444124" algn="l" defTabSz="888248" rtl="0" eaLnBrk="1" latinLnBrk="0" hangingPunct="1">
        <a:spcBef>
          <a:spcPct val="20000"/>
        </a:spcBef>
        <a:buFont typeface="Arial"/>
        <a:buChar char="»"/>
        <a:defRPr sz="3900" kern="1200">
          <a:solidFill>
            <a:schemeClr val="tx1"/>
          </a:solidFill>
          <a:latin typeface="+mn-lt"/>
          <a:ea typeface="+mn-ea"/>
          <a:cs typeface="+mn-cs"/>
        </a:defRPr>
      </a:lvl5pPr>
      <a:lvl6pPr marL="4885365" indent="-444124" algn="l" defTabSz="888248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6pPr>
      <a:lvl7pPr marL="5773613" indent="-444124" algn="l" defTabSz="888248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7pPr>
      <a:lvl8pPr marL="6661861" indent="-444124" algn="l" defTabSz="888248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8pPr>
      <a:lvl9pPr marL="7550109" indent="-444124" algn="l" defTabSz="888248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88248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88248" algn="l" defTabSz="888248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776496" algn="l" defTabSz="888248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664744" algn="l" defTabSz="888248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552993" algn="l" defTabSz="888248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441241" algn="l" defTabSz="888248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329489" algn="l" defTabSz="888248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217737" algn="l" defTabSz="888248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105985" algn="l" defTabSz="888248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image" Target="../media/image6.png"/><Relationship Id="rId10" Type="http://schemas.openxmlformats.org/officeDocument/2006/relationships/image" Target="../media/image46.jpe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.png"/><Relationship Id="rId11" Type="http://schemas.openxmlformats.org/officeDocument/2006/relationships/image" Target="../media/image48.GIF"/><Relationship Id="rId5" Type="http://schemas.openxmlformats.org/officeDocument/2006/relationships/image" Target="../media/image1.pn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56.png"/><Relationship Id="rId3" Type="http://schemas.microsoft.com/office/2007/relationships/media" Target="../media/media10.mp4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54.png"/><Relationship Id="rId5" Type="http://schemas.microsoft.com/office/2007/relationships/media" Target="../media/media11.mp4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video" Target="../media/media10.mp4"/><Relationship Id="rId9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pn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pn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jpg"/><Relationship Id="rId3" Type="http://schemas.microsoft.com/office/2007/relationships/media" Target="../media/media13.mpg"/><Relationship Id="rId7" Type="http://schemas.openxmlformats.org/officeDocument/2006/relationships/image" Target="../media/image1.png"/><Relationship Id="rId12" Type="http://schemas.openxmlformats.org/officeDocument/2006/relationships/image" Target="../media/image63.png"/><Relationship Id="rId2" Type="http://schemas.openxmlformats.org/officeDocument/2006/relationships/video" Target="../media/media12.mpg"/><Relationship Id="rId1" Type="http://schemas.microsoft.com/office/2007/relationships/media" Target="../media/media12.mpg"/><Relationship Id="rId6" Type="http://schemas.openxmlformats.org/officeDocument/2006/relationships/image" Target="../media/image4.png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.jpg"/><Relationship Id="rId4" Type="http://schemas.openxmlformats.org/officeDocument/2006/relationships/video" Target="../media/media13.mpg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5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.png"/><Relationship Id="rId9" Type="http://schemas.openxmlformats.org/officeDocument/2006/relationships/diagramLayout" Target="../diagrams/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68.jpe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1.png"/><Relationship Id="rId9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11" Type="http://schemas.microsoft.com/office/2007/relationships/diagramDrawing" Target="../diagrams/drawing1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20116800" cy="10968896"/>
          </a:xfrm>
          <a:prstGeom prst="rect">
            <a:avLst/>
          </a:prstGeom>
          <a:gradFill>
            <a:gsLst>
              <a:gs pos="13000">
                <a:schemeClr val="bg1"/>
              </a:gs>
              <a:gs pos="80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1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25" descr="CoinBas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69784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Image 11" descr="CoinBas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0" y="0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-1346200" y="2362200"/>
            <a:ext cx="184150" cy="5445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 dirty="0">
              <a:latin typeface="+mn-lt"/>
              <a:ea typeface="+mn-ea"/>
              <a:cs typeface="+mn-cs"/>
            </a:endParaRPr>
          </a:p>
        </p:txBody>
      </p:sp>
      <p:pic>
        <p:nvPicPr>
          <p:cNvPr id="116740" name="Image 7" descr="PictOnlyCouleur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2877224"/>
            <a:ext cx="301466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49414" y="10187208"/>
            <a:ext cx="4219575" cy="914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kern="0" dirty="0">
                <a:solidFill>
                  <a:srgbClr val="183A8C"/>
                </a:solidFill>
                <a:latin typeface="Calibri"/>
                <a:ea typeface="Arial" charset="0"/>
                <a:cs typeface="Calibri"/>
              </a:rPr>
              <a:t>01/10/2022</a:t>
            </a:r>
          </a:p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 dirty="0">
              <a:latin typeface="+mn-lt"/>
              <a:ea typeface="+mn-ea"/>
              <a:cs typeface="+mn-cs"/>
            </a:endParaRPr>
          </a:p>
        </p:txBody>
      </p:sp>
      <p:pic>
        <p:nvPicPr>
          <p:cNvPr id="116744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413" y="6156999"/>
            <a:ext cx="25558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-1074738" y="6954838"/>
            <a:ext cx="184150" cy="5445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0402888"/>
            <a:ext cx="522288" cy="131762"/>
          </a:xfrm>
          <a:prstGeom prst="rect">
            <a:avLst/>
          </a:prstGeom>
          <a:solidFill>
            <a:srgbClr val="6A0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/>
          </a:p>
        </p:txBody>
      </p:sp>
    </p:spTree>
    <p:extLst>
      <p:ext uri="{BB962C8B-B14F-4D97-AF65-F5344CB8AC3E}">
        <p14:creationId xmlns:p14="http://schemas.microsoft.com/office/powerpoint/2010/main" val="288453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4" name="Image 3" descr="bando2.png">
            <a:extLst>
              <a:ext uri="{FF2B5EF4-FFF2-40B4-BE49-F238E27FC236}">
                <a16:creationId xmlns:a16="http://schemas.microsoft.com/office/drawing/2014/main" id="{12CF700B-B0D4-448A-38A5-C6C03BBC7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A010978B-26F9-E20F-821B-AFBD2CB89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69160" y="3143856"/>
            <a:ext cx="18501739" cy="4955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Patients symptomatiques non coronarien connu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Question : les symptômes correspondent-il à une maladie coronaire ?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Évaluation de la </a:t>
            </a:r>
            <a:r>
              <a:rPr lang="fr-FR" sz="3600" b="1" dirty="0">
                <a:solidFill>
                  <a:srgbClr val="FF0000"/>
                </a:solidFill>
                <a:latin typeface="Calibri"/>
                <a:ea typeface="Roboto" panose="02000000000000000000" pitchFamily="2" charset="0"/>
                <a:cs typeface="Calibri"/>
              </a:rPr>
              <a:t>probabilité pré test </a:t>
            </a: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d’avoir une atteint coronarienne :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(symptômes, </a:t>
            </a:r>
            <a:r>
              <a:rPr lang="fr-FR" sz="3600" dirty="0" err="1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FdR</a:t>
            </a:r>
            <a:r>
              <a:rPr lang="fr-FR" sz="36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 CV, ATCD, ECG, ETT, recherche d’athérome périphérique)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Dans cette situation la Troponine n’a pas se place (réservée aux suspicions de SCA non ST+)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6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8" name="Image 7" descr="bando2.png">
            <a:extLst>
              <a:ext uri="{FF2B5EF4-FFF2-40B4-BE49-F238E27FC236}">
                <a16:creationId xmlns:a16="http://schemas.microsoft.com/office/drawing/2014/main" id="{72B190A0-F99B-77AA-AFD4-AB17834D9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9AF456D3-90F6-D987-775D-44F7E44A8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9728" y="1623604"/>
            <a:ext cx="18501739" cy="1306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Patients symptomatiques : évaluation pré test</a:t>
            </a: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1E1673-6E99-F945-13E7-4CA367C677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28" y="3696639"/>
            <a:ext cx="18993580" cy="63781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D7F421-99B3-B0BF-6A43-CF6EFCDBE498}"/>
              </a:ext>
            </a:extLst>
          </p:cNvPr>
          <p:cNvSpPr txBox="1"/>
          <p:nvPr/>
        </p:nvSpPr>
        <p:spPr>
          <a:xfrm>
            <a:off x="5854909" y="2784586"/>
            <a:ext cx="840698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PROMISE (10 003 pts), CONFIRM (19 703 pts)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0A0B1E-63C9-5E4B-E9F3-B119D9B147D9}"/>
              </a:ext>
            </a:extLst>
          </p:cNvPr>
          <p:cNvSpPr txBox="1"/>
          <p:nvPr/>
        </p:nvSpPr>
        <p:spPr>
          <a:xfrm>
            <a:off x="1914420" y="5644628"/>
            <a:ext cx="17718120" cy="280076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</a:rPr>
              <a:t>3 groupes : </a:t>
            </a:r>
            <a:r>
              <a:rPr lang="fr-FR" sz="4400" dirty="0"/>
              <a:t>probabilité pré test</a:t>
            </a:r>
          </a:p>
          <a:p>
            <a:r>
              <a:rPr lang="fr-FR" sz="4400" dirty="0">
                <a:solidFill>
                  <a:srgbClr val="92D050"/>
                </a:solidFill>
              </a:rPr>
              <a:t>faible &lt; 5% </a:t>
            </a:r>
            <a:r>
              <a:rPr lang="fr-FR" sz="4400" dirty="0"/>
              <a:t>: test de dépistage inutile</a:t>
            </a:r>
          </a:p>
          <a:p>
            <a:r>
              <a:rPr lang="fr-FR" sz="4400" dirty="0">
                <a:solidFill>
                  <a:srgbClr val="92D050"/>
                </a:solidFill>
              </a:rPr>
              <a:t>moyenne 5-15% </a:t>
            </a:r>
            <a:r>
              <a:rPr lang="fr-FR" sz="4400" dirty="0"/>
              <a:t>: test de dépistage à discuter</a:t>
            </a:r>
          </a:p>
          <a:p>
            <a:r>
              <a:rPr lang="fr-FR" sz="4400" dirty="0">
                <a:solidFill>
                  <a:srgbClr val="92D050"/>
                </a:solidFill>
              </a:rPr>
              <a:t>forte &gt; 15% </a:t>
            </a:r>
            <a:r>
              <a:rPr lang="fr-FR" sz="4400" dirty="0"/>
              <a:t>: test de dépistage utiles (ou coronarographie si proba très forte)</a:t>
            </a:r>
          </a:p>
        </p:txBody>
      </p:sp>
    </p:spTree>
    <p:extLst>
      <p:ext uri="{BB962C8B-B14F-4D97-AF65-F5344CB8AC3E}">
        <p14:creationId xmlns:p14="http://schemas.microsoft.com/office/powerpoint/2010/main" val="21757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21" name="Image 20" descr="bando2.png">
            <a:extLst>
              <a:ext uri="{FF2B5EF4-FFF2-40B4-BE49-F238E27FC236}">
                <a16:creationId xmlns:a16="http://schemas.microsoft.com/office/drawing/2014/main" id="{B4980882-0280-3067-CB30-52BEFA203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22" name="Rectangle 7">
            <a:extLst>
              <a:ext uri="{FF2B5EF4-FFF2-40B4-BE49-F238E27FC236}">
                <a16:creationId xmlns:a16="http://schemas.microsoft.com/office/drawing/2014/main" id="{930A55AA-FDA9-C8BB-3CD0-89D4A52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8" y="1623604"/>
            <a:ext cx="18501739" cy="130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Patients symptomatiques : évaluation pré test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D7F421-99B3-B0BF-6A43-CF6EFCDBE498}"/>
              </a:ext>
            </a:extLst>
          </p:cNvPr>
          <p:cNvSpPr txBox="1"/>
          <p:nvPr/>
        </p:nvSpPr>
        <p:spPr>
          <a:xfrm>
            <a:off x="11434790" y="3065697"/>
            <a:ext cx="840698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PROMISE (10 003 pts), CONFIRM (19 703 pts)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86B2CA4-50FE-C1FB-BD8F-C715069F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6614" y="3709168"/>
            <a:ext cx="7864929" cy="71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21" name="Image 20" descr="bando2.png">
            <a:extLst>
              <a:ext uri="{FF2B5EF4-FFF2-40B4-BE49-F238E27FC236}">
                <a16:creationId xmlns:a16="http://schemas.microsoft.com/office/drawing/2014/main" id="{04FC8779-7232-4658-1AB1-00EF16AC9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22" name="Rectangle 7">
            <a:extLst>
              <a:ext uri="{FF2B5EF4-FFF2-40B4-BE49-F238E27FC236}">
                <a16:creationId xmlns:a16="http://schemas.microsoft.com/office/drawing/2014/main" id="{27957AC7-67B5-8E0A-BE49-76ACEEA49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8" y="1623604"/>
            <a:ext cx="18501739" cy="130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Patients symptomatiques : évaluation pré test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7546B98-AA62-8CD2-5494-54BAF0F41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16" y="4117127"/>
            <a:ext cx="19034367" cy="52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36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19" name="Image 18" descr="bando2.png">
            <a:extLst>
              <a:ext uri="{FF2B5EF4-FFF2-40B4-BE49-F238E27FC236}">
                <a16:creationId xmlns:a16="http://schemas.microsoft.com/office/drawing/2014/main" id="{C962DEE9-ACFA-7372-7642-4A4F07BED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084BB380-3A1B-2D01-48E9-964D5F940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8" y="1623604"/>
            <a:ext cx="18501739" cy="130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Patients symptomatiques : évaluation pré test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1E1673-6E99-F945-13E7-4CA367C677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85" t="20792" r="27183" b="2286"/>
          <a:stretch/>
        </p:blipFill>
        <p:spPr>
          <a:xfrm>
            <a:off x="382982" y="4054796"/>
            <a:ext cx="10776085" cy="5599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7D6157-E618-56F3-9434-461E6F8ACE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0284" y="4054796"/>
            <a:ext cx="7772400" cy="57858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EEABE4-F193-C037-D50C-BC9C1B8347B3}"/>
              </a:ext>
            </a:extLst>
          </p:cNvPr>
          <p:cNvSpPr txBox="1"/>
          <p:nvPr/>
        </p:nvSpPr>
        <p:spPr>
          <a:xfrm>
            <a:off x="3722914" y="9884229"/>
            <a:ext cx="109517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93A8DA-3DA5-FB20-8BDB-7B5EF8D7ADB8}"/>
              </a:ext>
            </a:extLst>
          </p:cNvPr>
          <p:cNvSpPr txBox="1"/>
          <p:nvPr/>
        </p:nvSpPr>
        <p:spPr>
          <a:xfrm>
            <a:off x="15090694" y="9884229"/>
            <a:ext cx="1095172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2013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CD734F-33D3-520A-FA68-4F407BE0E85D}"/>
              </a:ext>
            </a:extLst>
          </p:cNvPr>
          <p:cNvSpPr/>
          <p:nvPr/>
        </p:nvSpPr>
        <p:spPr>
          <a:xfrm>
            <a:off x="1700454" y="6400800"/>
            <a:ext cx="1565260" cy="740229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E7B4DB-5DCA-1F8D-7DD3-678404A89571}"/>
              </a:ext>
            </a:extLst>
          </p:cNvPr>
          <p:cNvSpPr/>
          <p:nvPr/>
        </p:nvSpPr>
        <p:spPr>
          <a:xfrm>
            <a:off x="13090888" y="6815782"/>
            <a:ext cx="516256" cy="630941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D246C6-710D-C790-A6D4-51F64EE24BC4}"/>
              </a:ext>
            </a:extLst>
          </p:cNvPr>
          <p:cNvSpPr/>
          <p:nvPr/>
        </p:nvSpPr>
        <p:spPr>
          <a:xfrm>
            <a:off x="6393234" y="7152576"/>
            <a:ext cx="1565260" cy="740229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31429D-E162-3359-E480-EB8F56E703A9}"/>
              </a:ext>
            </a:extLst>
          </p:cNvPr>
          <p:cNvSpPr/>
          <p:nvPr/>
        </p:nvSpPr>
        <p:spPr>
          <a:xfrm>
            <a:off x="16060767" y="7261864"/>
            <a:ext cx="584700" cy="630941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14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19" name="Image 18" descr="bando2.png">
            <a:extLst>
              <a:ext uri="{FF2B5EF4-FFF2-40B4-BE49-F238E27FC236}">
                <a16:creationId xmlns:a16="http://schemas.microsoft.com/office/drawing/2014/main" id="{C15036C5-1EF0-B839-9DAF-DA0BECD7F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01FED94B-995B-558A-B712-0D837EBE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99531" y="1623604"/>
            <a:ext cx="18501739" cy="790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Patients symptomatiques : test de dépistage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4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Tests fonctionnels non invasif couplé à l’imagerie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(Epreuve d’effort)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TEP scanner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IRM de stress (perfusion)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Echographie d’effort/dobutamine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Scintigraphie myocardique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4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Test anatomique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Coro scanner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94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19" name="Image 18" descr="bando2.png">
            <a:extLst>
              <a:ext uri="{FF2B5EF4-FFF2-40B4-BE49-F238E27FC236}">
                <a16:creationId xmlns:a16="http://schemas.microsoft.com/office/drawing/2014/main" id="{C15036C5-1EF0-B839-9DAF-DA0BECD7F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01FED94B-995B-558A-B712-0D837EBE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F73E5A-FBC6-8FCA-3B6F-31AF87BEF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041" y="2929603"/>
            <a:ext cx="6997516" cy="7041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86FF28-CF41-8C9E-487A-E5B7BD3C55F0}"/>
              </a:ext>
            </a:extLst>
          </p:cNvPr>
          <p:cNvSpPr/>
          <p:nvPr/>
        </p:nvSpPr>
        <p:spPr>
          <a:xfrm>
            <a:off x="299531" y="1623604"/>
            <a:ext cx="18501739" cy="130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Patients symptomatiques : quel test de dépistage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181A518-324F-8810-7FD2-3673148818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114" y="2809356"/>
            <a:ext cx="8991600" cy="78873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467FEE-5326-0C07-BA3A-437DEA50BC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6857" y="9791700"/>
            <a:ext cx="5372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8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18" name="Image 17" descr="bando2.png">
            <a:extLst>
              <a:ext uri="{FF2B5EF4-FFF2-40B4-BE49-F238E27FC236}">
                <a16:creationId xmlns:a16="http://schemas.microsoft.com/office/drawing/2014/main" id="{1D48576D-D1CB-CF57-DFA0-D81158A40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234B2FFF-8B49-3E35-FF8E-72DFF4CC0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C1DC8FF-3020-FAB7-1305-F4BC26F81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2559" y="-282"/>
            <a:ext cx="7772400" cy="28595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9256BB-76CE-324A-C548-A3B630D62E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41" y="3034696"/>
            <a:ext cx="20138524" cy="79166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41D2A05-6517-EBC7-5A15-9E5F8737CF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103578"/>
            <a:ext cx="19981171" cy="9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3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18" name="Image 17" descr="bando2.png">
            <a:extLst>
              <a:ext uri="{FF2B5EF4-FFF2-40B4-BE49-F238E27FC236}">
                <a16:creationId xmlns:a16="http://schemas.microsoft.com/office/drawing/2014/main" id="{1D48576D-D1CB-CF57-DFA0-D81158A40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234B2FFF-8B49-3E35-FF8E-72DFF4CC0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C1DC8FF-3020-FAB7-1305-F4BC26F81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2559" y="-282"/>
            <a:ext cx="7772400" cy="28595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F316DB6-8CAB-B8E2-172C-5DCF4DD5D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088" y="4241019"/>
            <a:ext cx="15547949" cy="5599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71AB36-E9C3-4305-4CCC-6844DEAD727E}"/>
              </a:ext>
            </a:extLst>
          </p:cNvPr>
          <p:cNvSpPr/>
          <p:nvPr/>
        </p:nvSpPr>
        <p:spPr>
          <a:xfrm>
            <a:off x="299531" y="2559194"/>
            <a:ext cx="18501739" cy="130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Surveillance chez le coronarien connu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7F55BD8-C226-37C7-48DE-24BF4F076C59}"/>
              </a:ext>
            </a:extLst>
          </p:cNvPr>
          <p:cNvCxnSpPr/>
          <p:nvPr/>
        </p:nvCxnSpPr>
        <p:spPr>
          <a:xfrm>
            <a:off x="11134165" y="6849035"/>
            <a:ext cx="322729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3995796-697C-6C2C-CE0D-313892F82E4B}"/>
              </a:ext>
            </a:extLst>
          </p:cNvPr>
          <p:cNvCxnSpPr>
            <a:cxnSpLocks/>
          </p:cNvCxnSpPr>
          <p:nvPr/>
        </p:nvCxnSpPr>
        <p:spPr>
          <a:xfrm>
            <a:off x="8113059" y="7216588"/>
            <a:ext cx="4419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7D1E54B-AD18-C3DC-F646-3CAEEC310E55}"/>
              </a:ext>
            </a:extLst>
          </p:cNvPr>
          <p:cNvCxnSpPr>
            <a:cxnSpLocks/>
          </p:cNvCxnSpPr>
          <p:nvPr/>
        </p:nvCxnSpPr>
        <p:spPr>
          <a:xfrm>
            <a:off x="8444753" y="7593106"/>
            <a:ext cx="693868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59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4" name="Image 3" descr="bando2.png">
            <a:extLst>
              <a:ext uri="{FF2B5EF4-FFF2-40B4-BE49-F238E27FC236}">
                <a16:creationId xmlns:a16="http://schemas.microsoft.com/office/drawing/2014/main" id="{23428016-136E-4791-E1C1-4AA7CDCD2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E4F54857-EE1B-070B-4092-E0B59FDEB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3D14A7-2C39-3002-1A94-E73F9A58B3B7}"/>
              </a:ext>
            </a:extLst>
          </p:cNvPr>
          <p:cNvSpPr/>
          <p:nvPr/>
        </p:nvSpPr>
        <p:spPr>
          <a:xfrm>
            <a:off x="429728" y="1623604"/>
            <a:ext cx="18501739" cy="8636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Patients asymptomatiques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4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Évaluation du risque cardio-vasculaire à partir de 40 ans 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symptômes, </a:t>
            </a:r>
            <a:r>
              <a:rPr lang="fr-FR" sz="3600" dirty="0" err="1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FdR</a:t>
            </a:r>
            <a:r>
              <a:rPr lang="fr-FR" sz="36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 CV, ATCD, hérédité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recherche d’athérome périphérique, score calcique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endParaRPr lang="fr-FR" sz="44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endParaRPr lang="fr-FR" sz="44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endParaRPr lang="fr-FR" sz="44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4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Utilisation de score de risque</a:t>
            </a:r>
          </a:p>
          <a:p>
            <a:pPr marL="857250" indent="-857250" defTabSz="1492301">
              <a:lnSpc>
                <a:spcPct val="130000"/>
              </a:lnSpc>
              <a:buFont typeface="Arial"/>
              <a:buChar char="•"/>
              <a:defRPr/>
            </a:pP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16883D-C314-F272-D1A6-4BC2970A9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28" y="5486400"/>
            <a:ext cx="18957543" cy="233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0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20116800" cy="10968896"/>
          </a:xfrm>
          <a:prstGeom prst="rect">
            <a:avLst/>
          </a:prstGeom>
          <a:gradFill>
            <a:gsLst>
              <a:gs pos="13000">
                <a:schemeClr val="bg1"/>
              </a:gs>
              <a:gs pos="80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1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/>
          </a:p>
        </p:txBody>
      </p:sp>
      <p:sp>
        <p:nvSpPr>
          <p:cNvPr id="11" name="ZoneTexte 10"/>
          <p:cNvSpPr txBox="1"/>
          <p:nvPr/>
        </p:nvSpPr>
        <p:spPr>
          <a:xfrm>
            <a:off x="-1346200" y="2362200"/>
            <a:ext cx="184150" cy="5445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 dirty="0">
              <a:latin typeface="+mn-lt"/>
              <a:ea typeface="+mn-ea"/>
              <a:cs typeface="+mn-cs"/>
            </a:endParaRPr>
          </a:p>
        </p:txBody>
      </p:sp>
      <p:pic>
        <p:nvPicPr>
          <p:cNvPr id="119813" name="Image 7" descr="PictOnlyCouleu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0" y="2147491"/>
            <a:ext cx="2308225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448705" y="2362200"/>
            <a:ext cx="1072356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49230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200" dirty="0">
                <a:solidFill>
                  <a:srgbClr val="7AAD28"/>
                </a:solidFill>
                <a:latin typeface="+mj-lt"/>
                <a:ea typeface="+mn-ea"/>
                <a:cs typeface="+mn-cs"/>
              </a:rPr>
              <a:t>Cardiopathie ischémique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448705" y="4003395"/>
            <a:ext cx="12247562" cy="11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fr-FR" sz="6000" i="1" dirty="0">
                <a:solidFill>
                  <a:srgbClr val="183A8C"/>
                </a:solidFill>
                <a:cs typeface="Roboto Condensed Light" charset="0"/>
              </a:rPr>
              <a:t>Dépistage</a:t>
            </a:r>
            <a:endParaRPr lang="fr-FR" sz="4400" i="1" dirty="0">
              <a:solidFill>
                <a:srgbClr val="183A8C"/>
              </a:solidFill>
              <a:cs typeface="Roboto Condensed Light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96900" y="10179050"/>
            <a:ext cx="4221163" cy="914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kern="0" dirty="0">
                <a:solidFill>
                  <a:srgbClr val="183A8C"/>
                </a:solidFill>
                <a:latin typeface="Calibri"/>
                <a:ea typeface="Arial" charset="0"/>
                <a:cs typeface="Calibri"/>
              </a:rPr>
              <a:t>Dr CLERFOND Guillaume</a:t>
            </a:r>
          </a:p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 dirty="0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402888"/>
            <a:ext cx="522288" cy="131762"/>
          </a:xfrm>
          <a:prstGeom prst="rect">
            <a:avLst/>
          </a:prstGeom>
          <a:solidFill>
            <a:srgbClr val="6A0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/>
          </a:p>
        </p:txBody>
      </p:sp>
      <p:pic>
        <p:nvPicPr>
          <p:cNvPr id="12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69784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643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4" name="Image 3" descr="bando2.png">
            <a:extLst>
              <a:ext uri="{FF2B5EF4-FFF2-40B4-BE49-F238E27FC236}">
                <a16:creationId xmlns:a16="http://schemas.microsoft.com/office/drawing/2014/main" id="{23428016-136E-4791-E1C1-4AA7CDCD2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E4F54857-EE1B-070B-4092-E0B59FDEB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DD2C50-4E31-4A10-0086-69FE2B904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0285" y="0"/>
            <a:ext cx="11273017" cy="184897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40301E-70B1-9486-2FA1-FD4542B0939E}"/>
              </a:ext>
            </a:extLst>
          </p:cNvPr>
          <p:cNvSpPr/>
          <p:nvPr/>
        </p:nvSpPr>
        <p:spPr>
          <a:xfrm>
            <a:off x="8255000" y="1216673"/>
            <a:ext cx="5930900" cy="3586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32B7B-6437-15D0-878C-201BBBCAD71A}"/>
              </a:ext>
            </a:extLst>
          </p:cNvPr>
          <p:cNvSpPr/>
          <p:nvPr/>
        </p:nvSpPr>
        <p:spPr>
          <a:xfrm>
            <a:off x="7438965" y="1623604"/>
            <a:ext cx="3243379" cy="3586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F84F9-0470-D48B-FE63-281624530F7A}"/>
              </a:ext>
            </a:extLst>
          </p:cNvPr>
          <p:cNvSpPr/>
          <p:nvPr/>
        </p:nvSpPr>
        <p:spPr>
          <a:xfrm>
            <a:off x="10133704" y="2038143"/>
            <a:ext cx="2271657" cy="3586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1D7565-7435-14BF-398F-0FD9390F4976}"/>
              </a:ext>
            </a:extLst>
          </p:cNvPr>
          <p:cNvSpPr/>
          <p:nvPr/>
        </p:nvSpPr>
        <p:spPr>
          <a:xfrm>
            <a:off x="5084074" y="2356432"/>
            <a:ext cx="1897640" cy="5588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666C32-FA99-9556-FEEC-B4E061BDB5A7}"/>
              </a:ext>
            </a:extLst>
          </p:cNvPr>
          <p:cNvSpPr/>
          <p:nvPr/>
        </p:nvSpPr>
        <p:spPr>
          <a:xfrm>
            <a:off x="10897496" y="3160394"/>
            <a:ext cx="699248" cy="5588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69C1BF-87F8-F325-B97D-A75FBE69B3FA}"/>
              </a:ext>
            </a:extLst>
          </p:cNvPr>
          <p:cNvSpPr txBox="1"/>
          <p:nvPr/>
        </p:nvSpPr>
        <p:spPr>
          <a:xfrm>
            <a:off x="288112" y="5135706"/>
            <a:ext cx="4272173" cy="170816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=&gt; Probabilité d’évènement cardio-vasculaire à 10 ans</a:t>
            </a:r>
          </a:p>
        </p:txBody>
      </p:sp>
    </p:spTree>
    <p:extLst>
      <p:ext uri="{BB962C8B-B14F-4D97-AF65-F5344CB8AC3E}">
        <p14:creationId xmlns:p14="http://schemas.microsoft.com/office/powerpoint/2010/main" val="16743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4" name="Image 3" descr="bando2.png">
            <a:extLst>
              <a:ext uri="{FF2B5EF4-FFF2-40B4-BE49-F238E27FC236}">
                <a16:creationId xmlns:a16="http://schemas.microsoft.com/office/drawing/2014/main" id="{23428016-136E-4791-E1C1-4AA7CDCD2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E4F54857-EE1B-070B-4092-E0B59FDEB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A6E332-B15B-91C7-E352-03B6E40AD80E}"/>
              </a:ext>
            </a:extLst>
          </p:cNvPr>
          <p:cNvSpPr/>
          <p:nvPr/>
        </p:nvSpPr>
        <p:spPr>
          <a:xfrm>
            <a:off x="429728" y="1623604"/>
            <a:ext cx="18501739" cy="20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Patients asymptomatiques</a:t>
            </a: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384D6AD-44CB-2BE9-E546-BC2C635A7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41" y="4669522"/>
            <a:ext cx="19650635" cy="1856783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6C07CE8-FE40-ACE0-B38D-2EA86E69B315}"/>
              </a:ext>
            </a:extLst>
          </p:cNvPr>
          <p:cNvCxnSpPr/>
          <p:nvPr/>
        </p:nvCxnSpPr>
        <p:spPr>
          <a:xfrm>
            <a:off x="555812" y="5486400"/>
            <a:ext cx="390861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F02F878-8C7E-9D7E-0792-F9DD3F42B19F}"/>
              </a:ext>
            </a:extLst>
          </p:cNvPr>
          <p:cNvCxnSpPr>
            <a:cxnSpLocks/>
          </p:cNvCxnSpPr>
          <p:nvPr/>
        </p:nvCxnSpPr>
        <p:spPr>
          <a:xfrm>
            <a:off x="4043082" y="6373906"/>
            <a:ext cx="458096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CBEA11D6-F44E-06E4-275B-5A0BE7FDD5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40" y="7054706"/>
            <a:ext cx="19617755" cy="1456248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87A79B4-B0A1-DFFB-D3C8-593EB9EC6A53}"/>
              </a:ext>
            </a:extLst>
          </p:cNvPr>
          <p:cNvCxnSpPr/>
          <p:nvPr/>
        </p:nvCxnSpPr>
        <p:spPr>
          <a:xfrm>
            <a:off x="555812" y="7573108"/>
            <a:ext cx="390861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B17AF98-968D-3B1F-7247-31BE27F2860E}"/>
              </a:ext>
            </a:extLst>
          </p:cNvPr>
          <p:cNvCxnSpPr>
            <a:cxnSpLocks/>
          </p:cNvCxnSpPr>
          <p:nvPr/>
        </p:nvCxnSpPr>
        <p:spPr>
          <a:xfrm>
            <a:off x="7302443" y="8059616"/>
            <a:ext cx="6571819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BC22E40-FD18-9C5D-AE02-DD82C7684548}"/>
              </a:ext>
            </a:extLst>
          </p:cNvPr>
          <p:cNvSpPr txBox="1"/>
          <p:nvPr/>
        </p:nvSpPr>
        <p:spPr>
          <a:xfrm>
            <a:off x="2814066" y="8740725"/>
            <a:ext cx="107283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Diabète : évaluation spécifique du risque cardio vasculaire</a:t>
            </a:r>
          </a:p>
        </p:txBody>
      </p:sp>
    </p:spTree>
    <p:extLst>
      <p:ext uri="{BB962C8B-B14F-4D97-AF65-F5344CB8AC3E}">
        <p14:creationId xmlns:p14="http://schemas.microsoft.com/office/powerpoint/2010/main" val="47896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4" name="Image 3" descr="bando2.png">
            <a:extLst>
              <a:ext uri="{FF2B5EF4-FFF2-40B4-BE49-F238E27FC236}">
                <a16:creationId xmlns:a16="http://schemas.microsoft.com/office/drawing/2014/main" id="{23428016-136E-4791-E1C1-4AA7CDCD2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E4F54857-EE1B-070B-4092-E0B59FDEB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A6E332-B15B-91C7-E352-03B6E40AD80E}"/>
              </a:ext>
            </a:extLst>
          </p:cNvPr>
          <p:cNvSpPr/>
          <p:nvPr/>
        </p:nvSpPr>
        <p:spPr>
          <a:xfrm>
            <a:off x="429729" y="1623604"/>
            <a:ext cx="10384810" cy="471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Patients asymptomatiques : dépistage pré chirurgie non cardiaque</a:t>
            </a: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960DC6-7C74-9590-D712-443A238EF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7697" y="2163187"/>
            <a:ext cx="9162254" cy="80620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F6F5DE-B492-F5A0-8006-F88754DA7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601" y="6002029"/>
            <a:ext cx="9649730" cy="30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47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636463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11725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Réalisation des examens de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7" y="2074043"/>
            <a:ext cx="18501739" cy="658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Echographie d’effort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Echographie dobutamine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Scintigraphie myocardique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IRM de stress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Coro scanner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A4CF07-AE37-3832-9988-D95E71388A72}"/>
              </a:ext>
            </a:extLst>
          </p:cNvPr>
          <p:cNvSpPr txBox="1"/>
          <p:nvPr/>
        </p:nvSpPr>
        <p:spPr>
          <a:xfrm>
            <a:off x="11808511" y="4494812"/>
            <a:ext cx="51437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Méthode fonctionnelle : recherche d’ischémie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AF3F19-ACC3-15D9-BE46-81124310D4B9}"/>
              </a:ext>
            </a:extLst>
          </p:cNvPr>
          <p:cNvSpPr txBox="1"/>
          <p:nvPr/>
        </p:nvSpPr>
        <p:spPr>
          <a:xfrm>
            <a:off x="11813643" y="7818219"/>
            <a:ext cx="417159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 anatomique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9B3C5328-7335-FD76-B889-7885E2647FF3}"/>
              </a:ext>
            </a:extLst>
          </p:cNvPr>
          <p:cNvSpPr/>
          <p:nvPr/>
        </p:nvSpPr>
        <p:spPr>
          <a:xfrm>
            <a:off x="10614212" y="2671482"/>
            <a:ext cx="788894" cy="4816213"/>
          </a:xfrm>
          <a:prstGeom prst="rightBrac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72994F02-AA8C-E93D-022E-CC62F4FF9471}"/>
              </a:ext>
            </a:extLst>
          </p:cNvPr>
          <p:cNvSpPr/>
          <p:nvPr/>
        </p:nvSpPr>
        <p:spPr>
          <a:xfrm>
            <a:off x="10614212" y="7546794"/>
            <a:ext cx="788894" cy="1173792"/>
          </a:xfrm>
          <a:prstGeom prst="rightBrac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814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17513" y="557379"/>
            <a:ext cx="880268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déséquilibre entre apport et consommation d ’O2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physiopathologie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13" y="2895055"/>
            <a:ext cx="13104103" cy="900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407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17513" y="557379"/>
            <a:ext cx="880268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déséquilibre entre apport et consommation d ’O2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physiopathologie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7" name="Picture 1030" descr="cascade ischemiq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8676" r="51248" b="27672"/>
          <a:stretch>
            <a:fillRect/>
          </a:stretch>
        </p:blipFill>
        <p:spPr bwMode="auto">
          <a:xfrm>
            <a:off x="3251199" y="2862444"/>
            <a:ext cx="13473113" cy="78805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66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17513" y="557379"/>
            <a:ext cx="880268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déséquilibre entre apport et consommation d ’O2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physiopathologie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6" descr="conso o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15480" r="7292" b="13664"/>
          <a:stretch>
            <a:fillRect/>
          </a:stretch>
        </p:blipFill>
        <p:spPr bwMode="auto">
          <a:xfrm>
            <a:off x="3648128" y="2711775"/>
            <a:ext cx="13462000" cy="79415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816600" y="5456238"/>
            <a:ext cx="1874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>
                <a:solidFill>
                  <a:schemeClr val="bg1"/>
                </a:solidFill>
              </a:rPr>
              <a:t>Dipyridamole</a:t>
            </a:r>
          </a:p>
          <a:p>
            <a:r>
              <a:rPr lang="fr-FR" altLang="fr-FR" dirty="0">
                <a:solidFill>
                  <a:schemeClr val="bg1"/>
                </a:solidFill>
              </a:rPr>
              <a:t>Adénosine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4174788" y="7986714"/>
            <a:ext cx="253841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dirty="0"/>
              <a:t>Dobutamine</a:t>
            </a:r>
          </a:p>
          <a:p>
            <a:r>
              <a:rPr lang="fr-FR" altLang="fr-FR" dirty="0"/>
              <a:t>Exercice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117936" y="7996238"/>
            <a:ext cx="2714664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dirty="0">
                <a:solidFill>
                  <a:srgbClr val="000000"/>
                </a:solidFill>
              </a:rPr>
              <a:t>Dipyridamole</a:t>
            </a:r>
          </a:p>
          <a:p>
            <a:r>
              <a:rPr lang="fr-FR" altLang="fr-FR" dirty="0">
                <a:solidFill>
                  <a:srgbClr val="000000"/>
                </a:solidFill>
              </a:rPr>
              <a:t>Adénosine</a:t>
            </a:r>
          </a:p>
          <a:p>
            <a:r>
              <a:rPr lang="fr-FR" altLang="fr-FR" dirty="0" err="1">
                <a:solidFill>
                  <a:srgbClr val="000000"/>
                </a:solidFill>
              </a:rPr>
              <a:t>Ragadenoson</a:t>
            </a:r>
            <a:endParaRPr lang="fr-FR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71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68392-73585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966246"/>
            <a:ext cx="8864601" cy="6648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80713" y="2454600"/>
            <a:ext cx="88026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Appareil d’échographie (enregistrement, numérisation des images)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80712" y="4912049"/>
            <a:ext cx="8206294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Équipement comme salle d’épreuve d’effort</a:t>
            </a:r>
            <a:endParaRPr lang="fr-FR" sz="40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7AAD28"/>
                </a:solidFill>
                <a:ea typeface="Roboto" panose="02000000000000000000" pitchFamily="2" charset="0"/>
                <a:cs typeface="Calibri"/>
              </a:rPr>
              <a:t>Chariot d’urgence, défibrillateur, ECG, brassard à tension, </a:t>
            </a:r>
            <a:r>
              <a:rPr lang="fr-FR" sz="3200" b="1" dirty="0" err="1">
                <a:solidFill>
                  <a:srgbClr val="7AAD28"/>
                </a:solidFill>
                <a:ea typeface="Roboto" panose="02000000000000000000" pitchFamily="2" charset="0"/>
                <a:cs typeface="Calibri"/>
              </a:rPr>
              <a:t>saturomètre</a:t>
            </a:r>
            <a:r>
              <a:rPr lang="fr-FR" sz="3200" b="1" dirty="0">
                <a:solidFill>
                  <a:srgbClr val="7AAD28"/>
                </a:solidFill>
                <a:ea typeface="Roboto" panose="02000000000000000000" pitchFamily="2" charset="0"/>
                <a:cs typeface="Calibri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80713" y="7952704"/>
            <a:ext cx="86165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Personnel : 1 médecin + 1 IDE/2ème médecin</a:t>
            </a:r>
            <a:endParaRPr lang="fr-FR" sz="40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de stress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Hospira Dobutamine HCl infusion 12.5 mg_mL677cceed-f1ee-4615-80d3-9faa00d2476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359150"/>
            <a:ext cx="30226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98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3222" y="2898310"/>
            <a:ext cx="1713486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Arrêt des </a:t>
            </a:r>
            <a:r>
              <a:rPr lang="fr-FR" sz="4000" dirty="0" err="1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bradycardisants</a:t>
            </a: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 et anti-ischémique (48H avant)</a:t>
            </a: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Vérifier l’</a:t>
            </a:r>
            <a:r>
              <a:rPr lang="fr-FR" sz="4000" dirty="0" err="1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échogénicité</a:t>
            </a:r>
            <a:endParaRPr lang="fr-FR" sz="4000" dirty="0">
              <a:solidFill>
                <a:srgbClr val="183A8C"/>
              </a:solidFill>
              <a:ea typeface="Roboto Condensed Light" panose="02000000000000000000" pitchFamily="2" charset="0"/>
              <a:cs typeface="Calibri"/>
            </a:endParaRP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Recherche des contres indications :</a:t>
            </a:r>
          </a:p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solidFill>
                  <a:srgbClr val="7AAD28"/>
                </a:solidFill>
                <a:ea typeface="Roboto" panose="02000000000000000000" pitchFamily="2" charset="0"/>
                <a:cs typeface="Calibri"/>
              </a:rPr>
              <a:t>IDM récent ( &lt; 5 jours ) / Angor instable</a:t>
            </a:r>
          </a:p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solidFill>
                  <a:srgbClr val="7AAD28"/>
                </a:solidFill>
                <a:ea typeface="Roboto" panose="02000000000000000000" pitchFamily="2" charset="0"/>
                <a:cs typeface="Calibri"/>
              </a:rPr>
              <a:t>IVG décompensée</a:t>
            </a:r>
          </a:p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solidFill>
                  <a:srgbClr val="7AAD28"/>
                </a:solidFill>
                <a:ea typeface="Roboto" panose="02000000000000000000" pitchFamily="2" charset="0"/>
                <a:cs typeface="Calibri"/>
              </a:rPr>
              <a:t>HTA non contrôlée</a:t>
            </a:r>
          </a:p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solidFill>
                  <a:srgbClr val="7AAD28"/>
                </a:solidFill>
                <a:ea typeface="Roboto" panose="02000000000000000000" pitchFamily="2" charset="0"/>
                <a:cs typeface="Calibri"/>
              </a:rPr>
              <a:t>Hypotension</a:t>
            </a:r>
          </a:p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solidFill>
                  <a:srgbClr val="7AAD28"/>
                </a:solidFill>
                <a:ea typeface="Roboto" panose="02000000000000000000" pitchFamily="2" charset="0"/>
                <a:cs typeface="Calibri"/>
              </a:rPr>
              <a:t>Trouble du rythme non contrôlé</a:t>
            </a: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fr-FR" sz="4000" dirty="0">
              <a:solidFill>
                <a:srgbClr val="183A8C"/>
              </a:solidFill>
              <a:ea typeface="Roboto Condensed Light" panose="02000000000000000000" pitchFamily="2" charset="0"/>
              <a:cs typeface="Calibri"/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de stress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Image1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73201" y="4683083"/>
            <a:ext cx="8077200" cy="5486400"/>
          </a:xfrm>
          <a:prstGeom prst="rect">
            <a:avLst/>
          </a:prstGeom>
        </p:spPr>
      </p:pic>
      <p:pic>
        <p:nvPicPr>
          <p:cNvPr id="8" name="Image20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70911" y="4683083"/>
            <a:ext cx="807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58713" y="5414613"/>
            <a:ext cx="880268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VVP</a:t>
            </a: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Dobutamine</a:t>
            </a: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Atropine</a:t>
            </a: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 err="1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Bradycardisant</a:t>
            </a: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 (béta bloquant / inhibiteur calcique)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</a:t>
            </a:r>
            <a:r>
              <a:rPr lang="fr-FR" sz="5400" b="1" dirty="0" err="1">
                <a:solidFill>
                  <a:schemeClr val="bg1"/>
                </a:solidFill>
              </a:rPr>
              <a:t>dobu</a:t>
            </a:r>
            <a:endParaRPr lang="fr-FR" sz="5400" b="1" dirty="0">
              <a:solidFill>
                <a:schemeClr val="bg1"/>
              </a:solidFill>
            </a:endParaRP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7" name="Picture 2" descr="C:\Documents and Settings\pgautierpignonblanc\Bureau\photo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484" y="0"/>
            <a:ext cx="6767316" cy="505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29" descr="protocole stre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0" t="11545" r="7709" b="71361"/>
          <a:stretch>
            <a:fillRect/>
          </a:stretch>
        </p:blipFill>
        <p:spPr bwMode="auto">
          <a:xfrm>
            <a:off x="497182" y="2950623"/>
            <a:ext cx="10983618" cy="777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430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2268" y="2426921"/>
            <a:ext cx="17153464" cy="3946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Définitions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Situations du dépiste de la C. </a:t>
            </a:r>
            <a:r>
              <a:rPr lang="fr-FR" sz="6600" dirty="0" err="1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isch</a:t>
            </a:r>
            <a:endParaRPr lang="fr-FR" sz="66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Examens du dépiste de la C. </a:t>
            </a:r>
            <a:r>
              <a:rPr lang="fr-FR" sz="6600" dirty="0" err="1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isch</a:t>
            </a: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 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9974" y="803317"/>
            <a:ext cx="19809707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1" y="803317"/>
            <a:ext cx="27247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Plan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149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</a:t>
            </a:r>
            <a:r>
              <a:rPr lang="fr-FR" sz="5400" b="1" dirty="0" err="1">
                <a:solidFill>
                  <a:schemeClr val="bg1"/>
                </a:solidFill>
              </a:rPr>
              <a:t>dobu</a:t>
            </a:r>
            <a:endParaRPr lang="fr-FR" sz="5400" b="1" dirty="0">
              <a:solidFill>
                <a:schemeClr val="bg1"/>
              </a:solidFill>
            </a:endParaRP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7" name="Picture 2" descr="C:\Documents and Settings\pgautierpignonblanc\Bureau\photo 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16" y="0"/>
            <a:ext cx="3424284" cy="2557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bu 4D normal 4ca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27528" y="2557644"/>
            <a:ext cx="12903200" cy="84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</a:t>
            </a:r>
            <a:r>
              <a:rPr lang="fr-FR" sz="5400" b="1" dirty="0" err="1">
                <a:solidFill>
                  <a:schemeClr val="bg1"/>
                </a:solidFill>
              </a:rPr>
              <a:t>dobu</a:t>
            </a:r>
            <a:endParaRPr lang="fr-FR" sz="5400" b="1" dirty="0">
              <a:solidFill>
                <a:schemeClr val="bg1"/>
              </a:solidFill>
            </a:endParaRP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7" name="Picture 2" descr="C:\Documents and Settings\pgautierpignonblanc\Bureau\photo 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16" y="0"/>
            <a:ext cx="3424284" cy="2557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bu 4D normal 2ca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7644" y="2557644"/>
            <a:ext cx="12734872" cy="84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58713" y="5414613"/>
            <a:ext cx="732948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Pas de VVP</a:t>
            </a: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Fréquence de pédalage constante</a:t>
            </a: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Augmentation de l’intensité de l’effort par pallier de 2 mn</a:t>
            </a: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fr-FR" sz="4000" dirty="0">
              <a:solidFill>
                <a:srgbClr val="183A8C"/>
              </a:solidFill>
              <a:ea typeface="Roboto Condensed Light" panose="02000000000000000000" pitchFamily="2" charset="0"/>
              <a:cs typeface="Calibri"/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d’effort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3404562" y="3554004"/>
            <a:ext cx="532709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=&gt; Tolérance à l’effort</a:t>
            </a:r>
          </a:p>
          <a:p>
            <a:pPr marL="571500" indent="-5715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=&gt; Charge maximale</a:t>
            </a:r>
          </a:p>
        </p:txBody>
      </p:sp>
      <p:pic>
        <p:nvPicPr>
          <p:cNvPr id="12" name="Image 11" descr="68392-73585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692" y="0"/>
            <a:ext cx="4273108" cy="3204831"/>
          </a:xfrm>
          <a:prstGeom prst="rect">
            <a:avLst/>
          </a:prstGeom>
        </p:spPr>
      </p:pic>
      <p:pic>
        <p:nvPicPr>
          <p:cNvPr id="19" name="Picture 1028" descr="protocole stre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1545" r="49020" b="71361"/>
          <a:stretch>
            <a:fillRect/>
          </a:stretch>
        </p:blipFill>
        <p:spPr bwMode="auto">
          <a:xfrm>
            <a:off x="965199" y="2927057"/>
            <a:ext cx="9413929" cy="7354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32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d’effort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2" name="Image 11" descr="68392-735855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692" y="0"/>
            <a:ext cx="4273108" cy="3204831"/>
          </a:xfrm>
          <a:prstGeom prst="rect">
            <a:avLst/>
          </a:prstGeom>
        </p:spPr>
      </p:pic>
      <p:pic>
        <p:nvPicPr>
          <p:cNvPr id="4" name="3CAV STRES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2557643"/>
            <a:ext cx="12827000" cy="871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6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8950" y="803318"/>
            <a:ext cx="26241876" cy="1101682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Interprétation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2" name="Image 11" descr="68392-73585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692" y="0"/>
            <a:ext cx="4273108" cy="3204831"/>
          </a:xfrm>
          <a:prstGeom prst="rect">
            <a:avLst/>
          </a:prstGeom>
        </p:spPr>
      </p:pic>
      <p:pic>
        <p:nvPicPr>
          <p:cNvPr id="10" name="Picture 5" descr="schema viabilit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t="4796" r="6735" b="50344"/>
          <a:stretch/>
        </p:blipFill>
        <p:spPr bwMode="auto">
          <a:xfrm>
            <a:off x="6091929" y="3397704"/>
            <a:ext cx="14631410" cy="437469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schema viabilit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t="74335" r="6735" b="12976"/>
          <a:stretch/>
        </p:blipFill>
        <p:spPr bwMode="auto">
          <a:xfrm>
            <a:off x="6091929" y="7772400"/>
            <a:ext cx="14631410" cy="123737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pgautierpignonblanc\Bureau\photo 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926" y="-1"/>
            <a:ext cx="4290766" cy="3204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970088" y="9205913"/>
            <a:ext cx="151241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u="sng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Positivité :</a:t>
            </a:r>
            <a:r>
              <a:rPr lang="fr-FR" sz="40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 Apparition d’une hypokinésie, akinésie ou dyskinésie pariétale sur 3 segments contigus</a:t>
            </a:r>
          </a:p>
        </p:txBody>
      </p:sp>
      <p:pic>
        <p:nvPicPr>
          <p:cNvPr id="5" name="Image 4" descr="Capture d’écran 2016-11-24 à 19.12.5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0179"/>
            <a:ext cx="11252200" cy="6438900"/>
          </a:xfrm>
          <a:prstGeom prst="rect">
            <a:avLst/>
          </a:prstGeom>
        </p:spPr>
      </p:pic>
      <p:pic>
        <p:nvPicPr>
          <p:cNvPr id="22" name="Picture 1028" descr="segmentation vasculai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51994" r="26428" b="3133"/>
          <a:stretch>
            <a:fillRect/>
          </a:stretch>
        </p:blipFill>
        <p:spPr bwMode="auto">
          <a:xfrm>
            <a:off x="5017607" y="65220"/>
            <a:ext cx="9765193" cy="920908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2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8950" y="803318"/>
            <a:ext cx="26241876" cy="1101682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Mauvaise </a:t>
            </a:r>
            <a:r>
              <a:rPr lang="fr-FR" sz="5400" b="1" dirty="0" err="1">
                <a:solidFill>
                  <a:schemeClr val="bg1"/>
                </a:solidFill>
              </a:rPr>
              <a:t>échogénicité</a:t>
            </a:r>
            <a:endParaRPr lang="fr-FR" sz="5400" b="1" dirty="0">
              <a:solidFill>
                <a:schemeClr val="bg1"/>
              </a:solidFill>
            </a:endParaRP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2" name="Image 11" descr="68392-735855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092" y="1066801"/>
            <a:ext cx="1422400" cy="1066800"/>
          </a:xfrm>
          <a:prstGeom prst="rect">
            <a:avLst/>
          </a:prstGeom>
        </p:spPr>
      </p:pic>
      <p:pic>
        <p:nvPicPr>
          <p:cNvPr id="19" name="Picture 2" descr="C:\Documents and Settings\pgautierpignonblanc\Bureau\photo 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926" y="-1"/>
            <a:ext cx="4290766" cy="3204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0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2547" y="3360288"/>
            <a:ext cx="11207308" cy="76125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20914" y="1934830"/>
            <a:ext cx="732948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Echo de contraste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20111" y="9803249"/>
            <a:ext cx="31099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Dolan MS, Am </a:t>
            </a:r>
            <a:r>
              <a:rPr lang="fr-FR" dirty="0" err="1"/>
              <a:t>Heart</a:t>
            </a:r>
            <a:r>
              <a:rPr lang="fr-FR" dirty="0"/>
              <a:t> J 2001</a:t>
            </a:r>
          </a:p>
        </p:txBody>
      </p:sp>
      <p:pic>
        <p:nvPicPr>
          <p:cNvPr id="5" name="Image 4" descr="SonoVue inj (lyo) for soln6530542c-6d93-4755-84b4-a007009ba30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0" y="4977541"/>
            <a:ext cx="7297879" cy="282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8950" y="803318"/>
            <a:ext cx="26241876" cy="1101682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Sécurité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9" name="Picture 2" descr="C:\Documents and Settings\pgautierpignonblanc\Bureau\photo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926" y="-1"/>
            <a:ext cx="4290766" cy="3204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68392-735855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692" y="0"/>
            <a:ext cx="4273108" cy="3204831"/>
          </a:xfrm>
          <a:prstGeom prst="rect">
            <a:avLst/>
          </a:prstGeom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12" y="2301875"/>
            <a:ext cx="6434787" cy="978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150" y="3764541"/>
            <a:ext cx="7883250" cy="590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9622545" y="10120498"/>
            <a:ext cx="4495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3200" i="1" dirty="0" err="1"/>
              <a:t>Sicari</a:t>
            </a:r>
            <a:r>
              <a:rPr lang="fr-FR" altLang="fr-FR" sz="3200" i="1" dirty="0"/>
              <a:t> R, </a:t>
            </a:r>
            <a:r>
              <a:rPr lang="fr-FR" altLang="fr-FR" sz="3200" i="1" dirty="0" err="1"/>
              <a:t>Eur</a:t>
            </a:r>
            <a:r>
              <a:rPr lang="fr-FR" altLang="fr-FR" sz="3200" i="1" dirty="0"/>
              <a:t> </a:t>
            </a:r>
            <a:r>
              <a:rPr lang="fr-FR" altLang="fr-FR" sz="3200" i="1" dirty="0" err="1"/>
              <a:t>Heart</a:t>
            </a:r>
            <a:r>
              <a:rPr lang="fr-FR" altLang="fr-FR" sz="3200" i="1" dirty="0"/>
              <a:t> J 2009</a:t>
            </a:r>
          </a:p>
        </p:txBody>
      </p:sp>
    </p:spTree>
    <p:extLst>
      <p:ext uri="{BB962C8B-B14F-4D97-AF65-F5344CB8AC3E}">
        <p14:creationId xmlns:p14="http://schemas.microsoft.com/office/powerpoint/2010/main" val="219438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8950" y="803318"/>
            <a:ext cx="26241876" cy="1101682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Choix </a:t>
            </a:r>
            <a:r>
              <a:rPr lang="fr-FR" sz="5400" b="1" dirty="0" err="1">
                <a:solidFill>
                  <a:schemeClr val="bg1"/>
                </a:solidFill>
              </a:rPr>
              <a:t>dobu</a:t>
            </a:r>
            <a:r>
              <a:rPr lang="fr-FR" sz="5400" b="1" dirty="0">
                <a:solidFill>
                  <a:schemeClr val="bg1"/>
                </a:solidFill>
              </a:rPr>
              <a:t> / effort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9" name="Picture 2" descr="C:\Documents and Settings\pgautierpignonblanc\Bureau\photo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926" y="-1"/>
            <a:ext cx="4290766" cy="3204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68392-735855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692" y="0"/>
            <a:ext cx="4273108" cy="320483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94344" y="3541018"/>
            <a:ext cx="9332012" cy="653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54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Patient capable d’effectuer un </a:t>
            </a:r>
            <a:r>
              <a:rPr lang="fr-FR" sz="5400" b="1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effort maximal</a:t>
            </a:r>
          </a:p>
          <a:p>
            <a:pPr marL="685800" indent="-6858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54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Patient ne pouvant effectuer qu’un </a:t>
            </a:r>
            <a:r>
              <a:rPr lang="fr-FR" sz="5400" b="1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effort sous maximal</a:t>
            </a:r>
          </a:p>
          <a:p>
            <a:pPr marL="685800" indent="-6858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54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Patient </a:t>
            </a:r>
            <a:r>
              <a:rPr lang="fr-FR" sz="5400" b="1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ne pouvant pas réalise d’effort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552926" y="4242609"/>
            <a:ext cx="933201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Echographie d’effort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552926" y="7456488"/>
            <a:ext cx="933201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Echographie à la dobutamine</a:t>
            </a:r>
          </a:p>
        </p:txBody>
      </p:sp>
      <p:sp>
        <p:nvSpPr>
          <p:cNvPr id="26" name="Accolade fermante 25"/>
          <p:cNvSpPr/>
          <p:nvPr/>
        </p:nvSpPr>
        <p:spPr>
          <a:xfrm>
            <a:off x="10427976" y="4115451"/>
            <a:ext cx="914400" cy="1594789"/>
          </a:xfrm>
          <a:prstGeom prst="rightBrace">
            <a:avLst/>
          </a:prstGeom>
          <a:ln>
            <a:solidFill>
              <a:srgbClr val="1A27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8" name="Accolade fermante 27"/>
          <p:cNvSpPr/>
          <p:nvPr/>
        </p:nvSpPr>
        <p:spPr>
          <a:xfrm>
            <a:off x="10427976" y="6149947"/>
            <a:ext cx="914400" cy="3923628"/>
          </a:xfrm>
          <a:prstGeom prst="rightBrace">
            <a:avLst/>
          </a:prstGeom>
          <a:ln>
            <a:solidFill>
              <a:srgbClr val="1A27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pic>
        <p:nvPicPr>
          <p:cNvPr id="29" name="Image 28" descr="Capture d’écran 2016-11-22 à 00.13.45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53020" r="23184" b="33916"/>
          <a:stretch/>
        </p:blipFill>
        <p:spPr>
          <a:xfrm>
            <a:off x="3821860" y="5077124"/>
            <a:ext cx="13212231" cy="35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9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de stress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Image0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0344" y="2743200"/>
            <a:ext cx="11717567" cy="795910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446614" y="1058064"/>
            <a:ext cx="458049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Patient 1</a:t>
            </a:r>
          </a:p>
        </p:txBody>
      </p:sp>
    </p:spTree>
    <p:extLst>
      <p:ext uri="{BB962C8B-B14F-4D97-AF65-F5344CB8AC3E}">
        <p14:creationId xmlns:p14="http://schemas.microsoft.com/office/powerpoint/2010/main" val="289596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de stress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8" name="Image0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52148" y="2630488"/>
            <a:ext cx="11853960" cy="80517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446614" y="1058064"/>
            <a:ext cx="458049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solidFill>
                  <a:srgbClr val="183A8C"/>
                </a:solidFill>
                <a:ea typeface="Roboto Condensed Light" panose="02000000000000000000" pitchFamily="2" charset="0"/>
                <a:cs typeface="Calibri"/>
              </a:rPr>
              <a:t>Patient 1</a:t>
            </a:r>
          </a:p>
        </p:txBody>
      </p:sp>
    </p:spTree>
    <p:extLst>
      <p:ext uri="{BB962C8B-B14F-4D97-AF65-F5344CB8AC3E}">
        <p14:creationId xmlns:p14="http://schemas.microsoft.com/office/powerpoint/2010/main" val="23370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662" y="2426921"/>
            <a:ext cx="17838851" cy="6856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Dépistage : mettre en évidence une maladie des artères coronaires de manière non invasive 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Méthodes :</a:t>
            </a:r>
            <a:endParaRPr lang="fr-FR" sz="48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8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Fonctionnelles (recherche d’ischémie)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8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Anatomique (plaques athéromateuses)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fr-FR" sz="48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5440" y="842762"/>
            <a:ext cx="22134412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55260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Définitions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990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ro_IVA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666" y="1666338"/>
            <a:ext cx="9306462" cy="9306462"/>
          </a:xfrm>
          <a:prstGeom prst="rect">
            <a:avLst/>
          </a:prstGeom>
        </p:spPr>
      </p:pic>
      <p:pic>
        <p:nvPicPr>
          <p:cNvPr id="4" name="Coro_IVA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9145" y="1666338"/>
            <a:ext cx="9306462" cy="9306462"/>
          </a:xfrm>
          <a:prstGeom prst="rect">
            <a:avLst/>
          </a:prstGeom>
        </p:spPr>
      </p:pic>
      <p:pic>
        <p:nvPicPr>
          <p:cNvPr id="5" name="Coro_IVA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52121" y="1666337"/>
            <a:ext cx="9349739" cy="9349739"/>
          </a:xfrm>
          <a:prstGeom prst="rect">
            <a:avLst/>
          </a:prstGeom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7543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Echo de stress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-1199423" y="5151218"/>
            <a:ext cx="1846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1252121" y="1666338"/>
            <a:ext cx="2694116" cy="1273855"/>
          </a:xfrm>
          <a:prstGeom prst="rect">
            <a:avLst/>
          </a:prstGeom>
          <a:solidFill>
            <a:schemeClr val="tx1"/>
          </a:solidFill>
          <a:ln>
            <a:solidFill>
              <a:srgbClr val="1A277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-540916" y="4492615"/>
            <a:ext cx="1846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28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scintigraphie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7" y="2074043"/>
            <a:ext cx="13615535" cy="7427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Analyse de la perfusion myocardique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Stress myocardique :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Création d’un vol coronaire par un vasodilatateur couplé si possible à un effort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Effort seul si peut atteindre 85% de la FMT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Injection d’un produit de contraste radioactif (Tc marqué)</a:t>
            </a:r>
            <a:endParaRPr lang="fr-FR" sz="54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1026" name="Picture 2" descr="Médicaments utilisés dans les épreuves de stress cardiaque - PDF  Téléchargement Gratuit">
            <a:extLst>
              <a:ext uri="{FF2B5EF4-FFF2-40B4-BE49-F238E27FC236}">
                <a16:creationId xmlns:a16="http://schemas.microsoft.com/office/drawing/2014/main" id="{13ECD56B-240C-9C02-B5DD-43CFFA1D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65" y="285462"/>
            <a:ext cx="3175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104F4C9-69B9-C477-9055-8486629A3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95" y="5194189"/>
            <a:ext cx="6686808" cy="44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668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scintigraphie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D84AC0F-E645-A238-94A3-43A50115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08" y="1986310"/>
            <a:ext cx="13556783" cy="886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édicaments utilisés dans les épreuves de stress cardiaque - PDF  Téléchargement Gratuit">
            <a:extLst>
              <a:ext uri="{FF2B5EF4-FFF2-40B4-BE49-F238E27FC236}">
                <a16:creationId xmlns:a16="http://schemas.microsoft.com/office/drawing/2014/main" id="{9670CC31-F85A-9499-B88D-0BBB07E1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1" y="2344982"/>
            <a:ext cx="2031999" cy="115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D9E1B7-413E-425F-9D96-130B053FE401}"/>
              </a:ext>
            </a:extLst>
          </p:cNvPr>
          <p:cNvSpPr/>
          <p:nvPr/>
        </p:nvSpPr>
        <p:spPr>
          <a:xfrm>
            <a:off x="10560424" y="8193741"/>
            <a:ext cx="6454588" cy="173915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80F891-6B0A-BD75-EEBB-D9FC61DBD675}"/>
              </a:ext>
            </a:extLst>
          </p:cNvPr>
          <p:cNvSpPr txBox="1"/>
          <p:nvPr/>
        </p:nvSpPr>
        <p:spPr>
          <a:xfrm>
            <a:off x="17392066" y="8173244"/>
            <a:ext cx="2169459" cy="17081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Contraste de perfusion</a:t>
            </a:r>
          </a:p>
        </p:txBody>
      </p:sp>
    </p:spTree>
    <p:extLst>
      <p:ext uri="{BB962C8B-B14F-4D97-AF65-F5344CB8AC3E}">
        <p14:creationId xmlns:p14="http://schemas.microsoft.com/office/powerpoint/2010/main" val="24906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scintigraphie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1028" name="Picture 4" descr="Regadenoson stress for myocardial perfusion imaging | Future Cardiology">
            <a:extLst>
              <a:ext uri="{FF2B5EF4-FFF2-40B4-BE49-F238E27FC236}">
                <a16:creationId xmlns:a16="http://schemas.microsoft.com/office/drawing/2014/main" id="{F46AF490-E7E1-12B1-24AE-674DACF16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2" y="1986310"/>
            <a:ext cx="10705353" cy="886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EC32423-2F21-414B-C900-09F6361917BA}"/>
              </a:ext>
            </a:extLst>
          </p:cNvPr>
          <p:cNvSpPr txBox="1"/>
          <p:nvPr/>
        </p:nvSpPr>
        <p:spPr>
          <a:xfrm>
            <a:off x="12105930" y="3837111"/>
            <a:ext cx="6964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Significatif si &gt; 10% du myocarde</a:t>
            </a:r>
          </a:p>
        </p:txBody>
      </p:sp>
    </p:spTree>
    <p:extLst>
      <p:ext uri="{BB962C8B-B14F-4D97-AF65-F5344CB8AC3E}">
        <p14:creationId xmlns:p14="http://schemas.microsoft.com/office/powerpoint/2010/main" val="535958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scintigraphie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8" y="2074043"/>
            <a:ext cx="11861800" cy="4955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Inconvénients : 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Irradiation (2 mSv pour stress seul, 7 mSv pour stress et repos)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Interprétation avec BBG ou pacemaker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Faux négatif en cas de pathologie tritronculaire équilibrée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1026" name="Picture 2" descr="Médicaments utilisés dans les épreuves de stress cardiaque - PDF  Téléchargement Gratuit">
            <a:extLst>
              <a:ext uri="{FF2B5EF4-FFF2-40B4-BE49-F238E27FC236}">
                <a16:creationId xmlns:a16="http://schemas.microsoft.com/office/drawing/2014/main" id="{13ECD56B-240C-9C02-B5DD-43CFFA1D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65" y="285462"/>
            <a:ext cx="3175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104F4C9-69B9-C477-9055-8486629A3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95" y="5194189"/>
            <a:ext cx="6686808" cy="44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75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scintigraphie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7" y="2074043"/>
            <a:ext cx="19041614" cy="567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Précautions : 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à jeun au moins 6 heures avant l’examen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48 heures avant l’examen, ne pas consommer : médicaments contenant du potassium et des aliments riches en potassium (comme les fruits secs, les bananes et les légumes secs)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24 heures avant l’examen : pas de café, de chocolat, de thé (ni théophylline)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Selon le cas, arrêt de certains médicaments 24 à 48 heures avant l’examen (bêta-bloquants)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81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IRM de stress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7" y="2074043"/>
            <a:ext cx="19041614" cy="9516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Deux protocoles : 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IRM de perfusion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Analyse de la perfusion myocardique sous stress obtenu par une injection d’un vasodilatateur (</a:t>
            </a:r>
            <a:r>
              <a:rPr lang="fr-FR" sz="4000" dirty="0" err="1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Ragadenoson</a:t>
            </a: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)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Agent de contraste : Gadolinium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CINE IRM sous Dobutamine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Même principe que l’écho dobu</a:t>
            </a:r>
          </a:p>
          <a:p>
            <a:pPr marL="857250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Avantages : 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non irradiant</a:t>
            </a:r>
          </a:p>
          <a:p>
            <a:pPr marL="857250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Inconvénients : 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disponibilité, claustrophobie</a:t>
            </a:r>
          </a:p>
          <a:p>
            <a:pPr lvl="1" defTabSz="1492301">
              <a:lnSpc>
                <a:spcPct val="130000"/>
              </a:lnSpc>
              <a:defRPr/>
            </a:pP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1026" name="Picture 2" descr="Imagerie cardiaque - Service de cardiologie - CHUV">
            <a:extLst>
              <a:ext uri="{FF2B5EF4-FFF2-40B4-BE49-F238E27FC236}">
                <a16:creationId xmlns:a16="http://schemas.microsoft.com/office/drawing/2014/main" id="{57C81ED9-585F-D02A-DCDC-1F521FD7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029" y="482258"/>
            <a:ext cx="4862411" cy="32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05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IRM de stress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7" y="2074043"/>
            <a:ext cx="19041614" cy="9516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Deux protocoles : 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IRM de perfusion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Analyse de la perfusion myocardique sous stress obtenu par une injection d’un vasodilatateur (</a:t>
            </a:r>
            <a:r>
              <a:rPr lang="fr-FR" sz="4000" dirty="0" err="1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Ragadenoson</a:t>
            </a: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)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Agent de contraste : Gadolinium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>
                    <a:alpha val="11943"/>
                  </a:srgbClr>
                </a:solidFill>
                <a:latin typeface="Calibri"/>
                <a:ea typeface="Roboto" panose="02000000000000000000" pitchFamily="2" charset="0"/>
                <a:cs typeface="Calibri"/>
              </a:rPr>
              <a:t>CINE IRM sous Dobutamine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dirty="0">
                <a:solidFill>
                  <a:srgbClr val="7F7F7F">
                    <a:alpha val="11943"/>
                  </a:srgbClr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Même principe que l’écho dobu</a:t>
            </a:r>
          </a:p>
          <a:p>
            <a:pPr marL="857250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Avantages : 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non irradiant</a:t>
            </a:r>
          </a:p>
          <a:p>
            <a:pPr marL="857250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Inconvénients : 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disponibilité, claustrophobie</a:t>
            </a:r>
          </a:p>
          <a:p>
            <a:pPr lvl="1" defTabSz="1492301">
              <a:lnSpc>
                <a:spcPct val="130000"/>
              </a:lnSpc>
              <a:defRPr/>
            </a:pP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2" name="Picture 2" descr="Imagerie cardiaque - Service de cardiologie - CHUV">
            <a:extLst>
              <a:ext uri="{FF2B5EF4-FFF2-40B4-BE49-F238E27FC236}">
                <a16:creationId xmlns:a16="http://schemas.microsoft.com/office/drawing/2014/main" id="{A52BCADE-991B-41E7-6D7A-4447CAE69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029" y="482258"/>
            <a:ext cx="4862411" cy="32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246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IRM de stress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4" name="movie1 (video-converter.com)" descr="movie1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8F962BD5-400D-AAC0-E6C2-0EEB5240E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0088" y="3014384"/>
            <a:ext cx="6952901" cy="6952901"/>
          </a:xfrm>
          <a:prstGeom prst="rect">
            <a:avLst/>
          </a:prstGeom>
        </p:spPr>
      </p:pic>
      <p:pic>
        <p:nvPicPr>
          <p:cNvPr id="6" name="movie2 (video-converter.com)" descr="movie2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8954C4CF-6911-9A9F-8EC0-1CBDD7B9B8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93840" y="3014384"/>
            <a:ext cx="6952901" cy="69529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A98974-97E0-091D-F7EE-D5B374A67D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50400" y="3087687"/>
            <a:ext cx="6803291" cy="68032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8D33540-00C8-9BE5-687C-DBDA2452F9B8}"/>
              </a:ext>
            </a:extLst>
          </p:cNvPr>
          <p:cNvSpPr txBox="1"/>
          <p:nvPr/>
        </p:nvSpPr>
        <p:spPr>
          <a:xfrm>
            <a:off x="4489320" y="2214493"/>
            <a:ext cx="191443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Avant PCI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6AC5FE-FBD0-16E0-DC11-BAC50F3E4EC8}"/>
              </a:ext>
            </a:extLst>
          </p:cNvPr>
          <p:cNvSpPr txBox="1"/>
          <p:nvPr/>
        </p:nvSpPr>
        <p:spPr>
          <a:xfrm>
            <a:off x="13612079" y="2215886"/>
            <a:ext cx="19164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Après PCI</a:t>
            </a:r>
          </a:p>
        </p:txBody>
      </p:sp>
    </p:spTree>
    <p:extLst>
      <p:ext uri="{BB962C8B-B14F-4D97-AF65-F5344CB8AC3E}">
        <p14:creationId xmlns:p14="http://schemas.microsoft.com/office/powerpoint/2010/main" val="56041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Coro scanner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8" y="2344983"/>
            <a:ext cx="19665231" cy="6756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Analyse anatomique des coronaires à la recherche d’une sténose / plaque coronaire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Bonne VVN 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Mauvais outils pour la surveillance d’une maladie coronaire connue</a:t>
            </a:r>
          </a:p>
          <a:p>
            <a:pPr lvl="1" defTabSz="1492301">
              <a:lnSpc>
                <a:spcPct val="130000"/>
              </a:lnSpc>
              <a:defRPr/>
            </a:pP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9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20220" y="1910877"/>
            <a:ext cx="8147680" cy="2295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SCA</a:t>
            </a:r>
          </a:p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ST+, non ST+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5439" y="819650"/>
            <a:ext cx="30516410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1" y="803317"/>
            <a:ext cx="13363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Maladie des artères coronaires : 2 situations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9119280" y="6048785"/>
            <a:ext cx="10430932" cy="2626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Syndrome Coronarien Chronique </a:t>
            </a:r>
            <a:r>
              <a:rPr lang="fr-FR" sz="54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(Coronarien stable)</a:t>
            </a:r>
            <a:endParaRPr lang="fr-FR" sz="66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49" y="3065298"/>
            <a:ext cx="7603031" cy="60279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35B986-2A54-A309-77B8-D6EE6F46F57C}"/>
              </a:ext>
            </a:extLst>
          </p:cNvPr>
          <p:cNvSpPr txBox="1"/>
          <p:nvPr/>
        </p:nvSpPr>
        <p:spPr>
          <a:xfrm>
            <a:off x="11109482" y="4437959"/>
            <a:ext cx="4006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symptomatiques</a:t>
            </a:r>
          </a:p>
        </p:txBody>
      </p:sp>
      <p:sp>
        <p:nvSpPr>
          <p:cNvPr id="4" name="Flèche à angle droit 3">
            <a:extLst>
              <a:ext uri="{FF2B5EF4-FFF2-40B4-BE49-F238E27FC236}">
                <a16:creationId xmlns:a16="http://schemas.microsoft.com/office/drawing/2014/main" id="{72B6F658-FD55-F073-4198-B3AC720AF459}"/>
              </a:ext>
            </a:extLst>
          </p:cNvPr>
          <p:cNvSpPr/>
          <p:nvPr/>
        </p:nvSpPr>
        <p:spPr>
          <a:xfrm rot="5400000">
            <a:off x="10254831" y="4427355"/>
            <a:ext cx="630942" cy="53433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64F937-A780-7840-105E-3FAA1913E83F}"/>
              </a:ext>
            </a:extLst>
          </p:cNvPr>
          <p:cNvSpPr txBox="1"/>
          <p:nvPr/>
        </p:nvSpPr>
        <p:spPr>
          <a:xfrm>
            <a:off x="11109482" y="8855310"/>
            <a:ext cx="89928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Symptomatiques ou asymptomatiques</a:t>
            </a:r>
          </a:p>
        </p:txBody>
      </p:sp>
      <p:sp>
        <p:nvSpPr>
          <p:cNvPr id="7" name="Flèche à angle droit 6">
            <a:extLst>
              <a:ext uri="{FF2B5EF4-FFF2-40B4-BE49-F238E27FC236}">
                <a16:creationId xmlns:a16="http://schemas.microsoft.com/office/drawing/2014/main" id="{78684F83-5A01-F72B-FA8D-D01513BB0B8C}"/>
              </a:ext>
            </a:extLst>
          </p:cNvPr>
          <p:cNvSpPr/>
          <p:nvPr/>
        </p:nvSpPr>
        <p:spPr>
          <a:xfrm rot="5400000">
            <a:off x="10254831" y="8844706"/>
            <a:ext cx="630942" cy="53433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9856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Coro scanner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00451A11-75E2-D7A1-C314-C1D503845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335578"/>
              </p:ext>
            </p:extLst>
          </p:nvPr>
        </p:nvGraphicFramePr>
        <p:xfrm>
          <a:off x="200723" y="1976482"/>
          <a:ext cx="19585170" cy="798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D09AA70-097A-7741-CC4A-39D37D895E1F}"/>
              </a:ext>
            </a:extLst>
          </p:cNvPr>
          <p:cNvSpPr txBox="1"/>
          <p:nvPr/>
        </p:nvSpPr>
        <p:spPr>
          <a:xfrm>
            <a:off x="9330476" y="4389286"/>
            <a:ext cx="145584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/>
              <a:t>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559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Coro scanner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8" y="2191693"/>
            <a:ext cx="19665231" cy="755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Réalisation : 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Injection d’un produit de contraste iodé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Injection de Béta bloquant et dérivés nitrés en spray pour améliorer la qualité de l’image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Acquisition de l’image en apnée en 1 ou 2 cycles cardiaque</a:t>
            </a:r>
          </a:p>
          <a:p>
            <a:pPr marL="857250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Limites : 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obésité, rythme cardiaque irrégulier, calcifications coronaires importantes</a:t>
            </a:r>
          </a:p>
          <a:p>
            <a:pPr marL="857250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Inconvénients : 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irradiation (1mSv)</a:t>
            </a:r>
          </a:p>
          <a:p>
            <a:pPr lvl="1" defTabSz="1492301">
              <a:lnSpc>
                <a:spcPct val="130000"/>
              </a:lnSpc>
              <a:defRPr/>
            </a:pP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502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Coro scanner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7170" name="Picture 2" descr="coroscanner">
            <a:extLst>
              <a:ext uri="{FF2B5EF4-FFF2-40B4-BE49-F238E27FC236}">
                <a16:creationId xmlns:a16="http://schemas.microsoft.com/office/drawing/2014/main" id="{7693E740-6015-5315-3F03-9239D86A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21" y="2927789"/>
            <a:ext cx="7250770" cy="679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canner cardiaque | ECVI">
            <a:extLst>
              <a:ext uri="{FF2B5EF4-FFF2-40B4-BE49-F238E27FC236}">
                <a16:creationId xmlns:a16="http://schemas.microsoft.com/office/drawing/2014/main" id="{F3CCED1D-EF09-55E9-179E-F05711E66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168" y="2927790"/>
            <a:ext cx="7768682" cy="679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oroscanner">
            <a:extLst>
              <a:ext uri="{FF2B5EF4-FFF2-40B4-BE49-F238E27FC236}">
                <a16:creationId xmlns:a16="http://schemas.microsoft.com/office/drawing/2014/main" id="{D5D3AA05-17E3-8579-50BA-8D57BF6CB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08" y="3352582"/>
            <a:ext cx="6465228" cy="59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u coro scanner et l'IRM au cath lab'">
            <a:extLst>
              <a:ext uri="{FF2B5EF4-FFF2-40B4-BE49-F238E27FC236}">
                <a16:creationId xmlns:a16="http://schemas.microsoft.com/office/drawing/2014/main" id="{18B8DBDE-DC97-A48B-AC1A-5A1E2FAC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952" y="2177086"/>
            <a:ext cx="9105183" cy="859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6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 : Coro scanner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7" y="2074043"/>
            <a:ext cx="19041614" cy="682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Indication : 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 symptomatique avec une probabilité pré test de syndrome coronarien chronique faible/intermédiaire (</a:t>
            </a:r>
            <a:r>
              <a:rPr lang="fr-FR" sz="4000" b="1" dirty="0">
                <a:solidFill>
                  <a:srgbClr val="FF0000"/>
                </a:solidFill>
                <a:latin typeface="Calibri"/>
                <a:ea typeface="Roboto" panose="02000000000000000000" pitchFamily="2" charset="0"/>
                <a:cs typeface="Calibri"/>
              </a:rPr>
              <a:t>IB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)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 symptomatique avec une discordance entre la clinique et le résultat de tests ischémiques ou des tests ischémiques non concluants (</a:t>
            </a:r>
            <a:r>
              <a:rPr lang="fr-FR" sz="4000" b="1" dirty="0" err="1">
                <a:solidFill>
                  <a:srgbClr val="FF0000"/>
                </a:solidFill>
                <a:latin typeface="Calibri"/>
                <a:ea typeface="Roboto" panose="02000000000000000000" pitchFamily="2" charset="0"/>
                <a:cs typeface="Calibri"/>
              </a:rPr>
              <a:t>IIaC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)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 asymptomatique avec un risque CV élevé (</a:t>
            </a:r>
            <a:r>
              <a:rPr lang="fr-FR" sz="4000" b="1" dirty="0" err="1">
                <a:solidFill>
                  <a:srgbClr val="FF0000"/>
                </a:solidFill>
                <a:latin typeface="Calibri"/>
                <a:ea typeface="Roboto" panose="02000000000000000000" pitchFamily="2" charset="0"/>
                <a:cs typeface="Calibri"/>
              </a:rPr>
              <a:t>IIbC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) (Coro scanner ou test fonctionnel)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SCA non ST+ à faible risque (</a:t>
            </a:r>
            <a:r>
              <a:rPr lang="fr-FR" sz="4000" b="1" dirty="0">
                <a:solidFill>
                  <a:srgbClr val="FF0000"/>
                </a:solidFill>
                <a:latin typeface="Calibri"/>
                <a:ea typeface="Roboto" panose="02000000000000000000" pitchFamily="2" charset="0"/>
                <a:cs typeface="Calibri"/>
              </a:rPr>
              <a:t>IB</a:t>
            </a: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)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1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7" y="803317"/>
            <a:ext cx="28403381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10867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Conclusion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8" y="1558739"/>
            <a:ext cx="19041614" cy="955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Maladie des artères coronaires : 2 situations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SCA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Syndrome coronarien chronique</a:t>
            </a:r>
            <a:endParaRPr lang="fr-FR" sz="40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Différentes situations de dépistage :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SCA non ST+ à faible risque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 symptomatique non coronarien connu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Évaluation de la probabilité pré test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Surveillance du coronarien connu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 asymptomatique</a:t>
            </a:r>
          </a:p>
          <a:p>
            <a:pPr marL="2633746" lvl="2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3600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Évaluation du risque cardio-vasculaire</a:t>
            </a:r>
          </a:p>
          <a:p>
            <a:pPr marL="1745498" lvl="1" indent="-857250" defTabSz="1492301">
              <a:lnSpc>
                <a:spcPct val="130000"/>
              </a:lnSpc>
              <a:buFont typeface="Arial"/>
              <a:buChar char="•"/>
              <a:defRPr/>
            </a:pPr>
            <a:r>
              <a:rPr lang="fr-FR" sz="40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Évaluation pré chirurgie non cardiaque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BFE7AB2-8971-686D-F5A1-0A75D908D881}"/>
              </a:ext>
            </a:extLst>
          </p:cNvPr>
          <p:cNvSpPr txBox="1"/>
          <p:nvPr/>
        </p:nvSpPr>
        <p:spPr>
          <a:xfrm>
            <a:off x="13944600" y="6734908"/>
            <a:ext cx="49236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Méthodes fonctionnelles et/ou anatomique</a:t>
            </a:r>
          </a:p>
        </p:txBody>
      </p:sp>
    </p:spTree>
    <p:extLst>
      <p:ext uri="{BB962C8B-B14F-4D97-AF65-F5344CB8AC3E}">
        <p14:creationId xmlns:p14="http://schemas.microsoft.com/office/powerpoint/2010/main" val="28463747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20116800" cy="10968896"/>
          </a:xfrm>
          <a:prstGeom prst="rect">
            <a:avLst/>
          </a:prstGeom>
          <a:gradFill>
            <a:gsLst>
              <a:gs pos="13000">
                <a:schemeClr val="bg1"/>
              </a:gs>
              <a:gs pos="80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1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/>
          </a:p>
        </p:txBody>
      </p:sp>
      <p:sp>
        <p:nvSpPr>
          <p:cNvPr id="11" name="ZoneTexte 10"/>
          <p:cNvSpPr txBox="1"/>
          <p:nvPr/>
        </p:nvSpPr>
        <p:spPr>
          <a:xfrm>
            <a:off x="-1346200" y="2362200"/>
            <a:ext cx="184150" cy="5445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 dirty="0">
              <a:latin typeface="+mn-lt"/>
              <a:ea typeface="+mn-ea"/>
              <a:cs typeface="+mn-cs"/>
            </a:endParaRPr>
          </a:p>
        </p:txBody>
      </p:sp>
      <p:pic>
        <p:nvPicPr>
          <p:cNvPr id="119813" name="Image 7" descr="PictOnlyCouleu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0" y="2147491"/>
            <a:ext cx="2308225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448705" y="2362200"/>
            <a:ext cx="1072356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49230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200" dirty="0">
                <a:solidFill>
                  <a:srgbClr val="7AAD28"/>
                </a:solidFill>
                <a:latin typeface="+mj-lt"/>
                <a:ea typeface="+mn-ea"/>
                <a:cs typeface="+mn-cs"/>
              </a:rPr>
              <a:t>Cardiopathie ischémique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448705" y="4003395"/>
            <a:ext cx="12247562" cy="11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fr-FR" sz="6000" i="1" dirty="0">
                <a:solidFill>
                  <a:srgbClr val="183A8C"/>
                </a:solidFill>
                <a:cs typeface="Roboto Condensed Light" charset="0"/>
              </a:rPr>
              <a:t>Dépistage</a:t>
            </a:r>
            <a:endParaRPr lang="fr-FR" sz="4400" i="1" dirty="0">
              <a:solidFill>
                <a:srgbClr val="183A8C"/>
              </a:solidFill>
              <a:cs typeface="Roboto Condensed Light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96900" y="10179050"/>
            <a:ext cx="4221163" cy="914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kern="0" dirty="0">
                <a:solidFill>
                  <a:srgbClr val="183A8C"/>
                </a:solidFill>
                <a:latin typeface="Calibri"/>
                <a:ea typeface="Arial" charset="0"/>
                <a:cs typeface="Calibri"/>
              </a:rPr>
              <a:t>Dr CLERFOND Guillaume</a:t>
            </a:r>
          </a:p>
          <a:p>
            <a:pPr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 dirty="0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402888"/>
            <a:ext cx="522288" cy="131762"/>
          </a:xfrm>
          <a:prstGeom prst="rect">
            <a:avLst/>
          </a:prstGeom>
          <a:solidFill>
            <a:srgbClr val="6A0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30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938"/>
          </a:p>
        </p:txBody>
      </p:sp>
      <p:pic>
        <p:nvPicPr>
          <p:cNvPr id="12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69784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395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6184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guidée par l’écho 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286" y="803317"/>
            <a:ext cx="26241876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7859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Recherche d’ischémie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649155" y="1623604"/>
            <a:ext cx="10725198" cy="918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Dans quelles situations:</a:t>
            </a:r>
          </a:p>
          <a:p>
            <a:pPr marL="457200" indent="-4572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SCA non ST+</a:t>
            </a:r>
          </a:p>
          <a:p>
            <a:pPr marL="457200" indent="-4572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Dans les suites d’un ST+ avec évaluation des lésions intermédiaires</a:t>
            </a:r>
          </a:p>
          <a:p>
            <a:pPr marL="457200" indent="-4572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Patients suspect de coronaropathie avec probabilité pré-test intermédiaire</a:t>
            </a:r>
          </a:p>
          <a:p>
            <a:pPr marL="457200" indent="-4572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 symptomatique avec antécédent de revascularisation (PCI ou CABG)</a:t>
            </a:r>
          </a:p>
          <a:p>
            <a:pPr marL="457200" indent="-45720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Epreuve d’effort non réalisable ou non contributif (CI, claudication ou pathologie orthopédique, non diagnostique ou ambigu, BBG ou modification électrique de repos, sous maximal)</a:t>
            </a:r>
          </a:p>
        </p:txBody>
      </p:sp>
    </p:spTree>
    <p:extLst>
      <p:ext uri="{BB962C8B-B14F-4D97-AF65-F5344CB8AC3E}">
        <p14:creationId xmlns:p14="http://schemas.microsoft.com/office/powerpoint/2010/main" val="1373861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0886" y="842762"/>
            <a:ext cx="25807458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2" y="803317"/>
            <a:ext cx="89731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Aigue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36EAD781-D137-6B42-E249-0939A2FC4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813923"/>
              </p:ext>
            </p:extLst>
          </p:nvPr>
        </p:nvGraphicFramePr>
        <p:xfrm>
          <a:off x="2997199" y="2177085"/>
          <a:ext cx="16689872" cy="10646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A7534CC-8CE0-0F7B-13D8-004DD338C2B0}"/>
              </a:ext>
            </a:extLst>
          </p:cNvPr>
          <p:cNvCxnSpPr/>
          <p:nvPr/>
        </p:nvCxnSpPr>
        <p:spPr>
          <a:xfrm flipH="1">
            <a:off x="6881754" y="4572000"/>
            <a:ext cx="1043046" cy="1088571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704DAC0-A010-0082-9A4D-7B069FC27C5B}"/>
              </a:ext>
            </a:extLst>
          </p:cNvPr>
          <p:cNvCxnSpPr>
            <a:cxnSpLocks/>
          </p:cNvCxnSpPr>
          <p:nvPr/>
        </p:nvCxnSpPr>
        <p:spPr>
          <a:xfrm>
            <a:off x="13685157" y="4572000"/>
            <a:ext cx="988786" cy="1088571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3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8" name="Image 7" descr="bando2.png">
            <a:extLst>
              <a:ext uri="{FF2B5EF4-FFF2-40B4-BE49-F238E27FC236}">
                <a16:creationId xmlns:a16="http://schemas.microsoft.com/office/drawing/2014/main" id="{455EB0F8-6925-EC15-2EFE-F7230E713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0886" y="842762"/>
            <a:ext cx="25807458" cy="1091227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82906A12-6814-1623-32E5-63CB3E51B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2" y="803317"/>
            <a:ext cx="89731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Aigue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4753823" y="2386702"/>
            <a:ext cx="5082799" cy="130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Non ST+</a:t>
            </a:r>
            <a:endParaRPr lang="fr-FR" sz="54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BC4079-0E8E-EDF8-5A3D-5A365CDCE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543" y="2344983"/>
            <a:ext cx="13668103" cy="81994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4F1675-71E9-3268-681B-7A1F50854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3646" y="8870346"/>
            <a:ext cx="5643154" cy="21024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818FFD-C3EC-0C78-4991-22D00C61127C}"/>
              </a:ext>
            </a:extLst>
          </p:cNvPr>
          <p:cNvSpPr/>
          <p:nvPr/>
        </p:nvSpPr>
        <p:spPr>
          <a:xfrm>
            <a:off x="3069771" y="8512629"/>
            <a:ext cx="10646229" cy="185057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72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25" name="Image 24" descr="bando2.png">
            <a:extLst>
              <a:ext uri="{FF2B5EF4-FFF2-40B4-BE49-F238E27FC236}">
                <a16:creationId xmlns:a16="http://schemas.microsoft.com/office/drawing/2014/main" id="{F4A2922D-D393-75D8-1535-FA97987A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0886" y="842762"/>
            <a:ext cx="25807458" cy="1091227"/>
          </a:xfrm>
          <a:prstGeom prst="rect">
            <a:avLst/>
          </a:prstGeom>
        </p:spPr>
      </p:pic>
      <p:sp>
        <p:nvSpPr>
          <p:cNvPr id="26" name="Rectangle 7">
            <a:extLst>
              <a:ext uri="{FF2B5EF4-FFF2-40B4-BE49-F238E27FC236}">
                <a16:creationId xmlns:a16="http://schemas.microsoft.com/office/drawing/2014/main" id="{B04D55CB-4786-21E7-0EF0-B568F0F0E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222" y="803317"/>
            <a:ext cx="89731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Aigue</a:t>
            </a:r>
          </a:p>
        </p:txBody>
      </p:sp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1841" y="1551489"/>
            <a:ext cx="5082799" cy="130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Non ST+</a:t>
            </a:r>
            <a:endParaRPr lang="fr-FR" sz="54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4F1675-71E9-3268-681B-7A1F50854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3646" y="8870346"/>
            <a:ext cx="5643154" cy="21024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857E23-B989-CFF8-81A4-31E5758AB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28" y="3221997"/>
            <a:ext cx="18596861" cy="21692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533256-AE29-EAA9-7257-B0647F159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27" y="5990019"/>
            <a:ext cx="18596861" cy="1552874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F4E9023-5A09-5D8A-F83E-4308335BB537}"/>
              </a:ext>
            </a:extLst>
          </p:cNvPr>
          <p:cNvCxnSpPr/>
          <p:nvPr/>
        </p:nvCxnSpPr>
        <p:spPr>
          <a:xfrm>
            <a:off x="4702629" y="4637314"/>
            <a:ext cx="293914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466B350-B979-2360-B61C-36115A7C5916}"/>
              </a:ext>
            </a:extLst>
          </p:cNvPr>
          <p:cNvCxnSpPr>
            <a:cxnSpLocks/>
          </p:cNvCxnSpPr>
          <p:nvPr/>
        </p:nvCxnSpPr>
        <p:spPr>
          <a:xfrm>
            <a:off x="13411200" y="4637314"/>
            <a:ext cx="10624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79BEB0E-F817-6D8D-5C30-53117B0CF78A}"/>
              </a:ext>
            </a:extLst>
          </p:cNvPr>
          <p:cNvCxnSpPr>
            <a:cxnSpLocks/>
          </p:cNvCxnSpPr>
          <p:nvPr/>
        </p:nvCxnSpPr>
        <p:spPr>
          <a:xfrm>
            <a:off x="500517" y="6683828"/>
            <a:ext cx="5856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9D32D91-822E-54BE-F4BA-CB0CDFBBF919}"/>
              </a:ext>
            </a:extLst>
          </p:cNvPr>
          <p:cNvCxnSpPr>
            <a:cxnSpLocks/>
          </p:cNvCxnSpPr>
          <p:nvPr/>
        </p:nvCxnSpPr>
        <p:spPr>
          <a:xfrm>
            <a:off x="10058400" y="6683828"/>
            <a:ext cx="470262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AA2A9DB0-673C-AEA9-450A-269B45C140E6}"/>
              </a:ext>
            </a:extLst>
          </p:cNvPr>
          <p:cNvSpPr txBox="1"/>
          <p:nvPr/>
        </p:nvSpPr>
        <p:spPr>
          <a:xfrm>
            <a:off x="500517" y="3446585"/>
            <a:ext cx="14991529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SCA non ST+ à faible risque</a:t>
            </a:r>
          </a:p>
        </p:txBody>
      </p:sp>
    </p:spTree>
    <p:extLst>
      <p:ext uri="{BB962C8B-B14F-4D97-AF65-F5344CB8AC3E}">
        <p14:creationId xmlns:p14="http://schemas.microsoft.com/office/powerpoint/2010/main" val="41678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bando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50400" cy="1388376"/>
          </a:xfrm>
          <a:prstGeom prst="rect">
            <a:avLst/>
          </a:prstGeom>
        </p:spPr>
      </p:pic>
      <p:pic>
        <p:nvPicPr>
          <p:cNvPr id="9" name="Image 25" descr="CoinBa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373688"/>
            <a:ext cx="118618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70088" y="65220"/>
            <a:ext cx="4911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chemeClr val="bg1"/>
                </a:solidFill>
                <a:cs typeface="Calibri" charset="0"/>
              </a:rPr>
              <a:t>C. Ischémique : dépistage</a:t>
            </a:r>
          </a:p>
        </p:txBody>
      </p:sp>
      <p:pic>
        <p:nvPicPr>
          <p:cNvPr id="16" name="Image 15" descr="ba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821" y="747588"/>
            <a:ext cx="27424869" cy="1091227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93221" y="803317"/>
            <a:ext cx="9923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Syndrome Coronarien Chronique</a:t>
            </a:r>
          </a:p>
        </p:txBody>
      </p:sp>
      <p:pic>
        <p:nvPicPr>
          <p:cNvPr id="14" name="Image 13" descr="LogoRon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352878"/>
            <a:ext cx="1270726" cy="1270726"/>
          </a:xfrm>
          <a:prstGeom prst="rect">
            <a:avLst/>
          </a:prstGeom>
          <a:effectLst>
            <a:outerShdw blurRad="330200" dist="190500" dir="8100000" sx="98000" sy="98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29727" y="2074043"/>
            <a:ext cx="18501739" cy="711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6600" dirty="0">
                <a:solidFill>
                  <a:srgbClr val="183A8C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Correspond à plusieurs situations : </a:t>
            </a:r>
            <a:endParaRPr lang="fr-FR" sz="5400" dirty="0">
              <a:solidFill>
                <a:srgbClr val="183A8C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Patients suspect de C. </a:t>
            </a:r>
            <a:r>
              <a:rPr lang="fr-FR" sz="3600" b="1" dirty="0" err="1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isch</a:t>
            </a: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 avec </a:t>
            </a:r>
            <a:r>
              <a:rPr lang="fr-FR" sz="3600" b="1" dirty="0" err="1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symptomes</a:t>
            </a: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 (angor stable et/ou une dyspnée) mais non coronarien connu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Patients avec apparition d’insuffisance cardiaque ou dysfonction VG et suspicion de C. </a:t>
            </a:r>
            <a:r>
              <a:rPr lang="fr-FR" sz="3600" b="1" dirty="0" err="1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isch</a:t>
            </a:r>
            <a:endParaRPr lang="fr-FR" sz="3600" b="1" dirty="0">
              <a:solidFill>
                <a:srgbClr val="7AAD28"/>
              </a:solidFill>
              <a:latin typeface="Calibri"/>
              <a:ea typeface="Roboto" panose="02000000000000000000" pitchFamily="2" charset="0"/>
              <a:cs typeface="Calibri"/>
            </a:endParaRP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Patients symptomatique stable ou asymptomatique, &lt; 1 an après un SCA ou une revascularisation 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 symptomatique ou non, &gt;1 an après le diagnostic ou une revascularisation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Patients angineux avec suspicion de spasme coronarien ou maladie microvasculaire</a:t>
            </a:r>
          </a:p>
          <a:p>
            <a:pPr marL="857250" indent="-857250" defTabSz="149230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600" b="1" dirty="0">
                <a:solidFill>
                  <a:srgbClr val="7AAD28"/>
                </a:solidFill>
                <a:latin typeface="Calibri"/>
                <a:ea typeface="Roboto" panose="02000000000000000000" pitchFamily="2" charset="0"/>
                <a:cs typeface="Calibri"/>
              </a:rPr>
              <a:t>Patient asymptomatique diagnostiqué lors d’un dépistage</a:t>
            </a:r>
          </a:p>
        </p:txBody>
      </p:sp>
      <p:pic>
        <p:nvPicPr>
          <p:cNvPr id="5" name="Image 4" descr="cardiovascula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41" y="-282"/>
            <a:ext cx="2048218" cy="16238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B1B726E-9749-9B1F-126A-74D40019815B}"/>
              </a:ext>
            </a:extLst>
          </p:cNvPr>
          <p:cNvSpPr txBox="1"/>
          <p:nvPr/>
        </p:nvSpPr>
        <p:spPr>
          <a:xfrm>
            <a:off x="13572564" y="2286073"/>
            <a:ext cx="5755341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= maladie des artères du cœur en dehors du SCA</a:t>
            </a:r>
          </a:p>
        </p:txBody>
      </p:sp>
    </p:spTree>
    <p:extLst>
      <p:ext uri="{BB962C8B-B14F-4D97-AF65-F5344CB8AC3E}">
        <p14:creationId xmlns:p14="http://schemas.microsoft.com/office/powerpoint/2010/main" val="34408183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6732</TotalTime>
  <Words>1865</Words>
  <Application>Microsoft Macintosh PowerPoint</Application>
  <PresentationFormat>Personnalisé</PresentationFormat>
  <Paragraphs>360</Paragraphs>
  <Slides>56</Slides>
  <Notes>13</Notes>
  <HiddenSlides>5</HiddenSlides>
  <MMClips>13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0" baseType="lpstr">
      <vt:lpstr>Arial</vt:lpstr>
      <vt:lpstr>Calibri</vt:lpstr>
      <vt:lpstr>Helvetica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macbook</dc:creator>
  <cp:lastModifiedBy>Guillaume Clerfond</cp:lastModifiedBy>
  <cp:revision>153</cp:revision>
  <dcterms:created xsi:type="dcterms:W3CDTF">2016-09-30T09:47:20Z</dcterms:created>
  <dcterms:modified xsi:type="dcterms:W3CDTF">2022-10-01T06:20:50Z</dcterms:modified>
</cp:coreProperties>
</file>