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9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63" autoAdjust="0"/>
    <p:restoredTop sz="96569"/>
  </p:normalViewPr>
  <p:slideViewPr>
    <p:cSldViewPr snapToGrid="0">
      <p:cViewPr varScale="1">
        <p:scale>
          <a:sx n="131" d="100"/>
          <a:sy n="131" d="100"/>
        </p:scale>
        <p:origin x="456" y="120"/>
      </p:cViewPr>
      <p:guideLst/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1572C0-831B-F241-8B11-D26C8D095362}" type="datetimeFigureOut">
              <a:rPr lang="fr-FR" smtClean="0"/>
              <a:t>01/10/2022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0FB7E2-13E8-1C44-A1AD-9C2146B6662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7823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FB7E2-13E8-1C44-A1AD-9C2146B6662E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55800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FB7E2-13E8-1C44-A1AD-9C2146B6662E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44994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FB7E2-13E8-1C44-A1AD-9C2146B6662E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10130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FB7E2-13E8-1C44-A1AD-9C2146B6662E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21794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FB7E2-13E8-1C44-A1AD-9C2146B6662E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01319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FB7E2-13E8-1C44-A1AD-9C2146B6662E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17486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FB7E2-13E8-1C44-A1AD-9C2146B6662E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311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FB7E2-13E8-1C44-A1AD-9C2146B6662E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02763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FB7E2-13E8-1C44-A1AD-9C2146B6662E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3314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FB7E2-13E8-1C44-A1AD-9C2146B6662E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87131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FB7E2-13E8-1C44-A1AD-9C2146B6662E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97865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FB7E2-13E8-1C44-A1AD-9C2146B6662E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86088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FB7E2-13E8-1C44-A1AD-9C2146B6662E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55084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FB7E2-13E8-1C44-A1AD-9C2146B6662E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88483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FB7E2-13E8-1C44-A1AD-9C2146B6662E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40058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FB7E2-13E8-1C44-A1AD-9C2146B6662E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08525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FB7E2-13E8-1C44-A1AD-9C2146B6662E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2156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70D644-17BA-DDD1-3C45-BDAC04F816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4594F0A-5080-D868-EABF-6A707BBF70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B4F1366-00BD-600E-E9D4-278BB4220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Conférence « Le cœur, la vie » 30 septembre 2022</a:t>
            </a:r>
          </a:p>
        </p:txBody>
      </p:sp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726B7EF0-6D71-ABDD-765D-2C7BADDB15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688" y="6184490"/>
            <a:ext cx="1577307" cy="67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678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0F998E-6DB7-40AA-D75E-8B96F7E63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65E7AEC-9BB5-D298-2176-1DE3C0DB76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9CEFB53-BFBC-D9B0-0FD1-0E97BEDCF2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A5F138-F7CF-4CD0-907E-A567789573AC}" type="datetimeFigureOut">
              <a:rPr lang="fr-FR" smtClean="0"/>
              <a:t>01/10/2022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AB3A8F6-9937-8274-4466-BF17C106A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998CB19-59AB-7993-A0AB-476F871E2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20B0A0-A779-4C8A-9021-D87F2E784B3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6653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8D5B443E-F169-1465-CFFA-2F3FA9BC89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BE6051F-BD42-ED24-3180-71B8221889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11C20AD-E7D3-20C5-CD9C-1C9767A113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A5F138-F7CF-4CD0-907E-A567789573AC}" type="datetimeFigureOut">
              <a:rPr lang="fr-FR" smtClean="0"/>
              <a:t>01/10/2022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AF61E1B-B057-73B9-89E7-BC5AF3626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D9ABC2F-0830-8C7A-0B52-5E8EBF9CD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20B0A0-A779-4C8A-9021-D87F2E784B3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4539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BF8678-30C5-0995-A2DF-CC5ADEFC6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5982386-1158-803C-BA4F-C50F2FA991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865B467-EE6A-35AB-FCA5-DBBC514E3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Conférence « Le cœur, la vie » 30 septembre 2022</a:t>
            </a:r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2B3A40ED-5F73-74EF-2617-7DBBBA5555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688" y="6184490"/>
            <a:ext cx="1577307" cy="67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014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F75E67-CD78-8BA1-E6BF-8B2458215C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216129"/>
            <a:ext cx="676848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dirty="0"/>
              <a:t>PROJET DE RECHERCHE – ANNÉÉ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0DA3F5F-3141-3778-3F8A-89C29AE9894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49" y="4141684"/>
            <a:ext cx="6060563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00206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Nom du projet + petite description 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E6492F1-0C0B-BBC0-D11C-9170378E6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Conférence « Le cœur, la vie » 30 septembre 2022</a:t>
            </a:r>
          </a:p>
        </p:txBody>
      </p:sp>
    </p:spTree>
    <p:extLst>
      <p:ext uri="{BB962C8B-B14F-4D97-AF65-F5344CB8AC3E}">
        <p14:creationId xmlns:p14="http://schemas.microsoft.com/office/powerpoint/2010/main" val="2004395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65060D-DAA9-0627-5D24-0B5067AF6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B0FAAD9-516A-BF36-F0B8-94EEE3067D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5D4E527-A7CB-B8BD-5B3D-D92599E5E7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F9A586F-A085-7461-2539-F3C19CE7AB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A5F138-F7CF-4CD0-907E-A567789573AC}" type="datetimeFigureOut">
              <a:rPr lang="fr-FR" smtClean="0"/>
              <a:t>01/10/2022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6779E45-8BB7-65FA-0391-D39549780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Conférence « Le cœur, la vie » 30 septembre 2022</a:t>
            </a:r>
          </a:p>
        </p:txBody>
      </p:sp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2BD750AF-D6EF-EE78-0F9E-3EFD0D721E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688" y="6184490"/>
            <a:ext cx="1577307" cy="67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467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CA9999-3466-B18C-1A62-EDC5E97EA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62C53F7-6342-9E0F-009D-998E8813C7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C34BDAC-9809-CD74-03FE-E44C6F02EB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53E5C17-1B26-FC26-694D-392A20DF85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42E1554-DEA0-F791-D5AB-D5EC8E7CF5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0FD331D-D382-E215-4DA1-3BE2AB533D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A5F138-F7CF-4CD0-907E-A567789573AC}" type="datetimeFigureOut">
              <a:rPr lang="fr-FR" smtClean="0"/>
              <a:t>01/10/2022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099CD97-21E8-625B-8D54-CFA2D82D5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Conférence « Le cœur, la vie » 30 septembre 2022</a:t>
            </a:r>
          </a:p>
        </p:txBody>
      </p:sp>
      <p:pic>
        <p:nvPicPr>
          <p:cNvPr id="10" name="Image 9" descr="Une image contenant texte&#10;&#10;Description générée automatiquement">
            <a:extLst>
              <a:ext uri="{FF2B5EF4-FFF2-40B4-BE49-F238E27FC236}">
                <a16:creationId xmlns:a16="http://schemas.microsoft.com/office/drawing/2014/main" id="{5F88061F-2DAA-06C9-501B-A2EDF4E27A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688" y="6184490"/>
            <a:ext cx="1577307" cy="67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458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09B932-5428-2158-BA6E-88663FECD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33806CC-9448-D24B-07A8-E4757B5324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A5F138-F7CF-4CD0-907E-A567789573AC}" type="datetimeFigureOut">
              <a:rPr lang="fr-FR" smtClean="0"/>
              <a:t>01/10/2022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DAAA483-4A9D-B698-0E91-05F89003E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Conférence « Le cœur, la vie » 30 septembre 2022</a:t>
            </a:r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6154995A-05A6-0E5D-4627-B074C3D5A1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688" y="6184490"/>
            <a:ext cx="1577307" cy="67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005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E0E76FE-AB64-41AC-D898-5639A1570E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A5F138-F7CF-4CD0-907E-A567789573AC}" type="datetimeFigureOut">
              <a:rPr lang="fr-FR" smtClean="0"/>
              <a:t>01/10/2022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CD9DB42-E1A3-DCA7-81B2-4FDD5D55F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Conférence « Le cœur, la vie » 30 septembre 2022</a:t>
            </a:r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088F4893-D573-C48D-420E-FADBEC3AF5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688" y="6184490"/>
            <a:ext cx="1577307" cy="67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671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D04496-BE9D-AF1F-E171-7F4F1FB5D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07AC16C-696F-F9BC-A3B0-AD80C93CDE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DFB496E-74F7-E0F3-2343-8DAB35CB14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56506F0-8103-4B39-D9E5-D54CCE0B68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A5F138-F7CF-4CD0-907E-A567789573AC}" type="datetimeFigureOut">
              <a:rPr lang="fr-FR" smtClean="0"/>
              <a:t>01/10/2022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5257563-B912-CC83-B01B-EE47B2595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Conférence « Le cœur, la vie » 30 septembre 2022</a:t>
            </a:r>
          </a:p>
        </p:txBody>
      </p:sp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7BFEF6CF-0DBD-987E-0B75-CCF119410E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688" y="6184490"/>
            <a:ext cx="1577307" cy="67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522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4B9FC5-1EC6-D42E-7E8B-1A98CF65F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6BC5ED2-C607-F1D8-7459-E814C3D644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D42F346-C63E-2632-3FAF-2FB29A1EF4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33AF477-C16A-E6C6-89C0-934EA8D132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A5F138-F7CF-4CD0-907E-A567789573AC}" type="datetimeFigureOut">
              <a:rPr lang="fr-FR" smtClean="0"/>
              <a:t>01/10/2022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E8EA07A-92B8-012C-C6B6-1289C8802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Conférence « Le cœur, la vie » 30 septembre 2022</a:t>
            </a:r>
          </a:p>
        </p:txBody>
      </p:sp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295B1383-F83B-0D3B-C1E8-955B40183C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688" y="6184490"/>
            <a:ext cx="1577307" cy="67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205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Une image contenant texte&#10;&#10;Description générée automatiquement">
            <a:extLst>
              <a:ext uri="{FF2B5EF4-FFF2-40B4-BE49-F238E27FC236}">
                <a16:creationId xmlns:a16="http://schemas.microsoft.com/office/drawing/2014/main" id="{F85B5080-E1CF-539B-6BAB-3631321DEB3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EA6B21A-78A9-BA1E-0137-58FB5F1A8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F3E6C14-2184-37AC-5807-F14D93A368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86C1341-040A-B298-7AE5-E7228542E9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fr-FR"/>
              <a:t>Conférence « Le cœur, la vie » 30 septembre 2022</a:t>
            </a:r>
            <a:endParaRPr lang="fr-FR" dirty="0"/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14028DEA-A3E7-494D-324E-7D5C4523167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688" y="6184490"/>
            <a:ext cx="1577307" cy="67351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225901B-A689-6B80-9D06-4DD771BCF0C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8" y="6003014"/>
            <a:ext cx="1049947" cy="103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997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FF00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4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E8D242-6649-76AC-ECD8-122D6587B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216129"/>
            <a:ext cx="8847859" cy="2852737"/>
          </a:xfrm>
        </p:spPr>
        <p:txBody>
          <a:bodyPr>
            <a:normAutofit/>
          </a:bodyPr>
          <a:lstStyle/>
          <a:p>
            <a:r>
              <a:rPr lang="fr-FR" sz="4400" dirty="0"/>
              <a:t>Le cœur des femmes</a:t>
            </a:r>
            <a:br>
              <a:rPr lang="fr-FR" dirty="0"/>
            </a:br>
            <a:r>
              <a:rPr lang="fr-FR" dirty="0"/>
              <a:t>DISCO:  La dissection </a:t>
            </a:r>
            <a:br>
              <a:rPr lang="fr-FR" dirty="0"/>
            </a:br>
            <a:r>
              <a:rPr lang="fr-FR" dirty="0"/>
              <a:t>coronaire spontanée - 2015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7B0DA96-A3EE-CD30-D407-4AEA67D93E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4141684"/>
            <a:ext cx="7767206" cy="1500187"/>
          </a:xfrm>
        </p:spPr>
        <p:txBody>
          <a:bodyPr/>
          <a:lstStyle/>
          <a:p>
            <a:endParaRPr lang="fr-FR" i="1" dirty="0"/>
          </a:p>
          <a:p>
            <a:r>
              <a:rPr lang="fr-FR" i="1" dirty="0"/>
              <a:t>« Registre national de </a:t>
            </a:r>
            <a:r>
              <a:rPr lang="fr-FR" b="1" i="1" dirty="0" err="1"/>
              <a:t>DIS</a:t>
            </a:r>
            <a:r>
              <a:rPr lang="fr-FR" i="1" dirty="0" err="1"/>
              <a:t>sections</a:t>
            </a:r>
            <a:r>
              <a:rPr lang="fr-FR" i="1" dirty="0"/>
              <a:t> </a:t>
            </a:r>
            <a:r>
              <a:rPr lang="fr-FR" b="1" i="1" dirty="0" err="1"/>
              <a:t>CO</a:t>
            </a:r>
            <a:r>
              <a:rPr lang="fr-FR" i="1" dirty="0" err="1"/>
              <a:t>ronaires</a:t>
            </a:r>
            <a:r>
              <a:rPr lang="fr-FR" i="1" dirty="0"/>
              <a:t> spontanées »</a:t>
            </a:r>
          </a:p>
          <a:p>
            <a:r>
              <a:rPr lang="fr-FR" i="1" dirty="0"/>
              <a:t>	Dr Nicolas Combaret –  Pr Pascal Motreff</a:t>
            </a:r>
          </a:p>
        </p:txBody>
      </p:sp>
      <p:pic>
        <p:nvPicPr>
          <p:cNvPr id="4" name="Picture 2" descr="Image">
            <a:extLst>
              <a:ext uri="{FF2B5EF4-FFF2-40B4-BE49-F238E27FC236}">
                <a16:creationId xmlns:a16="http://schemas.microsoft.com/office/drawing/2014/main" id="{1ECAED5B-022E-B93C-F8E2-0639E83ED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9055" y="4270271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57B6A6C-5848-C916-A60C-A5F057373A9B}"/>
              </a:ext>
            </a:extLst>
          </p:cNvPr>
          <p:cNvSpPr txBox="1"/>
          <p:nvPr/>
        </p:nvSpPr>
        <p:spPr>
          <a:xfrm>
            <a:off x="2062264" y="5963055"/>
            <a:ext cx="62159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i="1" dirty="0"/>
              <a:t>Vic-sur-Cère 1</a:t>
            </a:r>
            <a:r>
              <a:rPr lang="fr-FR" sz="2000" i="1" baseline="30000" dirty="0"/>
              <a:t>er</a:t>
            </a:r>
            <a:r>
              <a:rPr lang="fr-FR" sz="2000" i="1" dirty="0"/>
              <a:t> octobre 2022</a:t>
            </a:r>
          </a:p>
        </p:txBody>
      </p:sp>
    </p:spTree>
    <p:extLst>
      <p:ext uri="{BB962C8B-B14F-4D97-AF65-F5344CB8AC3E}">
        <p14:creationId xmlns:p14="http://schemas.microsoft.com/office/powerpoint/2010/main" val="19645936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98DDCC-49EA-9E7F-7598-EB856B586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Quelle prise en charge dans DISCO ?</a:t>
            </a:r>
          </a:p>
        </p:txBody>
      </p:sp>
      <p:pic>
        <p:nvPicPr>
          <p:cNvPr id="7" name="Espace réservé du contenu 4">
            <a:extLst>
              <a:ext uri="{FF2B5EF4-FFF2-40B4-BE49-F238E27FC236}">
                <a16:creationId xmlns:a16="http://schemas.microsoft.com/office/drawing/2014/main" id="{621B87ED-2FC1-1542-BF9E-AC4FCB538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5395" y="1342865"/>
            <a:ext cx="7434410" cy="5252494"/>
          </a:xfrm>
          <a:prstGeom prst="rect">
            <a:avLst/>
          </a:prstGeom>
        </p:spPr>
      </p:pic>
      <p:pic>
        <p:nvPicPr>
          <p:cNvPr id="8" name="Image 7" descr="discologo+.jpg">
            <a:extLst>
              <a:ext uri="{FF2B5EF4-FFF2-40B4-BE49-F238E27FC236}">
                <a16:creationId xmlns:a16="http://schemas.microsoft.com/office/drawing/2014/main" id="{CBAB8BB0-3B05-4A3B-DCFB-907146E319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921" y="1473370"/>
            <a:ext cx="1619672" cy="589758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94910BB8-1853-5C2D-72AE-BD37AF383D45}"/>
              </a:ext>
            </a:extLst>
          </p:cNvPr>
          <p:cNvSpPr txBox="1"/>
          <p:nvPr/>
        </p:nvSpPr>
        <p:spPr>
          <a:xfrm>
            <a:off x="2049857" y="2063128"/>
            <a:ext cx="8679849" cy="35394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3200" i="1" dirty="0"/>
              <a:t>A 1 an de suivi, sur 373 patients :</a:t>
            </a:r>
          </a:p>
          <a:p>
            <a:endParaRPr lang="fr-FR" sz="3200" dirty="0"/>
          </a:p>
          <a:p>
            <a:pPr marL="342900" indent="-342900">
              <a:buFont typeface="Wingdings" pitchFamily="2" charset="2"/>
              <a:buChar char="Ø"/>
            </a:pPr>
            <a:r>
              <a:rPr lang="fr-FR" sz="3200" b="1" dirty="0"/>
              <a:t>295 ont été traités médicalement</a:t>
            </a:r>
          </a:p>
          <a:p>
            <a:pPr marL="342900" indent="-342900">
              <a:buFont typeface="Wingdings" pitchFamily="2" charset="2"/>
              <a:buChar char="Ø"/>
            </a:pPr>
            <a:endParaRPr lang="fr-FR" sz="3200" b="1" dirty="0"/>
          </a:p>
          <a:p>
            <a:pPr marL="342900" indent="-342900">
              <a:buFont typeface="Wingdings" pitchFamily="2" charset="2"/>
              <a:buChar char="Ø"/>
            </a:pPr>
            <a:r>
              <a:rPr lang="fr-FR" sz="3200" b="1" dirty="0"/>
              <a:t>77 ont été traités par angioplastie (stent)</a:t>
            </a:r>
          </a:p>
          <a:p>
            <a:pPr marL="342900" indent="-342900">
              <a:buFont typeface="Wingdings" pitchFamily="2" charset="2"/>
              <a:buChar char="Ø"/>
            </a:pPr>
            <a:endParaRPr lang="fr-FR" sz="3200" b="1" dirty="0"/>
          </a:p>
          <a:p>
            <a:pPr marL="342900" indent="-342900">
              <a:buFont typeface="Wingdings" pitchFamily="2" charset="2"/>
              <a:buChar char="Ø"/>
            </a:pPr>
            <a:r>
              <a:rPr lang="fr-FR" sz="3200" b="1" dirty="0"/>
              <a:t>1 patiente par chirurgie</a:t>
            </a:r>
          </a:p>
        </p:txBody>
      </p:sp>
    </p:spTree>
    <p:extLst>
      <p:ext uri="{BB962C8B-B14F-4D97-AF65-F5344CB8AC3E}">
        <p14:creationId xmlns:p14="http://schemas.microsoft.com/office/powerpoint/2010/main" val="235174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98DDCC-49EA-9E7F-7598-EB856B586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Un exemple de traitement médical</a:t>
            </a:r>
          </a:p>
        </p:txBody>
      </p:sp>
      <p:pic>
        <p:nvPicPr>
          <p:cNvPr id="3" name="Image 2" descr="Figure Annales V1 NC.tiff">
            <a:extLst>
              <a:ext uri="{FF2B5EF4-FFF2-40B4-BE49-F238E27FC236}">
                <a16:creationId xmlns:a16="http://schemas.microsoft.com/office/drawing/2014/main" id="{0600D9A5-2BE9-92CD-3CD6-3FD124968F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08" y="1432360"/>
            <a:ext cx="9661622" cy="457417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458164F-36CF-D756-8ACC-22BD8F1F37A1}"/>
              </a:ext>
            </a:extLst>
          </p:cNvPr>
          <p:cNvSpPr txBox="1"/>
          <p:nvPr/>
        </p:nvSpPr>
        <p:spPr>
          <a:xfrm>
            <a:off x="375006" y="5611213"/>
            <a:ext cx="770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FF00"/>
                </a:solidFill>
              </a:rPr>
              <a:t>J0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77C14F5-034B-4304-DD26-059365725741}"/>
              </a:ext>
            </a:extLst>
          </p:cNvPr>
          <p:cNvSpPr txBox="1"/>
          <p:nvPr/>
        </p:nvSpPr>
        <p:spPr>
          <a:xfrm>
            <a:off x="3684492" y="5611213"/>
            <a:ext cx="770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FF00"/>
                </a:solidFill>
              </a:rPr>
              <a:t>J5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4533F3C-C5BA-90E1-6819-EB9D0CD57D46}"/>
              </a:ext>
            </a:extLst>
          </p:cNvPr>
          <p:cNvSpPr txBox="1"/>
          <p:nvPr/>
        </p:nvSpPr>
        <p:spPr>
          <a:xfrm>
            <a:off x="6796393" y="5630148"/>
            <a:ext cx="770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FF00"/>
                </a:solidFill>
              </a:rPr>
              <a:t>J90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262A049-CEC7-422C-4C00-C29A8EA9D14D}"/>
              </a:ext>
            </a:extLst>
          </p:cNvPr>
          <p:cNvSpPr txBox="1"/>
          <p:nvPr/>
        </p:nvSpPr>
        <p:spPr>
          <a:xfrm>
            <a:off x="10123714" y="3282732"/>
            <a:ext cx="206828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Femme de 50 ans</a:t>
            </a:r>
          </a:p>
          <a:p>
            <a:endParaRPr lang="fr-FR" dirty="0"/>
          </a:p>
          <a:p>
            <a:r>
              <a:rPr lang="fr-FR" dirty="0"/>
              <a:t>Aucun facteur de risque CV</a:t>
            </a:r>
          </a:p>
          <a:p>
            <a:endParaRPr lang="fr-FR" dirty="0"/>
          </a:p>
          <a:p>
            <a:r>
              <a:rPr lang="fr-FR" dirty="0"/>
              <a:t>Tableau mimant un infarctus </a:t>
            </a:r>
          </a:p>
        </p:txBody>
      </p:sp>
    </p:spTree>
    <p:extLst>
      <p:ext uri="{BB962C8B-B14F-4D97-AF65-F5344CB8AC3E}">
        <p14:creationId xmlns:p14="http://schemas.microsoft.com/office/powerpoint/2010/main" val="37061920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98DDCC-49EA-9E7F-7598-EB856B586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Evolution intra hospitalière</a:t>
            </a:r>
          </a:p>
        </p:txBody>
      </p:sp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2866515E-7B63-9FFF-6102-DE1D7519A0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8833935"/>
              </p:ext>
            </p:extLst>
          </p:nvPr>
        </p:nvGraphicFramePr>
        <p:xfrm>
          <a:off x="1899006" y="2039665"/>
          <a:ext cx="8393988" cy="3225840"/>
        </p:xfrm>
        <a:graphic>
          <a:graphicData uri="http://schemas.openxmlformats.org/drawingml/2006/table">
            <a:tbl>
              <a:tblPr bandRow="1">
                <a:tableStyleId>{7DF18680-E054-41AD-8BC1-D1AEF772440D}</a:tableStyleId>
              </a:tblPr>
              <a:tblGrid>
                <a:gridCol w="4196994">
                  <a:extLst>
                    <a:ext uri="{9D8B030D-6E8A-4147-A177-3AD203B41FA5}">
                      <a16:colId xmlns:a16="http://schemas.microsoft.com/office/drawing/2014/main" val="719585935"/>
                    </a:ext>
                  </a:extLst>
                </a:gridCol>
                <a:gridCol w="4196994">
                  <a:extLst>
                    <a:ext uri="{9D8B030D-6E8A-4147-A177-3AD203B41FA5}">
                      <a16:colId xmlns:a16="http://schemas.microsoft.com/office/drawing/2014/main" val="2726414004"/>
                    </a:ext>
                  </a:extLst>
                </a:gridCol>
              </a:tblGrid>
              <a:tr h="207217">
                <a:tc>
                  <a:txBody>
                    <a:bodyPr/>
                    <a:lstStyle/>
                    <a:p>
                      <a:r>
                        <a:rPr lang="fr-FR" sz="2400" dirty="0">
                          <a:effectLst/>
                        </a:rPr>
                        <a:t>   Evènement clinique majeur</a:t>
                      </a:r>
                      <a:endParaRPr lang="fr-FR" sz="2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25" marR="4762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rgbClr val="FF0000"/>
                          </a:solidFill>
                          <a:effectLst/>
                        </a:rPr>
                        <a:t>5.4%</a:t>
                      </a:r>
                      <a:endParaRPr lang="fr-FR" sz="2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25" marR="47625" marT="0" marB="0" anchor="ctr"/>
                </a:tc>
                <a:extLst>
                  <a:ext uri="{0D108BD9-81ED-4DB2-BD59-A6C34878D82A}">
                    <a16:rowId xmlns:a16="http://schemas.microsoft.com/office/drawing/2014/main" val="3786188078"/>
                  </a:ext>
                </a:extLst>
              </a:tr>
              <a:tr h="498864">
                <a:tc>
                  <a:txBody>
                    <a:bodyPr/>
                    <a:lstStyle/>
                    <a:p>
                      <a:r>
                        <a:rPr lang="fr-FR" sz="2400" dirty="0">
                          <a:effectLst/>
                        </a:rPr>
                        <a:t>   Décès</a:t>
                      </a:r>
                      <a:endParaRPr lang="fr-FR" sz="2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25" marR="4762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rgbClr val="FF0000"/>
                          </a:solidFill>
                          <a:effectLst/>
                        </a:rPr>
                        <a:t>0%</a:t>
                      </a:r>
                      <a:endParaRPr lang="fr-FR" sz="2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25" marR="47625" marT="0" marB="0" anchor="ctr"/>
                </a:tc>
                <a:extLst>
                  <a:ext uri="{0D108BD9-81ED-4DB2-BD59-A6C34878D82A}">
                    <a16:rowId xmlns:a16="http://schemas.microsoft.com/office/drawing/2014/main" val="632112933"/>
                  </a:ext>
                </a:extLst>
              </a:tr>
              <a:tr h="498864">
                <a:tc>
                  <a:txBody>
                    <a:bodyPr/>
                    <a:lstStyle/>
                    <a:p>
                      <a:r>
                        <a:rPr lang="fr-FR" sz="2400" dirty="0">
                          <a:effectLst/>
                          <a:latin typeface="Calibri" panose="020F0502020204030204" pitchFamily="34" charset="0"/>
                        </a:rPr>
                        <a:t>   Nouvel infarctus</a:t>
                      </a:r>
                    </a:p>
                  </a:txBody>
                  <a:tcPr marL="47625" marR="4762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effectLst/>
                        </a:rPr>
                        <a:t>5.4%</a:t>
                      </a:r>
                      <a:endParaRPr lang="fr-FR" sz="2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25" marR="47625" marT="0" marB="0" anchor="ctr"/>
                </a:tc>
                <a:extLst>
                  <a:ext uri="{0D108BD9-81ED-4DB2-BD59-A6C34878D82A}">
                    <a16:rowId xmlns:a16="http://schemas.microsoft.com/office/drawing/2014/main" val="1402878277"/>
                  </a:ext>
                </a:extLst>
              </a:tr>
              <a:tr h="498864">
                <a:tc>
                  <a:txBody>
                    <a:bodyPr/>
                    <a:lstStyle/>
                    <a:p>
                      <a:r>
                        <a:rPr lang="fr-FR" sz="2400" dirty="0">
                          <a:effectLst/>
                        </a:rPr>
                        <a:t>       Nouvelle SCAD</a:t>
                      </a:r>
                      <a:endParaRPr lang="fr-FR" sz="2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25" marR="4762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effectLst/>
                        </a:rPr>
                        <a:t>0%</a:t>
                      </a:r>
                      <a:endParaRPr lang="fr-FR" sz="2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25" marR="47625" marT="0" marB="0" anchor="ctr"/>
                </a:tc>
                <a:extLst>
                  <a:ext uri="{0D108BD9-81ED-4DB2-BD59-A6C34878D82A}">
                    <a16:rowId xmlns:a16="http://schemas.microsoft.com/office/drawing/2014/main" val="3473774937"/>
                  </a:ext>
                </a:extLst>
              </a:tr>
              <a:tr h="498864">
                <a:tc>
                  <a:txBody>
                    <a:bodyPr/>
                    <a:lstStyle/>
                    <a:p>
                      <a:r>
                        <a:rPr lang="fr-FR" sz="2400" dirty="0">
                          <a:effectLst/>
                        </a:rPr>
                        <a:t>       Extension de la SCAD</a:t>
                      </a:r>
                      <a:endParaRPr lang="fr-FR" sz="2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25" marR="4762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tx1"/>
                          </a:solidFill>
                          <a:effectLst/>
                        </a:rPr>
                        <a:t>2.7%</a:t>
                      </a:r>
                      <a:endParaRPr lang="fr-FR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25" marR="47625" marT="0" marB="0" anchor="ctr"/>
                </a:tc>
                <a:extLst>
                  <a:ext uri="{0D108BD9-81ED-4DB2-BD59-A6C34878D82A}">
                    <a16:rowId xmlns:a16="http://schemas.microsoft.com/office/drawing/2014/main" val="361053698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fr-FR" sz="2400" dirty="0">
                          <a:effectLst/>
                        </a:rPr>
                        <a:t>   Nécessité d’une angioplastie</a:t>
                      </a:r>
                      <a:endParaRPr lang="fr-FR" sz="2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25" marR="4762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tx1"/>
                          </a:solidFill>
                          <a:effectLst/>
                        </a:rPr>
                        <a:t>2.7%</a:t>
                      </a:r>
                      <a:endParaRPr lang="fr-FR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25" marR="47625" marT="0" marB="0" anchor="ctr"/>
                </a:tc>
                <a:extLst>
                  <a:ext uri="{0D108BD9-81ED-4DB2-BD59-A6C34878D82A}">
                    <a16:rowId xmlns:a16="http://schemas.microsoft.com/office/drawing/2014/main" val="3894528952"/>
                  </a:ext>
                </a:extLst>
              </a:tr>
              <a:tr h="498864">
                <a:tc>
                  <a:txBody>
                    <a:bodyPr/>
                    <a:lstStyle/>
                    <a:p>
                      <a:r>
                        <a:rPr lang="fr-FR" sz="2400" dirty="0">
                          <a:effectLst/>
                        </a:rPr>
                        <a:t>   AVC</a:t>
                      </a:r>
                      <a:endParaRPr lang="fr-FR" sz="2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25" marR="4762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effectLst/>
                        </a:rPr>
                        <a:t>0%</a:t>
                      </a:r>
                      <a:endParaRPr lang="fr-FR" sz="2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25" marR="47625" marT="0" marB="0" anchor="ctr"/>
                </a:tc>
                <a:extLst>
                  <a:ext uri="{0D108BD9-81ED-4DB2-BD59-A6C34878D82A}">
                    <a16:rowId xmlns:a16="http://schemas.microsoft.com/office/drawing/2014/main" val="1126675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62105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98DDCC-49EA-9E7F-7598-EB856B586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Evolution à 1 an</a:t>
            </a:r>
          </a:p>
        </p:txBody>
      </p:sp>
      <p:graphicFrame>
        <p:nvGraphicFramePr>
          <p:cNvPr id="3" name="Tableau 12">
            <a:extLst>
              <a:ext uri="{FF2B5EF4-FFF2-40B4-BE49-F238E27FC236}">
                <a16:creationId xmlns:a16="http://schemas.microsoft.com/office/drawing/2014/main" id="{AA77A715-F2AD-B77E-C9E5-C0560A2512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3714567"/>
              </p:ext>
            </p:extLst>
          </p:nvPr>
        </p:nvGraphicFramePr>
        <p:xfrm>
          <a:off x="1899006" y="1933787"/>
          <a:ext cx="8393988" cy="3244890"/>
        </p:xfrm>
        <a:graphic>
          <a:graphicData uri="http://schemas.openxmlformats.org/drawingml/2006/table">
            <a:tbl>
              <a:tblPr bandRow="1">
                <a:tableStyleId>{7DF18680-E054-41AD-8BC1-D1AEF772440D}</a:tableStyleId>
              </a:tblPr>
              <a:tblGrid>
                <a:gridCol w="4196994">
                  <a:extLst>
                    <a:ext uri="{9D8B030D-6E8A-4147-A177-3AD203B41FA5}">
                      <a16:colId xmlns:a16="http://schemas.microsoft.com/office/drawing/2014/main" val="719585935"/>
                    </a:ext>
                  </a:extLst>
                </a:gridCol>
                <a:gridCol w="4196994">
                  <a:extLst>
                    <a:ext uri="{9D8B030D-6E8A-4147-A177-3AD203B41FA5}">
                      <a16:colId xmlns:a16="http://schemas.microsoft.com/office/drawing/2014/main" val="2726414004"/>
                    </a:ext>
                  </a:extLst>
                </a:gridCol>
              </a:tblGrid>
              <a:tr h="207217">
                <a:tc>
                  <a:txBody>
                    <a:bodyPr/>
                    <a:lstStyle/>
                    <a:p>
                      <a:r>
                        <a:rPr lang="fr-FR" sz="2400" dirty="0">
                          <a:effectLst/>
                        </a:rPr>
                        <a:t>   Evènement clinique majeur</a:t>
                      </a:r>
                      <a:endParaRPr lang="fr-FR" sz="2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25" marR="47625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12.3%</a:t>
                      </a:r>
                      <a:endParaRPr lang="fr-FR" sz="2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86188078"/>
                  </a:ext>
                </a:extLst>
              </a:tr>
              <a:tr h="498864">
                <a:tc>
                  <a:txBody>
                    <a:bodyPr/>
                    <a:lstStyle/>
                    <a:p>
                      <a:r>
                        <a:rPr lang="fr-FR" sz="2400" dirty="0">
                          <a:effectLst/>
                        </a:rPr>
                        <a:t>   Décès</a:t>
                      </a:r>
                      <a:endParaRPr lang="fr-FR" sz="2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25" marR="47625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0%</a:t>
                      </a:r>
                      <a:endParaRPr lang="fr-FR" sz="2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32112933"/>
                  </a:ext>
                </a:extLst>
              </a:tr>
              <a:tr h="498864">
                <a:tc>
                  <a:txBody>
                    <a:bodyPr/>
                    <a:lstStyle/>
                    <a:p>
                      <a:r>
                        <a:rPr lang="fr-FR" sz="2400" dirty="0">
                          <a:effectLst/>
                          <a:latin typeface="Calibri" panose="020F0502020204030204" pitchFamily="34" charset="0"/>
                        </a:rPr>
                        <a:t>   Nouvel infarctus</a:t>
                      </a:r>
                    </a:p>
                  </a:txBody>
                  <a:tcPr marL="47625" marR="47625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7.7%</a:t>
                      </a:r>
                      <a:endParaRPr lang="fr-F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02878277"/>
                  </a:ext>
                </a:extLst>
              </a:tr>
              <a:tr h="498864">
                <a:tc>
                  <a:txBody>
                    <a:bodyPr/>
                    <a:lstStyle/>
                    <a:p>
                      <a:r>
                        <a:rPr lang="fr-FR" sz="2400" dirty="0">
                          <a:effectLst/>
                        </a:rPr>
                        <a:t>       Nouvelle SCAD</a:t>
                      </a:r>
                      <a:endParaRPr lang="fr-FR" sz="2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25" marR="47625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3.3%</a:t>
                      </a:r>
                      <a:endParaRPr lang="fr-FR" sz="2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73774937"/>
                  </a:ext>
                </a:extLst>
              </a:tr>
              <a:tr h="498864">
                <a:tc>
                  <a:txBody>
                    <a:bodyPr/>
                    <a:lstStyle/>
                    <a:p>
                      <a:r>
                        <a:rPr lang="fr-FR" sz="2400" dirty="0">
                          <a:effectLst/>
                        </a:rPr>
                        <a:t>       Extension de la SCAD</a:t>
                      </a:r>
                      <a:endParaRPr lang="fr-FR" sz="2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25" marR="47625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4.1%</a:t>
                      </a:r>
                      <a:endParaRPr lang="fr-F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1053698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fr-FR" sz="2400" dirty="0">
                          <a:effectLst/>
                        </a:rPr>
                        <a:t>   Nécessité d’une angioplastie</a:t>
                      </a:r>
                      <a:endParaRPr lang="fr-FR" sz="2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25" marR="476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8.5%</a:t>
                      </a:r>
                      <a:endParaRPr lang="fr-FR" sz="2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94528952"/>
                  </a:ext>
                </a:extLst>
              </a:tr>
              <a:tr h="498864">
                <a:tc>
                  <a:txBody>
                    <a:bodyPr/>
                    <a:lstStyle/>
                    <a:p>
                      <a:r>
                        <a:rPr lang="fr-FR" sz="2400" dirty="0">
                          <a:effectLst/>
                        </a:rPr>
                        <a:t>   AVC</a:t>
                      </a:r>
                      <a:endParaRPr lang="fr-FR" sz="2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25" marR="476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0.6%</a:t>
                      </a:r>
                      <a:endParaRPr lang="fr-F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26675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46329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98DDCC-49EA-9E7F-7598-EB856B586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Association avec la dysplasie fibromusculaire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CAA2620-5AF7-2A5D-9396-78DD2052A396}"/>
              </a:ext>
            </a:extLst>
          </p:cNvPr>
          <p:cNvSpPr txBox="1">
            <a:spLocks/>
          </p:cNvSpPr>
          <p:nvPr/>
        </p:nvSpPr>
        <p:spPr>
          <a:xfrm>
            <a:off x="1476443" y="169068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 err="1"/>
              <a:t>Analyse</a:t>
            </a:r>
            <a:r>
              <a:rPr lang="en-US" dirty="0"/>
              <a:t> par </a:t>
            </a:r>
            <a:r>
              <a:rPr lang="en-US" b="1" dirty="0"/>
              <a:t>scanner et IRM </a:t>
            </a:r>
            <a:r>
              <a:rPr lang="en-US" dirty="0"/>
              <a:t>sur 340 des 373 patients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Association SCAD et DFM : 45.0%</a:t>
            </a:r>
            <a:r>
              <a:rPr lang="en-US" dirty="0"/>
              <a:t> 	</a:t>
            </a:r>
          </a:p>
          <a:p>
            <a:pPr lvl="3" algn="l"/>
            <a:endParaRPr lang="en-US" sz="2000" b="1" dirty="0">
              <a:solidFill>
                <a:schemeClr val="accent5"/>
              </a:solidFill>
            </a:endParaRPr>
          </a:p>
          <a:p>
            <a:pPr lvl="3" algn="l"/>
            <a:r>
              <a:rPr lang="en-US" sz="2000" b="1" dirty="0" err="1">
                <a:solidFill>
                  <a:schemeClr val="accent5"/>
                </a:solidFill>
              </a:rPr>
              <a:t>Carotide</a:t>
            </a:r>
            <a:r>
              <a:rPr lang="en-US" sz="2000" b="1" dirty="0">
                <a:solidFill>
                  <a:schemeClr val="accent5"/>
                </a:solidFill>
              </a:rPr>
              <a:t>	21.9%</a:t>
            </a:r>
          </a:p>
          <a:p>
            <a:pPr lvl="3" algn="l"/>
            <a:r>
              <a:rPr lang="en-US" sz="2000" b="1" dirty="0" err="1">
                <a:solidFill>
                  <a:schemeClr val="accent5"/>
                </a:solidFill>
              </a:rPr>
              <a:t>Vertébrale</a:t>
            </a:r>
            <a:r>
              <a:rPr lang="en-US" sz="2000" b="1" dirty="0">
                <a:solidFill>
                  <a:schemeClr val="accent5"/>
                </a:solidFill>
              </a:rPr>
              <a:t> 	6.9%</a:t>
            </a:r>
          </a:p>
          <a:p>
            <a:pPr lvl="3" algn="l"/>
            <a:r>
              <a:rPr lang="en-US" sz="2000" b="1" dirty="0" err="1">
                <a:solidFill>
                  <a:schemeClr val="accent5"/>
                </a:solidFill>
              </a:rPr>
              <a:t>Rénale</a:t>
            </a:r>
            <a:r>
              <a:rPr lang="en-US" sz="2000" b="1" dirty="0">
                <a:solidFill>
                  <a:schemeClr val="accent5"/>
                </a:solidFill>
              </a:rPr>
              <a:t>	28.2%</a:t>
            </a:r>
          </a:p>
          <a:p>
            <a:pPr lvl="3" algn="l"/>
            <a:r>
              <a:rPr lang="en-US" sz="2000" b="1" dirty="0" err="1">
                <a:solidFill>
                  <a:schemeClr val="accent5"/>
                </a:solidFill>
              </a:rPr>
              <a:t>Viscérale</a:t>
            </a:r>
            <a:r>
              <a:rPr lang="en-US" sz="2000" b="1" dirty="0">
                <a:solidFill>
                  <a:schemeClr val="accent5"/>
                </a:solidFill>
              </a:rPr>
              <a:t> 	6.1%</a:t>
            </a:r>
          </a:p>
          <a:p>
            <a:pPr lvl="3" algn="l"/>
            <a:r>
              <a:rPr lang="en-US" sz="2000" b="1" dirty="0" err="1">
                <a:solidFill>
                  <a:schemeClr val="accent5"/>
                </a:solidFill>
              </a:rPr>
              <a:t>Iliaque</a:t>
            </a:r>
            <a:r>
              <a:rPr lang="en-US" sz="2000" b="1" dirty="0">
                <a:solidFill>
                  <a:schemeClr val="accent5"/>
                </a:solidFill>
              </a:rPr>
              <a:t>	14.5%</a:t>
            </a:r>
          </a:p>
          <a:p>
            <a:pPr lvl="3"/>
            <a:endParaRPr lang="en-US" b="1" dirty="0">
              <a:solidFill>
                <a:srgbClr val="FF0000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31CCD67-5075-9488-A65F-BFBFD0D3FE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42" t="39476" r="49258" b="23977"/>
          <a:stretch/>
        </p:blipFill>
        <p:spPr>
          <a:xfrm>
            <a:off x="5380077" y="3174171"/>
            <a:ext cx="2974913" cy="30734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87146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98DDCC-49EA-9E7F-7598-EB856B586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Analyse génétique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59E1645-3EB7-8951-A3B6-0D94BA5931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233" y="5528076"/>
            <a:ext cx="1329924" cy="132992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AB2A5CA-FC99-608C-4DBD-C107757BF85E}"/>
              </a:ext>
            </a:extLst>
          </p:cNvPr>
          <p:cNvSpPr txBox="1"/>
          <p:nvPr/>
        </p:nvSpPr>
        <p:spPr>
          <a:xfrm>
            <a:off x="1559569" y="1601596"/>
            <a:ext cx="8237366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 err="1"/>
              <a:t>Analyse</a:t>
            </a:r>
            <a:r>
              <a:rPr lang="en-US" sz="2400" dirty="0"/>
              <a:t> des </a:t>
            </a:r>
            <a:r>
              <a:rPr lang="en-US" sz="2400" dirty="0" err="1"/>
              <a:t>échantillons</a:t>
            </a:r>
            <a:r>
              <a:rPr lang="en-US" sz="2400" dirty="0"/>
              <a:t> génétiques de 313 patients sur 373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Collaboration avec le PARCC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b="1" dirty="0"/>
              <a:t>Mise </a:t>
            </a:r>
            <a:r>
              <a:rPr lang="en-US" sz="2400" b="1" dirty="0" err="1"/>
              <a:t>en</a:t>
            </a:r>
            <a:r>
              <a:rPr lang="en-US" sz="2400" b="1" dirty="0"/>
              <a:t> </a:t>
            </a:r>
            <a:r>
              <a:rPr lang="en-US" sz="2400" b="1" dirty="0" err="1"/>
              <a:t>évidence</a:t>
            </a:r>
            <a:r>
              <a:rPr lang="en-US" sz="2400" b="1" dirty="0"/>
              <a:t> </a:t>
            </a:r>
            <a:r>
              <a:rPr lang="en-US" sz="2400" b="1" dirty="0" err="1"/>
              <a:t>d’une</a:t>
            </a:r>
            <a:r>
              <a:rPr lang="en-US" sz="2400" b="1" dirty="0"/>
              <a:t> association entre un </a:t>
            </a:r>
            <a:r>
              <a:rPr lang="en-US" sz="2400" b="1" dirty="0" err="1"/>
              <a:t>gène</a:t>
            </a:r>
            <a:r>
              <a:rPr lang="en-US" sz="2400" b="1" dirty="0"/>
              <a:t> </a:t>
            </a:r>
            <a:r>
              <a:rPr lang="fr-FR" sz="2400" b="1" dirty="0"/>
              <a:t>nommé</a:t>
            </a:r>
            <a:r>
              <a:rPr lang="en-US" sz="2400" b="1" dirty="0"/>
              <a:t> </a:t>
            </a:r>
            <a:r>
              <a:rPr lang="en-US" sz="2400" b="1" i="1" dirty="0"/>
              <a:t>PHACTR 1 </a:t>
            </a:r>
            <a:r>
              <a:rPr lang="en-US" sz="2400" b="1" dirty="0"/>
              <a:t>et la </a:t>
            </a:r>
            <a:r>
              <a:rPr lang="en-US" sz="2400" b="1" dirty="0" err="1"/>
              <a:t>survenue</a:t>
            </a:r>
            <a:r>
              <a:rPr lang="en-US" sz="2400" b="1" dirty="0"/>
              <a:t> </a:t>
            </a:r>
            <a:r>
              <a:rPr lang="en-US" sz="2400" b="1" dirty="0" err="1"/>
              <a:t>d’une</a:t>
            </a:r>
            <a:r>
              <a:rPr lang="en-US" sz="2400" b="1" dirty="0"/>
              <a:t> SCAD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Contribution </a:t>
            </a:r>
            <a:r>
              <a:rPr lang="en-US" sz="2400" dirty="0" err="1"/>
              <a:t>à</a:t>
            </a:r>
            <a:r>
              <a:rPr lang="en-US" sz="2400" dirty="0"/>
              <a:t> </a:t>
            </a:r>
            <a:r>
              <a:rPr lang="en-US" sz="2400" dirty="0" err="1"/>
              <a:t>une</a:t>
            </a:r>
            <a:r>
              <a:rPr lang="en-US" sz="2400" dirty="0"/>
              <a:t> base </a:t>
            </a:r>
            <a:r>
              <a:rPr lang="en-US" sz="2400" dirty="0" err="1"/>
              <a:t>mondiale</a:t>
            </a:r>
            <a:r>
              <a:rPr lang="en-US" sz="2400" dirty="0"/>
              <a:t> sur la recherche </a:t>
            </a:r>
            <a:r>
              <a:rPr lang="en-US" sz="2400" dirty="0" err="1"/>
              <a:t>génétique</a:t>
            </a:r>
            <a:r>
              <a:rPr lang="en-US" sz="2400" dirty="0"/>
              <a:t> des SCAD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471A779A-42F4-1443-919A-DBFD94151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562" y="2041221"/>
            <a:ext cx="1683306" cy="1683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0063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98DDCC-49EA-9E7F-7598-EB856B586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Publication scientifique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8C3F2AD-0EC8-372C-BB99-068BF17504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114" y="2663201"/>
            <a:ext cx="6773367" cy="3094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35347E2-7D5B-17B8-C757-5EC6A89A86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b="78723"/>
          <a:stretch/>
        </p:blipFill>
        <p:spPr>
          <a:xfrm>
            <a:off x="5575521" y="1690688"/>
            <a:ext cx="3962400" cy="862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3091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98DDCC-49EA-9E7F-7598-EB856B586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Conclusion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32DB587-86F3-B55D-39F7-4C8BBB8BCD94}"/>
              </a:ext>
            </a:extLst>
          </p:cNvPr>
          <p:cNvSpPr txBox="1"/>
          <p:nvPr/>
        </p:nvSpPr>
        <p:spPr>
          <a:xfrm>
            <a:off x="3624138" y="1510631"/>
            <a:ext cx="4570218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solidFill>
                  <a:schemeClr val="accent1"/>
                </a:solidFill>
              </a:rPr>
              <a:t>Dissection </a:t>
            </a:r>
            <a:r>
              <a:rPr lang="en-US" sz="2400" b="1" i="1" dirty="0" err="1">
                <a:solidFill>
                  <a:schemeClr val="accent1"/>
                </a:solidFill>
              </a:rPr>
              <a:t>coronaire</a:t>
            </a:r>
            <a:r>
              <a:rPr lang="en-US" sz="2400" b="1" i="1" dirty="0">
                <a:solidFill>
                  <a:schemeClr val="accent1"/>
                </a:solidFill>
              </a:rPr>
              <a:t> </a:t>
            </a:r>
            <a:r>
              <a:rPr lang="en-US" sz="2400" b="1" i="1" dirty="0" err="1">
                <a:solidFill>
                  <a:schemeClr val="accent1"/>
                </a:solidFill>
              </a:rPr>
              <a:t>spontanée</a:t>
            </a:r>
            <a:endParaRPr lang="en-US" sz="2400" b="1" i="1" dirty="0">
              <a:solidFill>
                <a:schemeClr val="accent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942688A-852B-A519-B553-92BB36FF9127}"/>
              </a:ext>
            </a:extLst>
          </p:cNvPr>
          <p:cNvSpPr txBox="1"/>
          <p:nvPr/>
        </p:nvSpPr>
        <p:spPr>
          <a:xfrm>
            <a:off x="1542521" y="2296547"/>
            <a:ext cx="8733452" cy="33590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/>
              <a:t>Pathologie</a:t>
            </a:r>
            <a:r>
              <a:rPr lang="en-US" sz="2400" dirty="0"/>
              <a:t> rare </a:t>
            </a:r>
            <a:r>
              <a:rPr lang="en-US" sz="2400" dirty="0" err="1"/>
              <a:t>mais</a:t>
            </a:r>
            <a:r>
              <a:rPr lang="en-US" sz="2400" dirty="0"/>
              <a:t> </a:t>
            </a:r>
            <a:r>
              <a:rPr lang="en-US" sz="2400" dirty="0" err="1"/>
              <a:t>potentiellement</a:t>
            </a:r>
            <a:r>
              <a:rPr lang="en-US" sz="2400" dirty="0"/>
              <a:t> grave 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/>
              <a:t>Tableau </a:t>
            </a:r>
            <a:r>
              <a:rPr lang="en-US" sz="2400" b="1" dirty="0" err="1"/>
              <a:t>d’infarctus</a:t>
            </a:r>
            <a:r>
              <a:rPr lang="en-US" sz="2400" b="1" dirty="0"/>
              <a:t> de la femme </a:t>
            </a:r>
            <a:r>
              <a:rPr lang="en-US" sz="2400" b="1" dirty="0" err="1"/>
              <a:t>jeune</a:t>
            </a:r>
            <a:r>
              <a:rPr lang="en-US" sz="2400" b="1" dirty="0"/>
              <a:t> sans </a:t>
            </a:r>
            <a:r>
              <a:rPr lang="en-US" sz="2400" b="1" dirty="0" err="1"/>
              <a:t>facteur</a:t>
            </a:r>
            <a:r>
              <a:rPr lang="en-US" sz="2400" b="1" dirty="0"/>
              <a:t> de </a:t>
            </a:r>
            <a:r>
              <a:rPr lang="en-US" sz="2400" b="1" dirty="0" err="1"/>
              <a:t>risque</a:t>
            </a:r>
            <a:r>
              <a:rPr lang="en-US" sz="2400" b="1" dirty="0"/>
              <a:t> CV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/>
              <a:t>Prise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charge </a:t>
            </a:r>
            <a:r>
              <a:rPr lang="en-US" sz="2400" dirty="0" err="1"/>
              <a:t>spécifique</a:t>
            </a:r>
            <a:r>
              <a:rPr lang="en-US" sz="2400" dirty="0"/>
              <a:t> : </a:t>
            </a:r>
            <a:r>
              <a:rPr lang="en-US" sz="2400" dirty="0" err="1"/>
              <a:t>favoriser</a:t>
            </a:r>
            <a:r>
              <a:rPr lang="en-US" sz="2400" dirty="0"/>
              <a:t> le </a:t>
            </a:r>
            <a:r>
              <a:rPr lang="en-US" sz="2400" b="1" dirty="0" err="1"/>
              <a:t>traitement</a:t>
            </a:r>
            <a:r>
              <a:rPr lang="en-US" sz="2400" b="1" dirty="0"/>
              <a:t> medical </a:t>
            </a:r>
            <a:r>
              <a:rPr lang="en-US" sz="2400" b="1" dirty="0" err="1"/>
              <a:t>seul</a:t>
            </a:r>
            <a:endParaRPr lang="en-US" sz="2400" b="1" dirty="0"/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Association avec </a:t>
            </a:r>
            <a:r>
              <a:rPr lang="en-US" sz="2400" dirty="0" err="1"/>
              <a:t>d’autres</a:t>
            </a:r>
            <a:r>
              <a:rPr lang="en-US" sz="2400" dirty="0"/>
              <a:t> pathologies </a:t>
            </a:r>
            <a:r>
              <a:rPr lang="en-US" sz="2400" dirty="0" err="1"/>
              <a:t>vasculaires</a:t>
            </a:r>
            <a:r>
              <a:rPr lang="en-US" sz="2400" dirty="0"/>
              <a:t> (</a:t>
            </a:r>
            <a:r>
              <a:rPr lang="en-US" sz="2400" dirty="0" err="1"/>
              <a:t>dysplasie</a:t>
            </a:r>
            <a:r>
              <a:rPr lang="en-US" sz="2400" dirty="0"/>
              <a:t> FM)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Terrain </a:t>
            </a:r>
            <a:r>
              <a:rPr lang="en-US" sz="2400" dirty="0" err="1"/>
              <a:t>génétique</a:t>
            </a:r>
            <a:r>
              <a:rPr lang="en-US" sz="2400" dirty="0"/>
              <a:t> </a:t>
            </a:r>
            <a:r>
              <a:rPr lang="en-US" sz="2400" dirty="0" err="1"/>
              <a:t>favorisant</a:t>
            </a:r>
            <a:endParaRPr lang="en-US" sz="2400" dirty="0"/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823152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98DDCC-49EA-9E7F-7598-EB856B586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Remerciements</a:t>
            </a:r>
          </a:p>
        </p:txBody>
      </p:sp>
      <p:pic>
        <p:nvPicPr>
          <p:cNvPr id="3" name="Picture 10">
            <a:extLst>
              <a:ext uri="{FF2B5EF4-FFF2-40B4-BE49-F238E27FC236}">
                <a16:creationId xmlns:a16="http://schemas.microsoft.com/office/drawing/2014/main" id="{23E4CBDB-E47C-266A-E8A4-344540DF9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822" y="1690688"/>
            <a:ext cx="4468178" cy="412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e">
            <a:extLst>
              <a:ext uri="{FF2B5EF4-FFF2-40B4-BE49-F238E27FC236}">
                <a16:creationId xmlns:a16="http://schemas.microsoft.com/office/drawing/2014/main" id="{312220D3-6A52-6FE5-6E15-5700DD229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815" y="3911465"/>
            <a:ext cx="2387600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SOCIÉTÉ FRANÇAISE DE CARDIOLOGIE | Cardiologie Pratique">
            <a:extLst>
              <a:ext uri="{FF2B5EF4-FFF2-40B4-BE49-F238E27FC236}">
                <a16:creationId xmlns:a16="http://schemas.microsoft.com/office/drawing/2014/main" id="{CC092003-9494-6C3B-05A9-D0272EC73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527" y="2356985"/>
            <a:ext cx="3066558" cy="1310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8526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98DDCC-49EA-9E7F-7598-EB856B586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L’infarctus du myocarde</a:t>
            </a:r>
          </a:p>
        </p:txBody>
      </p:sp>
      <p:pic>
        <p:nvPicPr>
          <p:cNvPr id="5" name="Image 4" descr="infarctus-2.png">
            <a:extLst>
              <a:ext uri="{FF2B5EF4-FFF2-40B4-BE49-F238E27FC236}">
                <a16:creationId xmlns:a16="http://schemas.microsoft.com/office/drawing/2014/main" id="{B5921C0D-6340-39E8-55EB-6B2323AD6B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935" y="3147541"/>
            <a:ext cx="4518102" cy="3499691"/>
          </a:xfrm>
          <a:prstGeom prst="rect">
            <a:avLst/>
          </a:prstGeom>
          <a:ln>
            <a:noFill/>
          </a:ln>
        </p:spPr>
      </p:pic>
      <p:pic>
        <p:nvPicPr>
          <p:cNvPr id="6" name="Picture 4" descr="La Crise cardiaque - Cardiologie du CHI de Montreuil -93">
            <a:extLst>
              <a:ext uri="{FF2B5EF4-FFF2-40B4-BE49-F238E27FC236}">
                <a16:creationId xmlns:a16="http://schemas.microsoft.com/office/drawing/2014/main" id="{189DD8A7-C4A8-7FE1-0AB6-11A47445A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9" y="2822246"/>
            <a:ext cx="4518102" cy="3485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4494E2D-B424-6164-9EAD-E5257DFCF6BE}"/>
              </a:ext>
            </a:extLst>
          </p:cNvPr>
          <p:cNvSpPr txBox="1"/>
          <p:nvPr/>
        </p:nvSpPr>
        <p:spPr>
          <a:xfrm>
            <a:off x="1372534" y="1394008"/>
            <a:ext cx="839398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fr-FR" sz="2400" dirty="0"/>
              <a:t>Occlusion d’une artère nourricière du cœur</a:t>
            </a:r>
          </a:p>
          <a:p>
            <a:pPr marL="342900" indent="-342900">
              <a:buFont typeface="Arial"/>
              <a:buChar char="•"/>
            </a:pPr>
            <a:r>
              <a:rPr lang="fr-FR" sz="2400" dirty="0"/>
              <a:t>Complication de la maladie athéromateuse</a:t>
            </a:r>
          </a:p>
          <a:p>
            <a:pPr marL="342900" indent="-342900">
              <a:buFont typeface="Arial"/>
              <a:buChar char="•"/>
            </a:pPr>
            <a:r>
              <a:rPr lang="fr-FR" sz="2400" dirty="0"/>
              <a:t>120000 cas/an en France, 40000 décès liés à l’infarctus</a:t>
            </a:r>
          </a:p>
          <a:p>
            <a:pPr marL="342900" indent="-342900">
              <a:buFont typeface="Arial"/>
              <a:buChar char="•"/>
            </a:pPr>
            <a:r>
              <a:rPr lang="fr-FR" sz="2400" dirty="0"/>
              <a:t>Pathologie grave (10% mortalité adulte)</a:t>
            </a:r>
          </a:p>
          <a:p>
            <a:pPr marL="342900" indent="-342900">
              <a:buFont typeface="Arial"/>
              <a:buChar char="•"/>
            </a:pPr>
            <a:endParaRPr lang="fr-FR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110CCEF-8BE2-FAE6-E730-57FB854F0EB0}"/>
              </a:ext>
            </a:extLst>
          </p:cNvPr>
          <p:cNvSpPr/>
          <p:nvPr/>
        </p:nvSpPr>
        <p:spPr>
          <a:xfrm>
            <a:off x="4439854" y="3121891"/>
            <a:ext cx="1334702" cy="6465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9476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98DDCC-49EA-9E7F-7598-EB856B586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La dissection coronaire spontanée</a:t>
            </a:r>
            <a:br>
              <a:rPr lang="fr-FR" dirty="0"/>
            </a:br>
            <a:r>
              <a:rPr lang="fr-FR" sz="3600" i="1" dirty="0" err="1"/>
              <a:t>Spontaneous</a:t>
            </a:r>
            <a:r>
              <a:rPr lang="fr-FR" sz="3600" i="1" dirty="0"/>
              <a:t> </a:t>
            </a:r>
            <a:r>
              <a:rPr lang="fr-FR" sz="3600" i="1" dirty="0" err="1"/>
              <a:t>Coronary</a:t>
            </a:r>
            <a:r>
              <a:rPr lang="fr-FR" sz="3600" i="1" dirty="0"/>
              <a:t> </a:t>
            </a:r>
            <a:r>
              <a:rPr lang="fr-FR" sz="3600" i="1" dirty="0" err="1"/>
              <a:t>Artery</a:t>
            </a:r>
            <a:r>
              <a:rPr lang="fr-FR" sz="3600" i="1" dirty="0"/>
              <a:t> Dissection « SCAD »</a:t>
            </a:r>
            <a:br>
              <a:rPr lang="fr-FR" dirty="0"/>
            </a:br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7F59543-3DE7-38F9-72AB-C5ADC4350CB2}"/>
              </a:ext>
            </a:extLst>
          </p:cNvPr>
          <p:cNvSpPr txBox="1"/>
          <p:nvPr/>
        </p:nvSpPr>
        <p:spPr>
          <a:xfrm>
            <a:off x="809264" y="1645936"/>
            <a:ext cx="88975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/>
              <a:t>Forme particulière d’infarctus différente de « l’infarctus classique »: déchirure de la paroi de l’artère indépendante de l’athérome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0882945-5C38-C40E-2584-551AB5D43A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71" t="49297" r="26959"/>
          <a:stretch/>
        </p:blipFill>
        <p:spPr>
          <a:xfrm>
            <a:off x="5597647" y="2739902"/>
            <a:ext cx="3998112" cy="3068267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5E4831C1-605A-F0C4-0F2D-02382C67B762}"/>
              </a:ext>
            </a:extLst>
          </p:cNvPr>
          <p:cNvSpPr txBox="1"/>
          <p:nvPr/>
        </p:nvSpPr>
        <p:spPr>
          <a:xfrm>
            <a:off x="2651153" y="5808169"/>
            <a:ext cx="1749646" cy="3976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43"/>
            <a:r>
              <a:rPr lang="fr-FR" sz="1984" i="1" dirty="0">
                <a:solidFill>
                  <a:prstClr val="black"/>
                </a:solidFill>
                <a:latin typeface="Calibri"/>
              </a:rPr>
              <a:t>Artère normale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4727863-C4EA-823B-E1C8-9E7E0E8E82C2}"/>
              </a:ext>
            </a:extLst>
          </p:cNvPr>
          <p:cNvSpPr txBox="1"/>
          <p:nvPr/>
        </p:nvSpPr>
        <p:spPr>
          <a:xfrm>
            <a:off x="5985307" y="5808168"/>
            <a:ext cx="2324162" cy="3976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43"/>
            <a:r>
              <a:rPr lang="fr-FR" sz="1984" i="1" dirty="0">
                <a:solidFill>
                  <a:srgbClr val="D21C2D"/>
                </a:solidFill>
                <a:latin typeface="Calibri"/>
              </a:rPr>
              <a:t>Dissection coronaire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B80BDDE-5053-00B5-50B9-C970CA9F3524}"/>
              </a:ext>
            </a:extLst>
          </p:cNvPr>
          <p:cNvSpPr/>
          <p:nvPr/>
        </p:nvSpPr>
        <p:spPr>
          <a:xfrm>
            <a:off x="3739005" y="2843239"/>
            <a:ext cx="474609" cy="476253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00794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984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"/>
              <a:cs typeface="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23D81C2-4C9E-EEC9-906D-13F53DBA43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12" b="50428"/>
          <a:stretch/>
        </p:blipFill>
        <p:spPr>
          <a:xfrm>
            <a:off x="568873" y="2763863"/>
            <a:ext cx="4689171" cy="287974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F552ED5-4B57-0518-784D-34605D99B481}"/>
              </a:ext>
            </a:extLst>
          </p:cNvPr>
          <p:cNvSpPr/>
          <p:nvPr/>
        </p:nvSpPr>
        <p:spPr>
          <a:xfrm>
            <a:off x="960863" y="2763863"/>
            <a:ext cx="474609" cy="476253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00794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984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"/>
              <a:cs typeface="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1E3966-A1B1-F014-23F2-200EDB20228C}"/>
              </a:ext>
            </a:extLst>
          </p:cNvPr>
          <p:cNvSpPr/>
          <p:nvPr/>
        </p:nvSpPr>
        <p:spPr>
          <a:xfrm>
            <a:off x="323216" y="2763863"/>
            <a:ext cx="1334702" cy="6465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86225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98DDCC-49EA-9E7F-7598-EB856B586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La dissection coronaire spontanée</a:t>
            </a:r>
            <a:br>
              <a:rPr lang="fr-FR" dirty="0"/>
            </a:br>
            <a:r>
              <a:rPr lang="fr-FR" sz="3600" i="1" dirty="0" err="1"/>
              <a:t>Spontaneous</a:t>
            </a:r>
            <a:r>
              <a:rPr lang="fr-FR" sz="3600" i="1" dirty="0"/>
              <a:t> </a:t>
            </a:r>
            <a:r>
              <a:rPr lang="fr-FR" sz="3600" i="1" dirty="0" err="1"/>
              <a:t>Coronary</a:t>
            </a:r>
            <a:r>
              <a:rPr lang="fr-FR" sz="3600" i="1" dirty="0"/>
              <a:t> </a:t>
            </a:r>
            <a:r>
              <a:rPr lang="fr-FR" sz="3600" i="1" dirty="0" err="1"/>
              <a:t>Artery</a:t>
            </a:r>
            <a:r>
              <a:rPr lang="fr-FR" sz="3600" i="1" dirty="0"/>
              <a:t> Dissection « SCAD »</a:t>
            </a:r>
            <a:br>
              <a:rPr lang="fr-FR" dirty="0"/>
            </a:br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A42D0C4-17FC-5AF9-0D34-EA753D5C1EC3}"/>
              </a:ext>
            </a:extLst>
          </p:cNvPr>
          <p:cNvSpPr txBox="1"/>
          <p:nvPr/>
        </p:nvSpPr>
        <p:spPr>
          <a:xfrm>
            <a:off x="1361817" y="1545334"/>
            <a:ext cx="8796732" cy="3995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fr-FR" sz="2400" dirty="0"/>
              <a:t>Pathologie rare, potentiellement gravissime, sous diagnostiquée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fr-FR" sz="2400" dirty="0"/>
              <a:t>Touche quasi exclusivement la femme (en moyenne 50 ans)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fr-FR" sz="2400" dirty="0"/>
              <a:t>Association discutée avec certaines maladies des vaisseaux comme la dysplasie fibromusculaire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fr-FR" sz="2400" dirty="0"/>
              <a:t>Progrès dans le diagnostic et le traitement depuis 2010 seulement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fr-FR" sz="2400" dirty="0"/>
              <a:t>CHU Clermont-Ferrand: expertise dans cette pathologie</a:t>
            </a:r>
          </a:p>
          <a:p>
            <a:pPr algn="ctr">
              <a:lnSpc>
                <a:spcPct val="150000"/>
              </a:lnSpc>
            </a:pPr>
            <a:r>
              <a:rPr lang="fr-FR" sz="2800" b="1" i="1" dirty="0">
                <a:solidFill>
                  <a:schemeClr val="accent1"/>
                </a:solidFill>
              </a:rPr>
              <a:t>-&gt; Registre DISCO</a:t>
            </a:r>
          </a:p>
        </p:txBody>
      </p:sp>
      <p:pic>
        <p:nvPicPr>
          <p:cNvPr id="6" name="Image 5" descr="discologo+.jpg">
            <a:extLst>
              <a:ext uri="{FF2B5EF4-FFF2-40B4-BE49-F238E27FC236}">
                <a16:creationId xmlns:a16="http://schemas.microsoft.com/office/drawing/2014/main" id="{0E2EE711-438E-5531-96E4-CA526A397B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866" y="5571108"/>
            <a:ext cx="3002635" cy="109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189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98DDCC-49EA-9E7F-7598-EB856B586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Registre national DISCO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A0199D-69EC-3D31-EB78-ACFA374AE8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533" y="1461446"/>
            <a:ext cx="4621838" cy="4705006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91ED9476-1DC3-A5E4-381D-A53C8A227969}"/>
              </a:ext>
            </a:extLst>
          </p:cNvPr>
          <p:cNvSpPr txBox="1"/>
          <p:nvPr/>
        </p:nvSpPr>
        <p:spPr>
          <a:xfrm>
            <a:off x="1619232" y="3598438"/>
            <a:ext cx="2467186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i="1" dirty="0"/>
              <a:t>Analyse génétique</a:t>
            </a:r>
          </a:p>
        </p:txBody>
      </p:sp>
      <p:pic>
        <p:nvPicPr>
          <p:cNvPr id="17" name="Picture 4">
            <a:extLst>
              <a:ext uri="{FF2B5EF4-FFF2-40B4-BE49-F238E27FC236}">
                <a16:creationId xmlns:a16="http://schemas.microsoft.com/office/drawing/2014/main" id="{27A732C0-E7B7-DAB2-1B95-9791EC0A7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725" y="3018395"/>
            <a:ext cx="1683306" cy="1683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FBB215BD-B968-6BA1-50D4-381AD6A5ACB5}"/>
              </a:ext>
            </a:extLst>
          </p:cNvPr>
          <p:cNvSpPr txBox="1"/>
          <p:nvPr/>
        </p:nvSpPr>
        <p:spPr>
          <a:xfrm>
            <a:off x="1770991" y="5292546"/>
            <a:ext cx="2819118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i="1" dirty="0"/>
              <a:t>Centre coordinateur</a:t>
            </a:r>
          </a:p>
          <a:p>
            <a:pPr algn="ctr"/>
            <a:r>
              <a:rPr lang="fr-FR" sz="2400" i="1" dirty="0"/>
              <a:t>- analyse clinique</a:t>
            </a:r>
          </a:p>
          <a:p>
            <a:pPr algn="ctr"/>
            <a:r>
              <a:rPr lang="fr-FR" sz="2400" i="1" dirty="0"/>
              <a:t> -analyse imagerie </a:t>
            </a: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86381D1B-789E-D50D-84B8-ED649128B9DD}"/>
              </a:ext>
            </a:extLst>
          </p:cNvPr>
          <p:cNvCxnSpPr>
            <a:cxnSpLocks/>
            <a:endCxn id="15" idx="1"/>
          </p:cNvCxnSpPr>
          <p:nvPr/>
        </p:nvCxnSpPr>
        <p:spPr>
          <a:xfrm flipH="1">
            <a:off x="5915533" y="2873250"/>
            <a:ext cx="2385723" cy="940699"/>
          </a:xfrm>
          <a:prstGeom prst="straightConnector1">
            <a:avLst/>
          </a:prstGeom>
          <a:ln w="1174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668CB031-6F1B-D490-41A2-D5A8096D9EF7}"/>
              </a:ext>
            </a:extLst>
          </p:cNvPr>
          <p:cNvCxnSpPr>
            <a:cxnSpLocks/>
            <a:stCxn id="21" idx="3"/>
          </p:cNvCxnSpPr>
          <p:nvPr/>
        </p:nvCxnSpPr>
        <p:spPr>
          <a:xfrm flipH="1">
            <a:off x="6456150" y="4398695"/>
            <a:ext cx="2106934" cy="1359881"/>
          </a:xfrm>
          <a:prstGeom prst="straightConnector1">
            <a:avLst/>
          </a:prstGeom>
          <a:ln w="1174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Bouée 20">
            <a:extLst>
              <a:ext uri="{FF2B5EF4-FFF2-40B4-BE49-F238E27FC236}">
                <a16:creationId xmlns:a16="http://schemas.microsoft.com/office/drawing/2014/main" id="{27F774E0-E5B5-68E3-B27A-FBA79932353C}"/>
              </a:ext>
            </a:extLst>
          </p:cNvPr>
          <p:cNvSpPr/>
          <p:nvPr/>
        </p:nvSpPr>
        <p:spPr>
          <a:xfrm>
            <a:off x="8512477" y="4091839"/>
            <a:ext cx="345567" cy="359504"/>
          </a:xfrm>
          <a:prstGeom prst="don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2" name="Bouée 21">
            <a:extLst>
              <a:ext uri="{FF2B5EF4-FFF2-40B4-BE49-F238E27FC236}">
                <a16:creationId xmlns:a16="http://schemas.microsoft.com/office/drawing/2014/main" id="{55D1C11C-8AE6-6DB8-B8F4-41C875437AA9}"/>
              </a:ext>
            </a:extLst>
          </p:cNvPr>
          <p:cNvSpPr/>
          <p:nvPr/>
        </p:nvSpPr>
        <p:spPr>
          <a:xfrm>
            <a:off x="8301256" y="2604854"/>
            <a:ext cx="345567" cy="359504"/>
          </a:xfrm>
          <a:prstGeom prst="don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5BE80D9C-51FF-1FD5-BF52-E262361226E9}"/>
              </a:ext>
            </a:extLst>
          </p:cNvPr>
          <p:cNvSpPr txBox="1">
            <a:spLocks/>
          </p:cNvSpPr>
          <p:nvPr/>
        </p:nvSpPr>
        <p:spPr>
          <a:xfrm>
            <a:off x="1263252" y="1684379"/>
            <a:ext cx="670761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F43CF96C-3E22-DAB9-1FA5-8B4A40D3D2A5}"/>
              </a:ext>
            </a:extLst>
          </p:cNvPr>
          <p:cNvSpPr txBox="1"/>
          <p:nvPr/>
        </p:nvSpPr>
        <p:spPr>
          <a:xfrm>
            <a:off x="1818235" y="1594901"/>
            <a:ext cx="602610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fr-FR" sz="2400" dirty="0"/>
              <a:t>Plus grand registre européen de SCAD</a:t>
            </a:r>
          </a:p>
          <a:p>
            <a:pPr marL="342900" indent="-342900">
              <a:buFont typeface="Arial"/>
              <a:buChar char="•"/>
            </a:pPr>
            <a:r>
              <a:rPr lang="fr-FR" sz="2400" dirty="0"/>
              <a:t>51 centres</a:t>
            </a:r>
          </a:p>
          <a:p>
            <a:pPr marL="342900" indent="-342900">
              <a:buFont typeface="Arial"/>
              <a:buChar char="•"/>
            </a:pPr>
            <a:r>
              <a:rPr lang="fr-FR" sz="2400" dirty="0"/>
              <a:t>373 patients</a:t>
            </a:r>
          </a:p>
          <a:p>
            <a:pPr marL="342900" indent="-342900">
              <a:buFont typeface="Arial"/>
              <a:buChar char="•"/>
            </a:pPr>
            <a:endParaRPr lang="fr-FR" sz="2400" dirty="0"/>
          </a:p>
        </p:txBody>
      </p:sp>
      <p:pic>
        <p:nvPicPr>
          <p:cNvPr id="25" name="Picture 2" descr="Image">
            <a:extLst>
              <a:ext uri="{FF2B5EF4-FFF2-40B4-BE49-F238E27FC236}">
                <a16:creationId xmlns:a16="http://schemas.microsoft.com/office/drawing/2014/main" id="{02EF3FE4-B131-26C6-D73A-40BD06339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164" y="5022227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Image 25" descr="discologo+.jpg">
            <a:extLst>
              <a:ext uri="{FF2B5EF4-FFF2-40B4-BE49-F238E27FC236}">
                <a16:creationId xmlns:a16="http://schemas.microsoft.com/office/drawing/2014/main" id="{37DCFBD9-9306-65C1-830F-AAC61A919C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323" y="154213"/>
            <a:ext cx="3002635" cy="109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969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98DDCC-49EA-9E7F-7598-EB856B586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Buts de l’étude DISCO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300A12B-FF06-358A-0C10-15BB29495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634" y="4999312"/>
            <a:ext cx="1617858" cy="161785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C838EE1-37C4-6997-EB18-70FF4E8C54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842" t="39476" r="48421" b="34114"/>
          <a:stretch/>
        </p:blipFill>
        <p:spPr>
          <a:xfrm>
            <a:off x="6986622" y="3079730"/>
            <a:ext cx="2319642" cy="1661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0A48402-38C7-5CEF-DEF0-A39B238269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568" y="1488797"/>
            <a:ext cx="1432290" cy="1339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30E7FF5-8CE5-E9D5-6257-52ADCCC076CE}"/>
              </a:ext>
            </a:extLst>
          </p:cNvPr>
          <p:cNvSpPr txBox="1"/>
          <p:nvPr/>
        </p:nvSpPr>
        <p:spPr>
          <a:xfrm>
            <a:off x="1311177" y="1550010"/>
            <a:ext cx="58073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Décrire</a:t>
            </a:r>
            <a:r>
              <a:rPr lang="en-US" sz="2400" dirty="0"/>
              <a:t> la </a:t>
            </a:r>
            <a:r>
              <a:rPr lang="en-US" sz="2400" b="1" dirty="0"/>
              <a:t>première </a:t>
            </a:r>
            <a:r>
              <a:rPr lang="en-US" sz="2400" b="1" dirty="0" err="1"/>
              <a:t>cohorte</a:t>
            </a:r>
            <a:r>
              <a:rPr lang="en-US" sz="2400" b="1" dirty="0"/>
              <a:t> </a:t>
            </a:r>
            <a:r>
              <a:rPr lang="en-US" sz="2400" b="1" dirty="0" err="1"/>
              <a:t>nationale</a:t>
            </a:r>
            <a:r>
              <a:rPr lang="en-US" sz="2400" b="1" dirty="0"/>
              <a:t> de SCAD </a:t>
            </a:r>
            <a:r>
              <a:rPr lang="en-US" sz="2400" b="1" dirty="0" err="1"/>
              <a:t>en</a:t>
            </a:r>
            <a:r>
              <a:rPr lang="en-US" sz="2400" b="1" dirty="0"/>
              <a:t> Europe </a:t>
            </a:r>
            <a:r>
              <a:rPr lang="en-US" sz="2400" dirty="0"/>
              <a:t>: </a:t>
            </a:r>
            <a:r>
              <a:rPr lang="en-US" sz="2400" i="1" dirty="0" err="1"/>
              <a:t>données</a:t>
            </a:r>
            <a:r>
              <a:rPr lang="en-US" sz="2400" i="1" dirty="0"/>
              <a:t> </a:t>
            </a:r>
            <a:r>
              <a:rPr lang="en-US" sz="2400" i="1" dirty="0" err="1"/>
              <a:t>cliniques</a:t>
            </a:r>
            <a:r>
              <a:rPr lang="en-US" sz="2400" i="1" dirty="0"/>
              <a:t>, </a:t>
            </a:r>
            <a:r>
              <a:rPr lang="en-US" sz="2400" i="1" dirty="0" err="1"/>
              <a:t>données</a:t>
            </a:r>
            <a:r>
              <a:rPr lang="en-US" sz="2400" i="1" dirty="0"/>
              <a:t> </a:t>
            </a:r>
            <a:r>
              <a:rPr lang="en-US" sz="2400" i="1" dirty="0" err="1"/>
              <a:t>d’imagerie</a:t>
            </a:r>
            <a:r>
              <a:rPr lang="en-US" sz="2400" i="1" dirty="0"/>
              <a:t>, </a:t>
            </a:r>
            <a:r>
              <a:rPr lang="en-US" sz="2400" i="1" dirty="0" err="1"/>
              <a:t>traitements</a:t>
            </a:r>
            <a:r>
              <a:rPr lang="en-US" sz="2400" i="1" dirty="0"/>
              <a:t> et </a:t>
            </a:r>
            <a:r>
              <a:rPr lang="en-US" sz="2400" i="1" dirty="0" err="1"/>
              <a:t>suivis</a:t>
            </a:r>
            <a:endParaRPr lang="en-US" sz="2400" i="1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DAAEC44-C3C6-5DEC-166E-72E85C92109D}"/>
              </a:ext>
            </a:extLst>
          </p:cNvPr>
          <p:cNvSpPr txBox="1"/>
          <p:nvPr/>
        </p:nvSpPr>
        <p:spPr>
          <a:xfrm>
            <a:off x="1213695" y="3216460"/>
            <a:ext cx="5632056" cy="15678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sz="1800" dirty="0">
              <a:solidFill>
                <a:srgbClr val="FF0000"/>
              </a:solidFill>
            </a:endParaRP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dirty="0" err="1"/>
              <a:t>Préciser</a:t>
            </a:r>
            <a:r>
              <a:rPr lang="en-US" sz="2400" dirty="0"/>
              <a:t> </a:t>
            </a:r>
            <a:r>
              <a:rPr lang="en-US" sz="2400" dirty="0" err="1"/>
              <a:t>l’association</a:t>
            </a:r>
            <a:r>
              <a:rPr lang="en-US" sz="2400" dirty="0"/>
              <a:t> avec la </a:t>
            </a:r>
            <a:r>
              <a:rPr lang="en-US" sz="2400" b="1" dirty="0" err="1"/>
              <a:t>dysplasie</a:t>
            </a:r>
            <a:r>
              <a:rPr lang="en-US" sz="2400" b="1" dirty="0"/>
              <a:t> fibromusculaire</a:t>
            </a:r>
            <a:r>
              <a:rPr lang="en-US" sz="2400" dirty="0"/>
              <a:t>, </a:t>
            </a:r>
            <a:r>
              <a:rPr lang="en-US" sz="2400" dirty="0" err="1"/>
              <a:t>pathologie</a:t>
            </a:r>
            <a:r>
              <a:rPr lang="en-US" sz="2400" dirty="0"/>
              <a:t> des </a:t>
            </a:r>
            <a:r>
              <a:rPr lang="en-US" sz="2400" dirty="0" err="1"/>
              <a:t>vaisseaux</a:t>
            </a:r>
            <a:r>
              <a:rPr lang="en-US" sz="2400" dirty="0"/>
              <a:t> </a:t>
            </a:r>
            <a:r>
              <a:rPr lang="en-US" sz="2400" dirty="0" err="1"/>
              <a:t>associée</a:t>
            </a:r>
            <a:r>
              <a:rPr lang="en-US" sz="2400" dirty="0"/>
              <a:t> aux SCAD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0FD9DE5-4268-D7AE-D911-BE63BDD3475F}"/>
              </a:ext>
            </a:extLst>
          </p:cNvPr>
          <p:cNvSpPr txBox="1"/>
          <p:nvPr/>
        </p:nvSpPr>
        <p:spPr>
          <a:xfrm>
            <a:off x="1213695" y="5090276"/>
            <a:ext cx="73451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sz="2400" dirty="0">
              <a:solidFill>
                <a:srgbClr val="FF0000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 err="1"/>
              <a:t>Réaliser</a:t>
            </a:r>
            <a:r>
              <a:rPr lang="en-US" sz="2400" dirty="0"/>
              <a:t> </a:t>
            </a:r>
            <a:r>
              <a:rPr lang="en-US" sz="2400" dirty="0" err="1"/>
              <a:t>une</a:t>
            </a:r>
            <a:r>
              <a:rPr lang="en-US" sz="2400" dirty="0"/>
              <a:t> </a:t>
            </a:r>
            <a:r>
              <a:rPr lang="en-US" sz="2400" b="1" dirty="0" err="1"/>
              <a:t>analyse</a:t>
            </a:r>
            <a:r>
              <a:rPr lang="en-US" sz="2400" b="1" dirty="0"/>
              <a:t> </a:t>
            </a:r>
            <a:r>
              <a:rPr lang="en-US" sz="2400" b="1" dirty="0" err="1"/>
              <a:t>génétique</a:t>
            </a:r>
            <a:r>
              <a:rPr lang="en-US" sz="2400" b="1" dirty="0"/>
              <a:t> </a:t>
            </a:r>
            <a:r>
              <a:rPr lang="en-US" sz="2400" b="1" dirty="0" err="1"/>
              <a:t>systématique</a:t>
            </a:r>
            <a:r>
              <a:rPr lang="en-US" sz="2400" b="1" dirty="0"/>
              <a:t> </a:t>
            </a:r>
            <a:r>
              <a:rPr lang="en-US" sz="2400" dirty="0"/>
              <a:t>pour </a:t>
            </a:r>
          </a:p>
          <a:p>
            <a:pPr algn="l"/>
            <a:r>
              <a:rPr lang="en-US" sz="2400" dirty="0"/>
              <a:t>     </a:t>
            </a:r>
            <a:r>
              <a:rPr lang="en-US" sz="2400" dirty="0" err="1"/>
              <a:t>établir</a:t>
            </a:r>
            <a:r>
              <a:rPr lang="en-US" sz="2400" dirty="0"/>
              <a:t> un lien avec </a:t>
            </a:r>
            <a:r>
              <a:rPr lang="en-US" sz="2400" dirty="0" err="1"/>
              <a:t>certains</a:t>
            </a:r>
            <a:r>
              <a:rPr lang="en-US" sz="2400" dirty="0"/>
              <a:t> </a:t>
            </a:r>
            <a:r>
              <a:rPr lang="en-US" sz="2400" dirty="0" err="1"/>
              <a:t>gènes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742982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98DDCC-49EA-9E7F-7598-EB856B586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Résultats cliniques de DISCO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B062CA8-A138-1F3E-1B5D-9749CE666A03}"/>
              </a:ext>
            </a:extLst>
          </p:cNvPr>
          <p:cNvSpPr txBox="1"/>
          <p:nvPr/>
        </p:nvSpPr>
        <p:spPr>
          <a:xfrm>
            <a:off x="1741370" y="1517356"/>
            <a:ext cx="4931862" cy="1200329"/>
          </a:xfrm>
          <a:prstGeom prst="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400" dirty="0"/>
              <a:t>Sexe féminin: 		</a:t>
            </a:r>
            <a:r>
              <a:rPr lang="fr-FR" sz="2400" b="1" dirty="0">
                <a:solidFill>
                  <a:srgbClr val="FF0000"/>
                </a:solidFill>
              </a:rPr>
              <a:t>90.6%</a:t>
            </a:r>
            <a:endParaRPr lang="fr-FR" sz="2400" dirty="0"/>
          </a:p>
          <a:p>
            <a:r>
              <a:rPr lang="fr-FR" sz="2400" dirty="0"/>
              <a:t>Age médian		</a:t>
            </a:r>
            <a:r>
              <a:rPr lang="fr-FR" sz="2400" b="1" dirty="0">
                <a:solidFill>
                  <a:srgbClr val="FF0000"/>
                </a:solidFill>
              </a:rPr>
              <a:t>51.5  +/- 10.3</a:t>
            </a:r>
            <a:endParaRPr lang="fr-FR" sz="2400" dirty="0"/>
          </a:p>
          <a:p>
            <a:r>
              <a:rPr lang="fr-FR" sz="2400" dirty="0"/>
              <a:t>Moins de 2 FRCV: 		</a:t>
            </a:r>
            <a:r>
              <a:rPr lang="fr-FR" sz="2400" b="1" dirty="0">
                <a:solidFill>
                  <a:srgbClr val="FF0000"/>
                </a:solidFill>
              </a:rPr>
              <a:t>54.7%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C7DBC48-6075-462A-78B5-5425DE1DFA62}"/>
              </a:ext>
            </a:extLst>
          </p:cNvPr>
          <p:cNvSpPr txBox="1"/>
          <p:nvPr/>
        </p:nvSpPr>
        <p:spPr>
          <a:xfrm>
            <a:off x="4901077" y="3325476"/>
            <a:ext cx="5276007" cy="830997"/>
          </a:xfrm>
          <a:prstGeom prst="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tx1"/>
                </a:solidFill>
              </a:rPr>
              <a:t>Tableau d’infarctus : </a:t>
            </a:r>
            <a:r>
              <a:rPr lang="fr-FR" sz="2400" b="1" dirty="0">
                <a:solidFill>
                  <a:srgbClr val="FF0000"/>
                </a:solidFill>
              </a:rPr>
              <a:t>96% des cas</a:t>
            </a:r>
          </a:p>
          <a:p>
            <a:r>
              <a:rPr lang="fr-FR" sz="2400" dirty="0">
                <a:solidFill>
                  <a:schemeClr val="tx1"/>
                </a:solidFill>
              </a:rPr>
              <a:t>Arrêt cardiaque :</a:t>
            </a:r>
            <a:r>
              <a:rPr lang="fr-FR" sz="2400" dirty="0">
                <a:solidFill>
                  <a:srgbClr val="FF0000"/>
                </a:solidFill>
              </a:rPr>
              <a:t>  </a:t>
            </a:r>
            <a:r>
              <a:rPr lang="fr-FR" sz="2400" b="1" dirty="0">
                <a:solidFill>
                  <a:srgbClr val="FF0000"/>
                </a:solidFill>
              </a:rPr>
              <a:t>5.6%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38035EB-2FEF-0A28-4E62-8B32F143B834}"/>
              </a:ext>
            </a:extLst>
          </p:cNvPr>
          <p:cNvSpPr txBox="1"/>
          <p:nvPr/>
        </p:nvSpPr>
        <p:spPr>
          <a:xfrm>
            <a:off x="1741370" y="5091551"/>
            <a:ext cx="5942927" cy="830997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tx1"/>
                </a:solidFill>
              </a:rPr>
              <a:t>Facteur déclenchant psychique : </a:t>
            </a:r>
            <a:r>
              <a:rPr lang="fr-FR" sz="2400" b="1" dirty="0">
                <a:solidFill>
                  <a:srgbClr val="FF0000"/>
                </a:solidFill>
              </a:rPr>
              <a:t>45.6%</a:t>
            </a:r>
          </a:p>
          <a:p>
            <a:r>
              <a:rPr lang="fr-FR" sz="2400" dirty="0">
                <a:solidFill>
                  <a:schemeClr val="tx1"/>
                </a:solidFill>
              </a:rPr>
              <a:t>Facteur déclenchant physique : </a:t>
            </a:r>
            <a:r>
              <a:rPr lang="fr-FR" sz="2400" b="1" dirty="0">
                <a:solidFill>
                  <a:srgbClr val="FF0000"/>
                </a:solidFill>
              </a:rPr>
              <a:t>12.3%</a:t>
            </a:r>
          </a:p>
        </p:txBody>
      </p:sp>
      <p:pic>
        <p:nvPicPr>
          <p:cNvPr id="6" name="Picture 2" descr="Infarctus : reconnaissez les symptômes féminins | AÉSIO">
            <a:extLst>
              <a:ext uri="{FF2B5EF4-FFF2-40B4-BE49-F238E27FC236}">
                <a16:creationId xmlns:a16="http://schemas.microsoft.com/office/drawing/2014/main" id="{6DB26691-3D14-7952-64D4-7FFC66E1C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207" y="2915496"/>
            <a:ext cx="3039133" cy="183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Mauvaise Nouvelle Banque d'images et photos libres de droit - iStock">
            <a:extLst>
              <a:ext uri="{FF2B5EF4-FFF2-40B4-BE49-F238E27FC236}">
                <a16:creationId xmlns:a16="http://schemas.microsoft.com/office/drawing/2014/main" id="{329ADA00-E16F-D221-F5E4-A893F421F9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3" t="11256" r="19548" b="2954"/>
          <a:stretch/>
        </p:blipFill>
        <p:spPr bwMode="auto">
          <a:xfrm>
            <a:off x="7929289" y="4639031"/>
            <a:ext cx="1911741" cy="1853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50893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98DDCC-49EA-9E7F-7598-EB856B586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Résultats d’imagerie de DISCO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54CEEE7-6C4E-B2E8-ABDC-EBA416DC1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7500" y="2617820"/>
            <a:ext cx="7442086" cy="424018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BE872E9A-4923-693C-CD3C-1DF3F4289B91}"/>
              </a:ext>
            </a:extLst>
          </p:cNvPr>
          <p:cNvSpPr txBox="1"/>
          <p:nvPr/>
        </p:nvSpPr>
        <p:spPr>
          <a:xfrm>
            <a:off x="1186543" y="1417491"/>
            <a:ext cx="9144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dirty="0"/>
              <a:t>Analyse des examens d’imagerie</a:t>
            </a:r>
          </a:p>
          <a:p>
            <a:pPr algn="ctr"/>
            <a:r>
              <a:rPr lang="fr-FR" sz="2400" dirty="0"/>
              <a:t>-&gt; description de </a:t>
            </a:r>
            <a:r>
              <a:rPr lang="fr-FR" sz="2400" b="1" dirty="0"/>
              <a:t>signes spécifiques simples destinés aux cardiologues  </a:t>
            </a:r>
          </a:p>
          <a:p>
            <a:pPr marL="342900" indent="-342900">
              <a:buFont typeface="Arial"/>
              <a:buChar char="•"/>
            </a:pP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1715474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98DDCC-49EA-9E7F-7598-EB856B586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Quelle prise en charge dans DISCO ?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439EC10-BE70-ABCC-2F7E-8EDB413F871F}"/>
              </a:ext>
            </a:extLst>
          </p:cNvPr>
          <p:cNvSpPr txBox="1"/>
          <p:nvPr/>
        </p:nvSpPr>
        <p:spPr>
          <a:xfrm>
            <a:off x="1365605" y="1690688"/>
            <a:ext cx="839398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Quelles</a:t>
            </a:r>
            <a:r>
              <a:rPr lang="en-US" sz="2400" dirty="0"/>
              <a:t> options </a:t>
            </a:r>
            <a:r>
              <a:rPr lang="en-US" sz="2400" dirty="0" err="1"/>
              <a:t>thérapeutiques</a:t>
            </a:r>
            <a:r>
              <a:rPr lang="en-US" sz="2400" dirty="0"/>
              <a:t> 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i="1" dirty="0">
              <a:solidFill>
                <a:schemeClr val="accent6"/>
              </a:solidFill>
            </a:endParaRPr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2400" i="1" dirty="0" err="1">
                <a:solidFill>
                  <a:schemeClr val="accent6"/>
                </a:solidFill>
              </a:rPr>
              <a:t>Traitement</a:t>
            </a:r>
            <a:r>
              <a:rPr lang="en-US" sz="2400" i="1" dirty="0">
                <a:solidFill>
                  <a:schemeClr val="accent6"/>
                </a:solidFill>
              </a:rPr>
              <a:t> medical </a:t>
            </a:r>
            <a:r>
              <a:rPr lang="en-US" sz="2400" i="1" dirty="0" err="1">
                <a:solidFill>
                  <a:schemeClr val="accent6"/>
                </a:solidFill>
              </a:rPr>
              <a:t>seul</a:t>
            </a:r>
            <a:r>
              <a:rPr lang="en-US" sz="2400" i="1" dirty="0">
                <a:solidFill>
                  <a:schemeClr val="accent6"/>
                </a:solidFill>
              </a:rPr>
              <a:t>: </a:t>
            </a:r>
            <a:r>
              <a:rPr lang="en-US" sz="2400" i="1" dirty="0" err="1">
                <a:solidFill>
                  <a:schemeClr val="accent6"/>
                </a:solidFill>
              </a:rPr>
              <a:t>cicatrisation</a:t>
            </a:r>
            <a:r>
              <a:rPr lang="en-US" sz="2400" i="1" dirty="0">
                <a:solidFill>
                  <a:schemeClr val="accent6"/>
                </a:solidFill>
              </a:rPr>
              <a:t> </a:t>
            </a:r>
            <a:r>
              <a:rPr lang="en-US" sz="2400" i="1" dirty="0" err="1">
                <a:solidFill>
                  <a:schemeClr val="accent6"/>
                </a:solidFill>
              </a:rPr>
              <a:t>spontanée</a:t>
            </a:r>
            <a:endParaRPr lang="en-US" sz="2400" i="1" dirty="0">
              <a:solidFill>
                <a:schemeClr val="accent6"/>
              </a:solidFill>
            </a:endParaRPr>
          </a:p>
          <a:p>
            <a:pPr marL="800100" lvl="1" indent="-342900">
              <a:buFont typeface="Wingdings" pitchFamily="2" charset="2"/>
              <a:buChar char="Ø"/>
            </a:pPr>
            <a:endParaRPr lang="en-US" sz="2400" i="1" dirty="0">
              <a:solidFill>
                <a:schemeClr val="accent6"/>
              </a:solidFill>
            </a:endParaRPr>
          </a:p>
          <a:p>
            <a:pPr marL="800100" lvl="1" indent="-342900">
              <a:buFont typeface="Wingdings" pitchFamily="2" charset="2"/>
              <a:buChar char="Ø"/>
            </a:pPr>
            <a:endParaRPr lang="en-US" sz="2400" i="1" dirty="0">
              <a:solidFill>
                <a:schemeClr val="accent5"/>
              </a:solidFill>
            </a:endParaRPr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2400" i="1" dirty="0" err="1">
                <a:solidFill>
                  <a:schemeClr val="accent5"/>
                </a:solidFill>
              </a:rPr>
              <a:t>Angioplastie</a:t>
            </a:r>
            <a:r>
              <a:rPr lang="en-US" sz="2400" i="1" dirty="0">
                <a:solidFill>
                  <a:schemeClr val="accent5"/>
                </a:solidFill>
              </a:rPr>
              <a:t> : mise </a:t>
            </a:r>
            <a:r>
              <a:rPr lang="en-US" sz="2400" i="1" dirty="0" err="1">
                <a:solidFill>
                  <a:schemeClr val="accent5"/>
                </a:solidFill>
              </a:rPr>
              <a:t>en</a:t>
            </a:r>
            <a:r>
              <a:rPr lang="en-US" sz="2400" i="1" dirty="0">
                <a:solidFill>
                  <a:schemeClr val="accent5"/>
                </a:solidFill>
              </a:rPr>
              <a:t> place de stents</a:t>
            </a:r>
          </a:p>
          <a:p>
            <a:pPr marL="800100" lvl="1" indent="-342900">
              <a:buFont typeface="Wingdings" pitchFamily="2" charset="2"/>
              <a:buChar char="Ø"/>
            </a:pPr>
            <a:endParaRPr lang="en-US" sz="2400" i="1" dirty="0">
              <a:solidFill>
                <a:schemeClr val="accent6"/>
              </a:solidFill>
            </a:endParaRPr>
          </a:p>
          <a:p>
            <a:pPr marL="800100" lvl="1" indent="-342900">
              <a:buFont typeface="Wingdings" pitchFamily="2" charset="2"/>
              <a:buChar char="Ø"/>
            </a:pPr>
            <a:endParaRPr lang="en-US" sz="2400" i="1" dirty="0">
              <a:solidFill>
                <a:schemeClr val="accent6"/>
              </a:solidFill>
            </a:endParaRPr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2400" i="1" dirty="0" err="1">
                <a:solidFill>
                  <a:srgbClr val="FF0000"/>
                </a:solidFill>
              </a:rPr>
              <a:t>Chirurgie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cardiaque</a:t>
            </a:r>
            <a:r>
              <a:rPr lang="en-US" sz="2400" i="1" dirty="0">
                <a:solidFill>
                  <a:srgbClr val="FF0000"/>
                </a:solidFill>
              </a:rPr>
              <a:t> : </a:t>
            </a:r>
            <a:r>
              <a:rPr lang="en-US" sz="2400" i="1" dirty="0" err="1">
                <a:solidFill>
                  <a:srgbClr val="FF0000"/>
                </a:solidFill>
              </a:rPr>
              <a:t>pontages</a:t>
            </a:r>
            <a:endParaRPr lang="en-US" sz="2400" i="1" dirty="0">
              <a:solidFill>
                <a:srgbClr val="FF0000"/>
              </a:solidFill>
            </a:endParaRPr>
          </a:p>
        </p:txBody>
      </p:sp>
      <p:pic>
        <p:nvPicPr>
          <p:cNvPr id="4" name="Picture 2" descr="Pansement images vectorielles, Pansement vecteurs libres de droits |  Depositphotos">
            <a:extLst>
              <a:ext uri="{FF2B5EF4-FFF2-40B4-BE49-F238E27FC236}">
                <a16:creationId xmlns:a16="http://schemas.microsoft.com/office/drawing/2014/main" id="{34A5EA8D-AB08-E11B-82D3-636D1E8FB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9873" y="1868498"/>
            <a:ext cx="1672379" cy="167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Quel est le meilleur stent actif ? - Réalités Cardiologiques">
            <a:extLst>
              <a:ext uri="{FF2B5EF4-FFF2-40B4-BE49-F238E27FC236}">
                <a16:creationId xmlns:a16="http://schemas.microsoft.com/office/drawing/2014/main" id="{37481EBC-9E1E-CF82-FD4A-876FE2A2F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542" y="3728958"/>
            <a:ext cx="2447223" cy="146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9A5EEC99-A183-CF60-8B42-C13DB0A41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626" y="5107007"/>
            <a:ext cx="2330500" cy="1553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662149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619</Words>
  <Application>Microsoft Macintosh PowerPoint</Application>
  <PresentationFormat>Grand écran</PresentationFormat>
  <Paragraphs>152</Paragraphs>
  <Slides>18</Slides>
  <Notes>17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Wingdings</vt:lpstr>
      <vt:lpstr>Thème Office</vt:lpstr>
      <vt:lpstr>Le cœur des femmes DISCO:  La dissection  coronaire spontanée - 2015</vt:lpstr>
      <vt:lpstr>L’infarctus du myocarde</vt:lpstr>
      <vt:lpstr>La dissection coronaire spontanée Spontaneous Coronary Artery Dissection « SCAD » </vt:lpstr>
      <vt:lpstr>La dissection coronaire spontanée Spontaneous Coronary Artery Dissection « SCAD » </vt:lpstr>
      <vt:lpstr>Registre national DISCO</vt:lpstr>
      <vt:lpstr>Buts de l’étude DISCO</vt:lpstr>
      <vt:lpstr>Résultats cliniques de DISCO</vt:lpstr>
      <vt:lpstr>Résultats d’imagerie de DISCO</vt:lpstr>
      <vt:lpstr>Quelle prise en charge dans DISCO ?</vt:lpstr>
      <vt:lpstr>Quelle prise en charge dans DISCO ?</vt:lpstr>
      <vt:lpstr>Un exemple de traitement médical</vt:lpstr>
      <vt:lpstr>Evolution intra hospitalière</vt:lpstr>
      <vt:lpstr>Evolution à 1 an</vt:lpstr>
      <vt:lpstr>Association avec la dysplasie fibromusculaire</vt:lpstr>
      <vt:lpstr>Analyse génétique</vt:lpstr>
      <vt:lpstr>Publication scientifique</vt:lpstr>
      <vt:lpstr>Conclusion</vt:lpstr>
      <vt:lpstr>Remerciements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communication</dc:creator>
  <cp:lastModifiedBy>Nicolas Combaret</cp:lastModifiedBy>
  <cp:revision>8</cp:revision>
  <dcterms:created xsi:type="dcterms:W3CDTF">2022-09-27T09:39:55Z</dcterms:created>
  <dcterms:modified xsi:type="dcterms:W3CDTF">2022-10-01T08:35:09Z</dcterms:modified>
</cp:coreProperties>
</file>