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4" r:id="rId1"/>
  </p:sldMasterIdLst>
  <p:notesMasterIdLst>
    <p:notesMasterId r:id="rId43"/>
  </p:notesMasterIdLst>
  <p:sldIdLst>
    <p:sldId id="256" r:id="rId2"/>
    <p:sldId id="500" r:id="rId3"/>
    <p:sldId id="1553" r:id="rId4"/>
    <p:sldId id="1554" r:id="rId5"/>
    <p:sldId id="1536" r:id="rId6"/>
    <p:sldId id="1537" r:id="rId7"/>
    <p:sldId id="1538" r:id="rId8"/>
    <p:sldId id="1539" r:id="rId9"/>
    <p:sldId id="1545" r:id="rId10"/>
    <p:sldId id="1541" r:id="rId11"/>
    <p:sldId id="1546" r:id="rId12"/>
    <p:sldId id="491" r:id="rId13"/>
    <p:sldId id="1547" r:id="rId14"/>
    <p:sldId id="1543" r:id="rId15"/>
    <p:sldId id="1540" r:id="rId16"/>
    <p:sldId id="1542" r:id="rId17"/>
    <p:sldId id="1555" r:id="rId18"/>
    <p:sldId id="391" r:id="rId19"/>
    <p:sldId id="320" r:id="rId20"/>
    <p:sldId id="393" r:id="rId21"/>
    <p:sldId id="397" r:id="rId22"/>
    <p:sldId id="407" r:id="rId23"/>
    <p:sldId id="325" r:id="rId24"/>
    <p:sldId id="1550" r:id="rId25"/>
    <p:sldId id="1551" r:id="rId26"/>
    <p:sldId id="450" r:id="rId27"/>
    <p:sldId id="406" r:id="rId28"/>
    <p:sldId id="408" r:id="rId29"/>
    <p:sldId id="1556" r:id="rId30"/>
    <p:sldId id="337" r:id="rId31"/>
    <p:sldId id="418" r:id="rId32"/>
    <p:sldId id="419" r:id="rId33"/>
    <p:sldId id="420" r:id="rId34"/>
    <p:sldId id="421" r:id="rId35"/>
    <p:sldId id="422" r:id="rId36"/>
    <p:sldId id="423" r:id="rId37"/>
    <p:sldId id="432" r:id="rId38"/>
    <p:sldId id="1558" r:id="rId39"/>
    <p:sldId id="503" r:id="rId40"/>
    <p:sldId id="1534" r:id="rId41"/>
    <p:sldId id="501"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AD46"/>
    <a:srgbClr val="4472C4"/>
    <a:srgbClr val="4A78A1"/>
    <a:srgbClr val="87191E"/>
    <a:srgbClr val="EC8A2C"/>
    <a:srgbClr val="FF5DE3"/>
    <a:srgbClr val="6592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11"/>
    <p:restoredTop sz="75116"/>
  </p:normalViewPr>
  <p:slideViewPr>
    <p:cSldViewPr snapToGrid="0" snapToObjects="1">
      <p:cViewPr>
        <p:scale>
          <a:sx n="64" d="100"/>
          <a:sy n="64" d="100"/>
        </p:scale>
        <p:origin x="960" y="568"/>
      </p:cViewPr>
      <p:guideLst/>
    </p:cSldViewPr>
  </p:slideViewPr>
  <p:notesTextViewPr>
    <p:cViewPr>
      <p:scale>
        <a:sx n="110" d="100"/>
        <a:sy n="11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AA7F00-0DB3-4434-95CE-87AB4EE5D06B}" type="doc">
      <dgm:prSet loTypeId="urn:microsoft.com/office/officeart/2008/layout/VerticalCircleList" loCatId="list" qsTypeId="urn:microsoft.com/office/officeart/2005/8/quickstyle/simple1" qsCatId="simple" csTypeId="urn:microsoft.com/office/officeart/2005/8/colors/accent0_3" csCatId="mainScheme" phldr="1"/>
      <dgm:spPr/>
      <dgm:t>
        <a:bodyPr/>
        <a:lstStyle/>
        <a:p>
          <a:endParaRPr lang="en-US"/>
        </a:p>
      </dgm:t>
    </dgm:pt>
    <dgm:pt modelId="{305924AB-CDE7-413B-8D2A-92ECF938E396}">
      <dgm:prSet custT="1"/>
      <dgm:spPr/>
      <dgm:t>
        <a:bodyPr/>
        <a:lstStyle/>
        <a:p>
          <a:r>
            <a:rPr lang="fr-FR" sz="5000" dirty="0">
              <a:solidFill>
                <a:srgbClr val="FF0000"/>
              </a:solidFill>
              <a:latin typeface="Futura Medium" panose="020B0602020204020303" pitchFamily="34" charset="-79"/>
              <a:cs typeface="Futura Medium" panose="020B0602020204020303" pitchFamily="34" charset="-79"/>
            </a:rPr>
            <a:t> </a:t>
          </a:r>
          <a:r>
            <a:rPr lang="fr-FR" sz="5000" dirty="0">
              <a:solidFill>
                <a:schemeClr val="tx1"/>
              </a:solidFill>
              <a:latin typeface="Futura Medium" panose="020B0602020204020303" pitchFamily="34" charset="-79"/>
              <a:cs typeface="Futura Medium" panose="020B0602020204020303" pitchFamily="34" charset="-79"/>
            </a:rPr>
            <a:t>Physiopathologie - </a:t>
          </a:r>
          <a:r>
            <a:rPr lang="fr-FR" sz="5000" dirty="0" err="1">
              <a:solidFill>
                <a:schemeClr val="tx1"/>
              </a:solidFill>
              <a:latin typeface="Futura Medium" panose="020B0602020204020303" pitchFamily="34" charset="-79"/>
              <a:cs typeface="Futura Medium" panose="020B0602020204020303" pitchFamily="34" charset="-79"/>
            </a:rPr>
            <a:t>Recos</a:t>
          </a:r>
          <a:r>
            <a:rPr lang="fr-FR" sz="5000" dirty="0">
              <a:latin typeface="Futura Medium" panose="020B0602020204020303" pitchFamily="34" charset="-79"/>
              <a:cs typeface="Futura Medium" panose="020B0602020204020303" pitchFamily="34" charset="-79"/>
            </a:rPr>
            <a:t> </a:t>
          </a:r>
          <a:endParaRPr lang="en-US" sz="5000" dirty="0">
            <a:latin typeface="Futura Medium" panose="020B0602020204020303" pitchFamily="34" charset="-79"/>
            <a:cs typeface="Futura Medium" panose="020B0602020204020303" pitchFamily="34" charset="-79"/>
          </a:endParaRPr>
        </a:p>
      </dgm:t>
    </dgm:pt>
    <dgm:pt modelId="{9518E24A-F6B5-4DF9-8C57-12850FDDD875}" type="parTrans" cxnId="{79300E26-239C-424C-A45C-436C6D1C33F3}">
      <dgm:prSet/>
      <dgm:spPr/>
      <dgm:t>
        <a:bodyPr/>
        <a:lstStyle/>
        <a:p>
          <a:endParaRPr lang="en-US"/>
        </a:p>
      </dgm:t>
    </dgm:pt>
    <dgm:pt modelId="{48C0D62B-B7BD-4911-B6DB-EC9C8DF754C5}" type="sibTrans" cxnId="{79300E26-239C-424C-A45C-436C6D1C33F3}">
      <dgm:prSet/>
      <dgm:spPr/>
      <dgm:t>
        <a:bodyPr/>
        <a:lstStyle/>
        <a:p>
          <a:endParaRPr lang="en-US"/>
        </a:p>
      </dgm:t>
    </dgm:pt>
    <dgm:pt modelId="{C5D55811-51F0-4852-9423-E1CB5C8420A1}">
      <dgm:prSet custT="1"/>
      <dgm:spPr/>
      <dgm:t>
        <a:bodyPr/>
        <a:lstStyle/>
        <a:p>
          <a:r>
            <a:rPr lang="fr-FR" sz="5000" dirty="0">
              <a:latin typeface="Futura Medium" panose="020B0602020204020303" pitchFamily="34" charset="-79"/>
              <a:cs typeface="Futura Medium" panose="020B0602020204020303" pitchFamily="34" charset="-79"/>
            </a:rPr>
            <a:t> Intolérances aux statines</a:t>
          </a:r>
          <a:endParaRPr lang="en-US" sz="5000" dirty="0">
            <a:latin typeface="Futura Medium" panose="020B0602020204020303" pitchFamily="34" charset="-79"/>
            <a:cs typeface="Futura Medium" panose="020B0602020204020303" pitchFamily="34" charset="-79"/>
          </a:endParaRPr>
        </a:p>
      </dgm:t>
    </dgm:pt>
    <dgm:pt modelId="{6213EC65-C22C-4803-9567-09263230E878}" type="parTrans" cxnId="{2A961E03-5D74-4E3A-90B1-EA76160704AB}">
      <dgm:prSet/>
      <dgm:spPr/>
      <dgm:t>
        <a:bodyPr/>
        <a:lstStyle/>
        <a:p>
          <a:endParaRPr lang="en-US"/>
        </a:p>
      </dgm:t>
    </dgm:pt>
    <dgm:pt modelId="{DFF6329B-201F-4E6B-B11B-338B116F69CC}" type="sibTrans" cxnId="{2A961E03-5D74-4E3A-90B1-EA76160704AB}">
      <dgm:prSet/>
      <dgm:spPr/>
      <dgm:t>
        <a:bodyPr/>
        <a:lstStyle/>
        <a:p>
          <a:endParaRPr lang="en-US"/>
        </a:p>
      </dgm:t>
    </dgm:pt>
    <dgm:pt modelId="{44FE0794-A02F-4FB0-87F4-1586B0E31500}">
      <dgm:prSet custT="1"/>
      <dgm:spPr/>
      <dgm:t>
        <a:bodyPr/>
        <a:lstStyle/>
        <a:p>
          <a:r>
            <a:rPr lang="fr-FR" sz="5000" dirty="0">
              <a:latin typeface="Futura Medium" panose="020B0602020204020303" pitchFamily="34" charset="-79"/>
              <a:cs typeface="Futura Medium" panose="020B0602020204020303" pitchFamily="34" charset="-79"/>
            </a:rPr>
            <a:t> AntiPCSK9</a:t>
          </a:r>
          <a:endParaRPr lang="en-US" sz="5000" dirty="0">
            <a:latin typeface="Futura Medium" panose="020B0602020204020303" pitchFamily="34" charset="-79"/>
            <a:cs typeface="Futura Medium" panose="020B0602020204020303" pitchFamily="34" charset="-79"/>
          </a:endParaRPr>
        </a:p>
      </dgm:t>
    </dgm:pt>
    <dgm:pt modelId="{D002F05D-C769-46DC-A103-82E44EEBC65C}" type="parTrans" cxnId="{C72D9EB9-6184-41C3-8FD9-953DDE965C5D}">
      <dgm:prSet/>
      <dgm:spPr/>
      <dgm:t>
        <a:bodyPr/>
        <a:lstStyle/>
        <a:p>
          <a:endParaRPr lang="en-US"/>
        </a:p>
      </dgm:t>
    </dgm:pt>
    <dgm:pt modelId="{8D595814-2413-4D85-86B1-00721C257D9B}" type="sibTrans" cxnId="{C72D9EB9-6184-41C3-8FD9-953DDE965C5D}">
      <dgm:prSet/>
      <dgm:spPr/>
      <dgm:t>
        <a:bodyPr/>
        <a:lstStyle/>
        <a:p>
          <a:endParaRPr lang="en-US"/>
        </a:p>
      </dgm:t>
    </dgm:pt>
    <dgm:pt modelId="{60BE3495-DD61-674A-9A61-15053E16017F}" type="pres">
      <dgm:prSet presAssocID="{05AA7F00-0DB3-4434-95CE-87AB4EE5D06B}" presName="Name0" presStyleCnt="0">
        <dgm:presLayoutVars>
          <dgm:dir/>
        </dgm:presLayoutVars>
      </dgm:prSet>
      <dgm:spPr/>
    </dgm:pt>
    <dgm:pt modelId="{F4A9917F-EF9D-2349-BB8F-C817EE45AF44}" type="pres">
      <dgm:prSet presAssocID="{305924AB-CDE7-413B-8D2A-92ECF938E396}" presName="noChildren" presStyleCnt="0"/>
      <dgm:spPr/>
    </dgm:pt>
    <dgm:pt modelId="{435EE4A6-817A-3646-B222-83054F8CE1E8}" type="pres">
      <dgm:prSet presAssocID="{305924AB-CDE7-413B-8D2A-92ECF938E396}" presName="gap" presStyleCnt="0"/>
      <dgm:spPr/>
    </dgm:pt>
    <dgm:pt modelId="{CC731218-13DA-DA48-934C-5C6A55B507DA}" type="pres">
      <dgm:prSet presAssocID="{305924AB-CDE7-413B-8D2A-92ECF938E396}" presName="medCircle2" presStyleLbl="vennNode1" presStyleIdx="0" presStyleCnt="3" custLinFactNeighborX="-80720" custLinFactNeighborY="-9"/>
      <dgm:spPr>
        <a:solidFill>
          <a:srgbClr val="4A78A1"/>
        </a:solidFill>
      </dgm:spPr>
    </dgm:pt>
    <dgm:pt modelId="{8836D969-875C-A146-AF88-98831F7E2C9B}" type="pres">
      <dgm:prSet presAssocID="{305924AB-CDE7-413B-8D2A-92ECF938E396}" presName="txLvlOnly1" presStyleLbl="revTx" presStyleIdx="0" presStyleCnt="3"/>
      <dgm:spPr/>
    </dgm:pt>
    <dgm:pt modelId="{5DDEC5B0-BDD9-194A-8D91-5BFB0902FA1E}" type="pres">
      <dgm:prSet presAssocID="{C5D55811-51F0-4852-9423-E1CB5C8420A1}" presName="noChildren" presStyleCnt="0"/>
      <dgm:spPr/>
    </dgm:pt>
    <dgm:pt modelId="{BE9A312D-EB2A-AD4D-BF68-1ACFFD60F4D8}" type="pres">
      <dgm:prSet presAssocID="{C5D55811-51F0-4852-9423-E1CB5C8420A1}" presName="gap" presStyleCnt="0"/>
      <dgm:spPr/>
    </dgm:pt>
    <dgm:pt modelId="{5422E306-D688-2B43-90F8-0B5DA1CFB2D2}" type="pres">
      <dgm:prSet presAssocID="{C5D55811-51F0-4852-9423-E1CB5C8420A1}" presName="medCircle2" presStyleLbl="vennNode1" presStyleIdx="1" presStyleCnt="3" custLinFactNeighborX="-80720" custLinFactNeighborY="-9"/>
      <dgm:spPr>
        <a:xfrm>
          <a:off x="960571" y="1195739"/>
          <a:ext cx="1195738" cy="1195738"/>
        </a:xfrm>
        <a:prstGeom prst="ellipse">
          <a:avLst/>
        </a:prstGeom>
        <a:solidFill>
          <a:srgbClr val="4A78A1"/>
        </a:solidFill>
        <a:ln w="12700" cap="flat" cmpd="sng" algn="ctr">
          <a:solidFill>
            <a:srgbClr val="E7E6E6">
              <a:hueOff val="0"/>
              <a:satOff val="0"/>
              <a:lumOff val="0"/>
              <a:alphaOff val="0"/>
            </a:srgbClr>
          </a:solidFill>
          <a:prstDash val="solid"/>
          <a:miter lim="800000"/>
        </a:ln>
        <a:effectLst/>
      </dgm:spPr>
    </dgm:pt>
    <dgm:pt modelId="{1AAE648D-7CE1-7D4C-A9CC-B58F042A486C}" type="pres">
      <dgm:prSet presAssocID="{C5D55811-51F0-4852-9423-E1CB5C8420A1}" presName="txLvlOnly1" presStyleLbl="revTx" presStyleIdx="1" presStyleCnt="3"/>
      <dgm:spPr/>
    </dgm:pt>
    <dgm:pt modelId="{7C1AF3B5-EB64-0546-8589-65FCAA2894D3}" type="pres">
      <dgm:prSet presAssocID="{44FE0794-A02F-4FB0-87F4-1586B0E31500}" presName="noChildren" presStyleCnt="0"/>
      <dgm:spPr/>
    </dgm:pt>
    <dgm:pt modelId="{FA02823D-F317-AC4D-9DBF-D7AAA0BF569B}" type="pres">
      <dgm:prSet presAssocID="{44FE0794-A02F-4FB0-87F4-1586B0E31500}" presName="gap" presStyleCnt="0"/>
      <dgm:spPr/>
    </dgm:pt>
    <dgm:pt modelId="{006279E0-F896-DE49-AEFE-A3BC6B266BB4}" type="pres">
      <dgm:prSet presAssocID="{44FE0794-A02F-4FB0-87F4-1586B0E31500}" presName="medCircle2" presStyleLbl="vennNode1" presStyleIdx="2" presStyleCnt="3" custLinFactNeighborX="-80720" custLinFactNeighborY="-9"/>
      <dgm:spPr>
        <a:xfrm>
          <a:off x="960571" y="2391478"/>
          <a:ext cx="1195738" cy="1195738"/>
        </a:xfrm>
        <a:prstGeom prst="ellipse">
          <a:avLst/>
        </a:prstGeom>
        <a:solidFill>
          <a:srgbClr val="4A78A1"/>
        </a:solidFill>
        <a:ln w="12700" cap="flat" cmpd="sng" algn="ctr">
          <a:solidFill>
            <a:srgbClr val="E7E6E6">
              <a:hueOff val="0"/>
              <a:satOff val="0"/>
              <a:lumOff val="0"/>
              <a:alphaOff val="0"/>
            </a:srgbClr>
          </a:solidFill>
          <a:prstDash val="solid"/>
          <a:miter lim="800000"/>
        </a:ln>
        <a:effectLst/>
      </dgm:spPr>
    </dgm:pt>
    <dgm:pt modelId="{5BA527B4-BFA7-5047-BE72-165EBD241057}" type="pres">
      <dgm:prSet presAssocID="{44FE0794-A02F-4FB0-87F4-1586B0E31500}" presName="txLvlOnly1" presStyleLbl="revTx" presStyleIdx="2" presStyleCnt="3"/>
      <dgm:spPr/>
    </dgm:pt>
  </dgm:ptLst>
  <dgm:cxnLst>
    <dgm:cxn modelId="{2A961E03-5D74-4E3A-90B1-EA76160704AB}" srcId="{05AA7F00-0DB3-4434-95CE-87AB4EE5D06B}" destId="{C5D55811-51F0-4852-9423-E1CB5C8420A1}" srcOrd="1" destOrd="0" parTransId="{6213EC65-C22C-4803-9567-09263230E878}" sibTransId="{DFF6329B-201F-4E6B-B11B-338B116F69CC}"/>
    <dgm:cxn modelId="{A94FF608-D070-6647-BC5C-4D3592746D92}" type="presOf" srcId="{05AA7F00-0DB3-4434-95CE-87AB4EE5D06B}" destId="{60BE3495-DD61-674A-9A61-15053E16017F}" srcOrd="0" destOrd="0" presId="urn:microsoft.com/office/officeart/2008/layout/VerticalCircleList"/>
    <dgm:cxn modelId="{14753F14-B8DF-CC43-AE98-8D998B7F2450}" type="presOf" srcId="{C5D55811-51F0-4852-9423-E1CB5C8420A1}" destId="{1AAE648D-7CE1-7D4C-A9CC-B58F042A486C}" srcOrd="0" destOrd="0" presId="urn:microsoft.com/office/officeart/2008/layout/VerticalCircleList"/>
    <dgm:cxn modelId="{79300E26-239C-424C-A45C-436C6D1C33F3}" srcId="{05AA7F00-0DB3-4434-95CE-87AB4EE5D06B}" destId="{305924AB-CDE7-413B-8D2A-92ECF938E396}" srcOrd="0" destOrd="0" parTransId="{9518E24A-F6B5-4DF9-8C57-12850FDDD875}" sibTransId="{48C0D62B-B7BD-4911-B6DB-EC9C8DF754C5}"/>
    <dgm:cxn modelId="{A1F6EB2F-9F5D-3D4A-9DAF-55C34C676A81}" type="presOf" srcId="{305924AB-CDE7-413B-8D2A-92ECF938E396}" destId="{8836D969-875C-A146-AF88-98831F7E2C9B}" srcOrd="0" destOrd="0" presId="urn:microsoft.com/office/officeart/2008/layout/VerticalCircleList"/>
    <dgm:cxn modelId="{BCDCB093-7150-9049-BE48-87A12EEC471F}" type="presOf" srcId="{44FE0794-A02F-4FB0-87F4-1586B0E31500}" destId="{5BA527B4-BFA7-5047-BE72-165EBD241057}" srcOrd="0" destOrd="0" presId="urn:microsoft.com/office/officeart/2008/layout/VerticalCircleList"/>
    <dgm:cxn modelId="{C72D9EB9-6184-41C3-8FD9-953DDE965C5D}" srcId="{05AA7F00-0DB3-4434-95CE-87AB4EE5D06B}" destId="{44FE0794-A02F-4FB0-87F4-1586B0E31500}" srcOrd="2" destOrd="0" parTransId="{D002F05D-C769-46DC-A103-82E44EEBC65C}" sibTransId="{8D595814-2413-4D85-86B1-00721C257D9B}"/>
    <dgm:cxn modelId="{AB6D44A3-8032-344E-A640-5C5720C34D8E}" type="presParOf" srcId="{60BE3495-DD61-674A-9A61-15053E16017F}" destId="{F4A9917F-EF9D-2349-BB8F-C817EE45AF44}" srcOrd="0" destOrd="0" presId="urn:microsoft.com/office/officeart/2008/layout/VerticalCircleList"/>
    <dgm:cxn modelId="{A6954DCF-C51F-E04B-BBF0-2293C7692686}" type="presParOf" srcId="{F4A9917F-EF9D-2349-BB8F-C817EE45AF44}" destId="{435EE4A6-817A-3646-B222-83054F8CE1E8}" srcOrd="0" destOrd="0" presId="urn:microsoft.com/office/officeart/2008/layout/VerticalCircleList"/>
    <dgm:cxn modelId="{8D5630F4-F5BE-D84E-ACC1-3C7AD90EA237}" type="presParOf" srcId="{F4A9917F-EF9D-2349-BB8F-C817EE45AF44}" destId="{CC731218-13DA-DA48-934C-5C6A55B507DA}" srcOrd="1" destOrd="0" presId="urn:microsoft.com/office/officeart/2008/layout/VerticalCircleList"/>
    <dgm:cxn modelId="{E794803F-F091-0044-B1E7-7AE3FF34EFF9}" type="presParOf" srcId="{F4A9917F-EF9D-2349-BB8F-C817EE45AF44}" destId="{8836D969-875C-A146-AF88-98831F7E2C9B}" srcOrd="2" destOrd="0" presId="urn:microsoft.com/office/officeart/2008/layout/VerticalCircleList"/>
    <dgm:cxn modelId="{7DF7B47F-BD6A-4049-93DE-7E366C7116F6}" type="presParOf" srcId="{60BE3495-DD61-674A-9A61-15053E16017F}" destId="{5DDEC5B0-BDD9-194A-8D91-5BFB0902FA1E}" srcOrd="1" destOrd="0" presId="urn:microsoft.com/office/officeart/2008/layout/VerticalCircleList"/>
    <dgm:cxn modelId="{09DE35F2-B639-244E-856D-74453062A61E}" type="presParOf" srcId="{5DDEC5B0-BDD9-194A-8D91-5BFB0902FA1E}" destId="{BE9A312D-EB2A-AD4D-BF68-1ACFFD60F4D8}" srcOrd="0" destOrd="0" presId="urn:microsoft.com/office/officeart/2008/layout/VerticalCircleList"/>
    <dgm:cxn modelId="{4B015A11-6099-104F-9D9D-1E51D9E6E74C}" type="presParOf" srcId="{5DDEC5B0-BDD9-194A-8D91-5BFB0902FA1E}" destId="{5422E306-D688-2B43-90F8-0B5DA1CFB2D2}" srcOrd="1" destOrd="0" presId="urn:microsoft.com/office/officeart/2008/layout/VerticalCircleList"/>
    <dgm:cxn modelId="{502887AF-16CB-4D40-A88A-81059771E155}" type="presParOf" srcId="{5DDEC5B0-BDD9-194A-8D91-5BFB0902FA1E}" destId="{1AAE648D-7CE1-7D4C-A9CC-B58F042A486C}" srcOrd="2" destOrd="0" presId="urn:microsoft.com/office/officeart/2008/layout/VerticalCircleList"/>
    <dgm:cxn modelId="{F33C31A9-C6C5-EB4D-A751-F64611451B0D}" type="presParOf" srcId="{60BE3495-DD61-674A-9A61-15053E16017F}" destId="{7C1AF3B5-EB64-0546-8589-65FCAA2894D3}" srcOrd="2" destOrd="0" presId="urn:microsoft.com/office/officeart/2008/layout/VerticalCircleList"/>
    <dgm:cxn modelId="{2A54AAF3-58CA-114C-8E8B-037A9E4184AC}" type="presParOf" srcId="{7C1AF3B5-EB64-0546-8589-65FCAA2894D3}" destId="{FA02823D-F317-AC4D-9DBF-D7AAA0BF569B}" srcOrd="0" destOrd="0" presId="urn:microsoft.com/office/officeart/2008/layout/VerticalCircleList"/>
    <dgm:cxn modelId="{C19035F1-C0D0-1C4F-AFC6-99866BF9E02B}" type="presParOf" srcId="{7C1AF3B5-EB64-0546-8589-65FCAA2894D3}" destId="{006279E0-F896-DE49-AEFE-A3BC6B266BB4}" srcOrd="1" destOrd="0" presId="urn:microsoft.com/office/officeart/2008/layout/VerticalCircleList"/>
    <dgm:cxn modelId="{7F6C9A07-345C-D84F-97CA-030F5C68E99F}" type="presParOf" srcId="{7C1AF3B5-EB64-0546-8589-65FCAA2894D3}" destId="{5BA527B4-BFA7-5047-BE72-165EBD241057}"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AA7F00-0DB3-4434-95CE-87AB4EE5D06B}" type="doc">
      <dgm:prSet loTypeId="urn:microsoft.com/office/officeart/2008/layout/VerticalCircleList" loCatId="list" qsTypeId="urn:microsoft.com/office/officeart/2005/8/quickstyle/simple1" qsCatId="simple" csTypeId="urn:microsoft.com/office/officeart/2005/8/colors/accent0_3" csCatId="mainScheme" phldr="1"/>
      <dgm:spPr/>
      <dgm:t>
        <a:bodyPr/>
        <a:lstStyle/>
        <a:p>
          <a:endParaRPr lang="en-US"/>
        </a:p>
      </dgm:t>
    </dgm:pt>
    <dgm:pt modelId="{305924AB-CDE7-413B-8D2A-92ECF938E396}">
      <dgm:prSet custT="1"/>
      <dgm:spPr/>
      <dgm:t>
        <a:bodyPr/>
        <a:lstStyle/>
        <a:p>
          <a:r>
            <a:rPr lang="fr-FR" sz="5000" dirty="0">
              <a:solidFill>
                <a:srgbClr val="FF0000"/>
              </a:solidFill>
              <a:latin typeface="Futura Medium" panose="020B0602020204020303" pitchFamily="34" charset="-79"/>
              <a:cs typeface="Futura Medium" panose="020B0602020204020303" pitchFamily="34" charset="-79"/>
            </a:rPr>
            <a:t> Physiopathologie - </a:t>
          </a:r>
          <a:r>
            <a:rPr lang="fr-FR" sz="5000" dirty="0" err="1">
              <a:solidFill>
                <a:srgbClr val="FF0000"/>
              </a:solidFill>
              <a:latin typeface="Futura Medium" panose="020B0602020204020303" pitchFamily="34" charset="-79"/>
              <a:cs typeface="Futura Medium" panose="020B0602020204020303" pitchFamily="34" charset="-79"/>
            </a:rPr>
            <a:t>Recos</a:t>
          </a:r>
          <a:r>
            <a:rPr lang="fr-FR" sz="5000" dirty="0">
              <a:solidFill>
                <a:srgbClr val="FF0000"/>
              </a:solidFill>
              <a:latin typeface="Futura Medium" panose="020B0602020204020303" pitchFamily="34" charset="-79"/>
              <a:cs typeface="Futura Medium" panose="020B0602020204020303" pitchFamily="34" charset="-79"/>
            </a:rPr>
            <a:t> </a:t>
          </a:r>
          <a:endParaRPr lang="en-US" sz="5000" dirty="0">
            <a:solidFill>
              <a:srgbClr val="FF0000"/>
            </a:solidFill>
            <a:latin typeface="Futura Medium" panose="020B0602020204020303" pitchFamily="34" charset="-79"/>
            <a:cs typeface="Futura Medium" panose="020B0602020204020303" pitchFamily="34" charset="-79"/>
          </a:endParaRPr>
        </a:p>
      </dgm:t>
    </dgm:pt>
    <dgm:pt modelId="{9518E24A-F6B5-4DF9-8C57-12850FDDD875}" type="parTrans" cxnId="{79300E26-239C-424C-A45C-436C6D1C33F3}">
      <dgm:prSet/>
      <dgm:spPr/>
      <dgm:t>
        <a:bodyPr/>
        <a:lstStyle/>
        <a:p>
          <a:endParaRPr lang="en-US"/>
        </a:p>
      </dgm:t>
    </dgm:pt>
    <dgm:pt modelId="{48C0D62B-B7BD-4911-B6DB-EC9C8DF754C5}" type="sibTrans" cxnId="{79300E26-239C-424C-A45C-436C6D1C33F3}">
      <dgm:prSet/>
      <dgm:spPr/>
      <dgm:t>
        <a:bodyPr/>
        <a:lstStyle/>
        <a:p>
          <a:endParaRPr lang="en-US"/>
        </a:p>
      </dgm:t>
    </dgm:pt>
    <dgm:pt modelId="{C5D55811-51F0-4852-9423-E1CB5C8420A1}">
      <dgm:prSet custT="1"/>
      <dgm:spPr/>
      <dgm:t>
        <a:bodyPr/>
        <a:lstStyle/>
        <a:p>
          <a:r>
            <a:rPr lang="fr-FR" sz="5000" dirty="0">
              <a:latin typeface="Futura Medium" panose="020B0602020204020303" pitchFamily="34" charset="-79"/>
              <a:cs typeface="Futura Medium" panose="020B0602020204020303" pitchFamily="34" charset="-79"/>
            </a:rPr>
            <a:t> Intolérances aux statines</a:t>
          </a:r>
          <a:endParaRPr lang="en-US" sz="5000" dirty="0">
            <a:latin typeface="Futura Medium" panose="020B0602020204020303" pitchFamily="34" charset="-79"/>
            <a:cs typeface="Futura Medium" panose="020B0602020204020303" pitchFamily="34" charset="-79"/>
          </a:endParaRPr>
        </a:p>
      </dgm:t>
    </dgm:pt>
    <dgm:pt modelId="{6213EC65-C22C-4803-9567-09263230E878}" type="parTrans" cxnId="{2A961E03-5D74-4E3A-90B1-EA76160704AB}">
      <dgm:prSet/>
      <dgm:spPr/>
      <dgm:t>
        <a:bodyPr/>
        <a:lstStyle/>
        <a:p>
          <a:endParaRPr lang="en-US"/>
        </a:p>
      </dgm:t>
    </dgm:pt>
    <dgm:pt modelId="{DFF6329B-201F-4E6B-B11B-338B116F69CC}" type="sibTrans" cxnId="{2A961E03-5D74-4E3A-90B1-EA76160704AB}">
      <dgm:prSet/>
      <dgm:spPr/>
      <dgm:t>
        <a:bodyPr/>
        <a:lstStyle/>
        <a:p>
          <a:endParaRPr lang="en-US"/>
        </a:p>
      </dgm:t>
    </dgm:pt>
    <dgm:pt modelId="{44FE0794-A02F-4FB0-87F4-1586B0E31500}">
      <dgm:prSet custT="1"/>
      <dgm:spPr/>
      <dgm:t>
        <a:bodyPr/>
        <a:lstStyle/>
        <a:p>
          <a:r>
            <a:rPr lang="fr-FR" sz="5000" dirty="0">
              <a:latin typeface="Futura Medium" panose="020B0602020204020303" pitchFamily="34" charset="-79"/>
              <a:cs typeface="Futura Medium" panose="020B0602020204020303" pitchFamily="34" charset="-79"/>
            </a:rPr>
            <a:t> AntiPCSK9</a:t>
          </a:r>
          <a:endParaRPr lang="en-US" sz="5000" dirty="0">
            <a:latin typeface="Futura Medium" panose="020B0602020204020303" pitchFamily="34" charset="-79"/>
            <a:cs typeface="Futura Medium" panose="020B0602020204020303" pitchFamily="34" charset="-79"/>
          </a:endParaRPr>
        </a:p>
      </dgm:t>
    </dgm:pt>
    <dgm:pt modelId="{D002F05D-C769-46DC-A103-82E44EEBC65C}" type="parTrans" cxnId="{C72D9EB9-6184-41C3-8FD9-953DDE965C5D}">
      <dgm:prSet/>
      <dgm:spPr/>
      <dgm:t>
        <a:bodyPr/>
        <a:lstStyle/>
        <a:p>
          <a:endParaRPr lang="en-US"/>
        </a:p>
      </dgm:t>
    </dgm:pt>
    <dgm:pt modelId="{8D595814-2413-4D85-86B1-00721C257D9B}" type="sibTrans" cxnId="{C72D9EB9-6184-41C3-8FD9-953DDE965C5D}">
      <dgm:prSet/>
      <dgm:spPr/>
      <dgm:t>
        <a:bodyPr/>
        <a:lstStyle/>
        <a:p>
          <a:endParaRPr lang="en-US"/>
        </a:p>
      </dgm:t>
    </dgm:pt>
    <dgm:pt modelId="{60BE3495-DD61-674A-9A61-15053E16017F}" type="pres">
      <dgm:prSet presAssocID="{05AA7F00-0DB3-4434-95CE-87AB4EE5D06B}" presName="Name0" presStyleCnt="0">
        <dgm:presLayoutVars>
          <dgm:dir/>
        </dgm:presLayoutVars>
      </dgm:prSet>
      <dgm:spPr/>
    </dgm:pt>
    <dgm:pt modelId="{F4A9917F-EF9D-2349-BB8F-C817EE45AF44}" type="pres">
      <dgm:prSet presAssocID="{305924AB-CDE7-413B-8D2A-92ECF938E396}" presName="noChildren" presStyleCnt="0"/>
      <dgm:spPr/>
    </dgm:pt>
    <dgm:pt modelId="{435EE4A6-817A-3646-B222-83054F8CE1E8}" type="pres">
      <dgm:prSet presAssocID="{305924AB-CDE7-413B-8D2A-92ECF938E396}" presName="gap" presStyleCnt="0"/>
      <dgm:spPr/>
    </dgm:pt>
    <dgm:pt modelId="{CC731218-13DA-DA48-934C-5C6A55B507DA}" type="pres">
      <dgm:prSet presAssocID="{305924AB-CDE7-413B-8D2A-92ECF938E396}" presName="medCircle2" presStyleLbl="vennNode1" presStyleIdx="0" presStyleCnt="3" custLinFactNeighborX="-80720" custLinFactNeighborY="-9"/>
      <dgm:spPr>
        <a:solidFill>
          <a:srgbClr val="4A78A1"/>
        </a:solidFill>
      </dgm:spPr>
    </dgm:pt>
    <dgm:pt modelId="{8836D969-875C-A146-AF88-98831F7E2C9B}" type="pres">
      <dgm:prSet presAssocID="{305924AB-CDE7-413B-8D2A-92ECF938E396}" presName="txLvlOnly1" presStyleLbl="revTx" presStyleIdx="0" presStyleCnt="3"/>
      <dgm:spPr/>
    </dgm:pt>
    <dgm:pt modelId="{5DDEC5B0-BDD9-194A-8D91-5BFB0902FA1E}" type="pres">
      <dgm:prSet presAssocID="{C5D55811-51F0-4852-9423-E1CB5C8420A1}" presName="noChildren" presStyleCnt="0"/>
      <dgm:spPr/>
    </dgm:pt>
    <dgm:pt modelId="{BE9A312D-EB2A-AD4D-BF68-1ACFFD60F4D8}" type="pres">
      <dgm:prSet presAssocID="{C5D55811-51F0-4852-9423-E1CB5C8420A1}" presName="gap" presStyleCnt="0"/>
      <dgm:spPr/>
    </dgm:pt>
    <dgm:pt modelId="{5422E306-D688-2B43-90F8-0B5DA1CFB2D2}" type="pres">
      <dgm:prSet presAssocID="{C5D55811-51F0-4852-9423-E1CB5C8420A1}" presName="medCircle2" presStyleLbl="vennNode1" presStyleIdx="1" presStyleCnt="3" custLinFactNeighborX="-80720" custLinFactNeighborY="-9"/>
      <dgm:spPr>
        <a:xfrm>
          <a:off x="960571" y="1195739"/>
          <a:ext cx="1195738" cy="1195738"/>
        </a:xfrm>
        <a:prstGeom prst="ellipse">
          <a:avLst/>
        </a:prstGeom>
        <a:solidFill>
          <a:srgbClr val="4A78A1"/>
        </a:solidFill>
        <a:ln w="12700" cap="flat" cmpd="sng" algn="ctr">
          <a:solidFill>
            <a:srgbClr val="E7E6E6">
              <a:hueOff val="0"/>
              <a:satOff val="0"/>
              <a:lumOff val="0"/>
              <a:alphaOff val="0"/>
            </a:srgbClr>
          </a:solidFill>
          <a:prstDash val="solid"/>
          <a:miter lim="800000"/>
        </a:ln>
        <a:effectLst/>
      </dgm:spPr>
    </dgm:pt>
    <dgm:pt modelId="{1AAE648D-7CE1-7D4C-A9CC-B58F042A486C}" type="pres">
      <dgm:prSet presAssocID="{C5D55811-51F0-4852-9423-E1CB5C8420A1}" presName="txLvlOnly1" presStyleLbl="revTx" presStyleIdx="1" presStyleCnt="3"/>
      <dgm:spPr/>
    </dgm:pt>
    <dgm:pt modelId="{7C1AF3B5-EB64-0546-8589-65FCAA2894D3}" type="pres">
      <dgm:prSet presAssocID="{44FE0794-A02F-4FB0-87F4-1586B0E31500}" presName="noChildren" presStyleCnt="0"/>
      <dgm:spPr/>
    </dgm:pt>
    <dgm:pt modelId="{FA02823D-F317-AC4D-9DBF-D7AAA0BF569B}" type="pres">
      <dgm:prSet presAssocID="{44FE0794-A02F-4FB0-87F4-1586B0E31500}" presName="gap" presStyleCnt="0"/>
      <dgm:spPr/>
    </dgm:pt>
    <dgm:pt modelId="{006279E0-F896-DE49-AEFE-A3BC6B266BB4}" type="pres">
      <dgm:prSet presAssocID="{44FE0794-A02F-4FB0-87F4-1586B0E31500}" presName="medCircle2" presStyleLbl="vennNode1" presStyleIdx="2" presStyleCnt="3" custLinFactNeighborX="-80720" custLinFactNeighborY="-9"/>
      <dgm:spPr>
        <a:xfrm>
          <a:off x="960571" y="2391478"/>
          <a:ext cx="1195738" cy="1195738"/>
        </a:xfrm>
        <a:prstGeom prst="ellipse">
          <a:avLst/>
        </a:prstGeom>
        <a:solidFill>
          <a:srgbClr val="4A78A1"/>
        </a:solidFill>
        <a:ln w="12700" cap="flat" cmpd="sng" algn="ctr">
          <a:solidFill>
            <a:srgbClr val="E7E6E6">
              <a:hueOff val="0"/>
              <a:satOff val="0"/>
              <a:lumOff val="0"/>
              <a:alphaOff val="0"/>
            </a:srgbClr>
          </a:solidFill>
          <a:prstDash val="solid"/>
          <a:miter lim="800000"/>
        </a:ln>
        <a:effectLst/>
      </dgm:spPr>
    </dgm:pt>
    <dgm:pt modelId="{5BA527B4-BFA7-5047-BE72-165EBD241057}" type="pres">
      <dgm:prSet presAssocID="{44FE0794-A02F-4FB0-87F4-1586B0E31500}" presName="txLvlOnly1" presStyleLbl="revTx" presStyleIdx="2" presStyleCnt="3"/>
      <dgm:spPr/>
    </dgm:pt>
  </dgm:ptLst>
  <dgm:cxnLst>
    <dgm:cxn modelId="{2A961E03-5D74-4E3A-90B1-EA76160704AB}" srcId="{05AA7F00-0DB3-4434-95CE-87AB4EE5D06B}" destId="{C5D55811-51F0-4852-9423-E1CB5C8420A1}" srcOrd="1" destOrd="0" parTransId="{6213EC65-C22C-4803-9567-09263230E878}" sibTransId="{DFF6329B-201F-4E6B-B11B-338B116F69CC}"/>
    <dgm:cxn modelId="{A94FF608-D070-6647-BC5C-4D3592746D92}" type="presOf" srcId="{05AA7F00-0DB3-4434-95CE-87AB4EE5D06B}" destId="{60BE3495-DD61-674A-9A61-15053E16017F}" srcOrd="0" destOrd="0" presId="urn:microsoft.com/office/officeart/2008/layout/VerticalCircleList"/>
    <dgm:cxn modelId="{14753F14-B8DF-CC43-AE98-8D998B7F2450}" type="presOf" srcId="{C5D55811-51F0-4852-9423-E1CB5C8420A1}" destId="{1AAE648D-7CE1-7D4C-A9CC-B58F042A486C}" srcOrd="0" destOrd="0" presId="urn:microsoft.com/office/officeart/2008/layout/VerticalCircleList"/>
    <dgm:cxn modelId="{79300E26-239C-424C-A45C-436C6D1C33F3}" srcId="{05AA7F00-0DB3-4434-95CE-87AB4EE5D06B}" destId="{305924AB-CDE7-413B-8D2A-92ECF938E396}" srcOrd="0" destOrd="0" parTransId="{9518E24A-F6B5-4DF9-8C57-12850FDDD875}" sibTransId="{48C0D62B-B7BD-4911-B6DB-EC9C8DF754C5}"/>
    <dgm:cxn modelId="{A1F6EB2F-9F5D-3D4A-9DAF-55C34C676A81}" type="presOf" srcId="{305924AB-CDE7-413B-8D2A-92ECF938E396}" destId="{8836D969-875C-A146-AF88-98831F7E2C9B}" srcOrd="0" destOrd="0" presId="urn:microsoft.com/office/officeart/2008/layout/VerticalCircleList"/>
    <dgm:cxn modelId="{BCDCB093-7150-9049-BE48-87A12EEC471F}" type="presOf" srcId="{44FE0794-A02F-4FB0-87F4-1586B0E31500}" destId="{5BA527B4-BFA7-5047-BE72-165EBD241057}" srcOrd="0" destOrd="0" presId="urn:microsoft.com/office/officeart/2008/layout/VerticalCircleList"/>
    <dgm:cxn modelId="{C72D9EB9-6184-41C3-8FD9-953DDE965C5D}" srcId="{05AA7F00-0DB3-4434-95CE-87AB4EE5D06B}" destId="{44FE0794-A02F-4FB0-87F4-1586B0E31500}" srcOrd="2" destOrd="0" parTransId="{D002F05D-C769-46DC-A103-82E44EEBC65C}" sibTransId="{8D595814-2413-4D85-86B1-00721C257D9B}"/>
    <dgm:cxn modelId="{AB6D44A3-8032-344E-A640-5C5720C34D8E}" type="presParOf" srcId="{60BE3495-DD61-674A-9A61-15053E16017F}" destId="{F4A9917F-EF9D-2349-BB8F-C817EE45AF44}" srcOrd="0" destOrd="0" presId="urn:microsoft.com/office/officeart/2008/layout/VerticalCircleList"/>
    <dgm:cxn modelId="{A6954DCF-C51F-E04B-BBF0-2293C7692686}" type="presParOf" srcId="{F4A9917F-EF9D-2349-BB8F-C817EE45AF44}" destId="{435EE4A6-817A-3646-B222-83054F8CE1E8}" srcOrd="0" destOrd="0" presId="urn:microsoft.com/office/officeart/2008/layout/VerticalCircleList"/>
    <dgm:cxn modelId="{8D5630F4-F5BE-D84E-ACC1-3C7AD90EA237}" type="presParOf" srcId="{F4A9917F-EF9D-2349-BB8F-C817EE45AF44}" destId="{CC731218-13DA-DA48-934C-5C6A55B507DA}" srcOrd="1" destOrd="0" presId="urn:microsoft.com/office/officeart/2008/layout/VerticalCircleList"/>
    <dgm:cxn modelId="{E794803F-F091-0044-B1E7-7AE3FF34EFF9}" type="presParOf" srcId="{F4A9917F-EF9D-2349-BB8F-C817EE45AF44}" destId="{8836D969-875C-A146-AF88-98831F7E2C9B}" srcOrd="2" destOrd="0" presId="urn:microsoft.com/office/officeart/2008/layout/VerticalCircleList"/>
    <dgm:cxn modelId="{7DF7B47F-BD6A-4049-93DE-7E366C7116F6}" type="presParOf" srcId="{60BE3495-DD61-674A-9A61-15053E16017F}" destId="{5DDEC5B0-BDD9-194A-8D91-5BFB0902FA1E}" srcOrd="1" destOrd="0" presId="urn:microsoft.com/office/officeart/2008/layout/VerticalCircleList"/>
    <dgm:cxn modelId="{09DE35F2-B639-244E-856D-74453062A61E}" type="presParOf" srcId="{5DDEC5B0-BDD9-194A-8D91-5BFB0902FA1E}" destId="{BE9A312D-EB2A-AD4D-BF68-1ACFFD60F4D8}" srcOrd="0" destOrd="0" presId="urn:microsoft.com/office/officeart/2008/layout/VerticalCircleList"/>
    <dgm:cxn modelId="{4B015A11-6099-104F-9D9D-1E51D9E6E74C}" type="presParOf" srcId="{5DDEC5B0-BDD9-194A-8D91-5BFB0902FA1E}" destId="{5422E306-D688-2B43-90F8-0B5DA1CFB2D2}" srcOrd="1" destOrd="0" presId="urn:microsoft.com/office/officeart/2008/layout/VerticalCircleList"/>
    <dgm:cxn modelId="{502887AF-16CB-4D40-A88A-81059771E155}" type="presParOf" srcId="{5DDEC5B0-BDD9-194A-8D91-5BFB0902FA1E}" destId="{1AAE648D-7CE1-7D4C-A9CC-B58F042A486C}" srcOrd="2" destOrd="0" presId="urn:microsoft.com/office/officeart/2008/layout/VerticalCircleList"/>
    <dgm:cxn modelId="{F33C31A9-C6C5-EB4D-A751-F64611451B0D}" type="presParOf" srcId="{60BE3495-DD61-674A-9A61-15053E16017F}" destId="{7C1AF3B5-EB64-0546-8589-65FCAA2894D3}" srcOrd="2" destOrd="0" presId="urn:microsoft.com/office/officeart/2008/layout/VerticalCircleList"/>
    <dgm:cxn modelId="{2A54AAF3-58CA-114C-8E8B-037A9E4184AC}" type="presParOf" srcId="{7C1AF3B5-EB64-0546-8589-65FCAA2894D3}" destId="{FA02823D-F317-AC4D-9DBF-D7AAA0BF569B}" srcOrd="0" destOrd="0" presId="urn:microsoft.com/office/officeart/2008/layout/VerticalCircleList"/>
    <dgm:cxn modelId="{C19035F1-C0D0-1C4F-AFC6-99866BF9E02B}" type="presParOf" srcId="{7C1AF3B5-EB64-0546-8589-65FCAA2894D3}" destId="{006279E0-F896-DE49-AEFE-A3BC6B266BB4}" srcOrd="1" destOrd="0" presId="urn:microsoft.com/office/officeart/2008/layout/VerticalCircleList"/>
    <dgm:cxn modelId="{7F6C9A07-345C-D84F-97CA-030F5C68E99F}" type="presParOf" srcId="{7C1AF3B5-EB64-0546-8589-65FCAA2894D3}" destId="{5BA527B4-BFA7-5047-BE72-165EBD241057}"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ED1279-AA87-CF44-8B26-9D7A77C87D90}"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fr-FR"/>
        </a:p>
      </dgm:t>
    </dgm:pt>
    <dgm:pt modelId="{3A98A652-819C-B54E-8778-C0B4B64D2602}">
      <dgm:prSet custT="1"/>
      <dgm:spPr/>
      <dgm:t>
        <a:bodyPr/>
        <a:lstStyle/>
        <a:p>
          <a:r>
            <a:rPr lang="fr-FR" sz="2400" dirty="0"/>
            <a:t>PREVENTION PRIMAIRE</a:t>
          </a:r>
        </a:p>
      </dgm:t>
    </dgm:pt>
    <dgm:pt modelId="{38F8323A-5F60-184E-A944-8CAC3623AF05}" type="parTrans" cxnId="{3086D0DE-DF10-074F-9D45-40B97CB358AB}">
      <dgm:prSet/>
      <dgm:spPr/>
      <dgm:t>
        <a:bodyPr/>
        <a:lstStyle/>
        <a:p>
          <a:endParaRPr lang="fr-FR"/>
        </a:p>
      </dgm:t>
    </dgm:pt>
    <dgm:pt modelId="{326DC615-3DF6-CA4F-BAE6-E923D2E70D5D}" type="sibTrans" cxnId="{3086D0DE-DF10-074F-9D45-40B97CB358AB}">
      <dgm:prSet/>
      <dgm:spPr/>
      <dgm:t>
        <a:bodyPr/>
        <a:lstStyle/>
        <a:p>
          <a:endParaRPr lang="fr-FR"/>
        </a:p>
      </dgm:t>
    </dgm:pt>
    <dgm:pt modelId="{AC31B427-4CA4-E44A-A398-6E9B718DED22}">
      <dgm:prSet/>
      <dgm:spPr/>
      <dgm:t>
        <a:bodyPr/>
        <a:lstStyle/>
        <a:p>
          <a:r>
            <a:rPr lang="fr-FR" dirty="0"/>
            <a:t>Evaluation du RCV  </a:t>
          </a:r>
          <a:r>
            <a:rPr lang="fr-FR" dirty="0">
              <a:sym typeface="Wingdings" pitchFamily="2" charset="2"/>
            </a:rPr>
            <a:t></a:t>
          </a:r>
          <a:r>
            <a:rPr lang="fr-FR" dirty="0"/>
            <a:t>  Cible LDLc</a:t>
          </a:r>
        </a:p>
      </dgm:t>
    </dgm:pt>
    <dgm:pt modelId="{4D1C1BF3-55A6-994C-8B16-B841B7E85B63}" type="parTrans" cxnId="{127ED4B8-9877-ED48-805E-1D1EC36FC5CA}">
      <dgm:prSet/>
      <dgm:spPr/>
      <dgm:t>
        <a:bodyPr/>
        <a:lstStyle/>
        <a:p>
          <a:endParaRPr lang="fr-FR"/>
        </a:p>
      </dgm:t>
    </dgm:pt>
    <dgm:pt modelId="{F0FD2812-808B-9D46-B429-D1FE840E3394}" type="sibTrans" cxnId="{127ED4B8-9877-ED48-805E-1D1EC36FC5CA}">
      <dgm:prSet/>
      <dgm:spPr/>
      <dgm:t>
        <a:bodyPr/>
        <a:lstStyle/>
        <a:p>
          <a:endParaRPr lang="fr-FR"/>
        </a:p>
      </dgm:t>
    </dgm:pt>
    <dgm:pt modelId="{A0331B76-996E-5E4D-A3DC-F0A910CB2671}">
      <dgm:prSet/>
      <dgm:spPr>
        <a:solidFill>
          <a:schemeClr val="accent1">
            <a:lumMod val="75000"/>
          </a:schemeClr>
        </a:solidFill>
      </dgm:spPr>
      <dgm:t>
        <a:bodyPr/>
        <a:lstStyle/>
        <a:p>
          <a:r>
            <a:rPr lang="fr-FR" dirty="0"/>
            <a:t>AntiPCSK9</a:t>
          </a:r>
        </a:p>
      </dgm:t>
    </dgm:pt>
    <dgm:pt modelId="{93DF21AF-C6AE-BC46-A79F-68D0C8E9C297}" type="sibTrans" cxnId="{31243CB7-01C2-CB4A-A5E3-526ABF0C2AF2}">
      <dgm:prSet/>
      <dgm:spPr/>
      <dgm:t>
        <a:bodyPr/>
        <a:lstStyle/>
        <a:p>
          <a:endParaRPr lang="fr-FR"/>
        </a:p>
      </dgm:t>
    </dgm:pt>
    <dgm:pt modelId="{C30D17C7-AE46-0441-92CB-44E0FE24FB97}" type="parTrans" cxnId="{31243CB7-01C2-CB4A-A5E3-526ABF0C2AF2}">
      <dgm:prSet/>
      <dgm:spPr/>
      <dgm:t>
        <a:bodyPr/>
        <a:lstStyle/>
        <a:p>
          <a:endParaRPr lang="fr-FR"/>
        </a:p>
      </dgm:t>
    </dgm:pt>
    <dgm:pt modelId="{5E4EED79-D40E-9E46-A3F8-C04BC6A75034}">
      <dgm:prSet/>
      <dgm:spPr>
        <a:solidFill>
          <a:schemeClr val="accent1">
            <a:lumMod val="75000"/>
          </a:schemeClr>
        </a:solidFill>
      </dgm:spPr>
      <dgm:t>
        <a:bodyPr/>
        <a:lstStyle/>
        <a:p>
          <a:r>
            <a:rPr lang="fr-FR" dirty="0"/>
            <a:t>Ezetimibe</a:t>
          </a:r>
        </a:p>
      </dgm:t>
    </dgm:pt>
    <dgm:pt modelId="{1D50C36F-81A9-BE47-8ED2-2861808BAE14}" type="sibTrans" cxnId="{42A59434-890E-4141-8F35-A83BB167964D}">
      <dgm:prSet/>
      <dgm:spPr/>
      <dgm:t>
        <a:bodyPr/>
        <a:lstStyle/>
        <a:p>
          <a:endParaRPr lang="fr-FR"/>
        </a:p>
      </dgm:t>
    </dgm:pt>
    <dgm:pt modelId="{A4090885-75F3-AA4B-BA4B-1BD5DECCCFB3}" type="parTrans" cxnId="{42A59434-890E-4141-8F35-A83BB167964D}">
      <dgm:prSet/>
      <dgm:spPr/>
      <dgm:t>
        <a:bodyPr/>
        <a:lstStyle/>
        <a:p>
          <a:endParaRPr lang="fr-FR"/>
        </a:p>
      </dgm:t>
    </dgm:pt>
    <dgm:pt modelId="{68A10614-5FD9-364C-930D-A221ED241EFA}">
      <dgm:prSet/>
      <dgm:spPr>
        <a:solidFill>
          <a:schemeClr val="accent1">
            <a:lumMod val="75000"/>
          </a:schemeClr>
        </a:solidFill>
      </dgm:spPr>
      <dgm:t>
        <a:bodyPr/>
        <a:lstStyle/>
        <a:p>
          <a:r>
            <a:rPr lang="fr-FR" dirty="0"/>
            <a:t>Statines</a:t>
          </a:r>
        </a:p>
      </dgm:t>
    </dgm:pt>
    <dgm:pt modelId="{C548E23A-01B6-C147-B28D-73363787D7B9}" type="sibTrans" cxnId="{A46AF52D-0D32-1F40-AD78-E9394E07F3F9}">
      <dgm:prSet/>
      <dgm:spPr/>
      <dgm:t>
        <a:bodyPr/>
        <a:lstStyle/>
        <a:p>
          <a:endParaRPr lang="fr-FR"/>
        </a:p>
      </dgm:t>
    </dgm:pt>
    <dgm:pt modelId="{D95B2B39-0639-E344-BC6E-8950303ABBA6}" type="parTrans" cxnId="{A46AF52D-0D32-1F40-AD78-E9394E07F3F9}">
      <dgm:prSet/>
      <dgm:spPr/>
      <dgm:t>
        <a:bodyPr/>
        <a:lstStyle/>
        <a:p>
          <a:endParaRPr lang="fr-FR"/>
        </a:p>
      </dgm:t>
    </dgm:pt>
    <dgm:pt modelId="{2AB8F0B7-42B5-6E4B-BC1B-C08456EF995E}">
      <dgm:prSet/>
      <dgm:spPr>
        <a:solidFill>
          <a:schemeClr val="accent1">
            <a:lumMod val="75000"/>
          </a:schemeClr>
        </a:solidFill>
      </dgm:spPr>
      <dgm:t>
        <a:bodyPr/>
        <a:lstStyle/>
        <a:p>
          <a:r>
            <a:rPr lang="fr-FR" dirty="0"/>
            <a:t>MHD</a:t>
          </a:r>
        </a:p>
      </dgm:t>
    </dgm:pt>
    <dgm:pt modelId="{6A64F24A-C7D9-024B-AFB1-0DBA26037FD7}" type="sibTrans" cxnId="{660D88DA-90B9-1842-933F-7420E58127B5}">
      <dgm:prSet/>
      <dgm:spPr/>
      <dgm:t>
        <a:bodyPr/>
        <a:lstStyle/>
        <a:p>
          <a:endParaRPr lang="fr-FR"/>
        </a:p>
      </dgm:t>
    </dgm:pt>
    <dgm:pt modelId="{A816610D-786D-3E49-90BF-0BFC635DB13C}" type="parTrans" cxnId="{660D88DA-90B9-1842-933F-7420E58127B5}">
      <dgm:prSet/>
      <dgm:spPr/>
      <dgm:t>
        <a:bodyPr/>
        <a:lstStyle/>
        <a:p>
          <a:endParaRPr lang="fr-FR"/>
        </a:p>
      </dgm:t>
    </dgm:pt>
    <dgm:pt modelId="{C8F29BAF-C5DD-B549-B02C-156BCF13B339}" type="pres">
      <dgm:prSet presAssocID="{2DED1279-AA87-CF44-8B26-9D7A77C87D90}" presName="Name0" presStyleCnt="0">
        <dgm:presLayoutVars>
          <dgm:chPref val="1"/>
          <dgm:dir/>
          <dgm:animOne val="branch"/>
          <dgm:animLvl val="lvl"/>
          <dgm:resizeHandles/>
        </dgm:presLayoutVars>
      </dgm:prSet>
      <dgm:spPr/>
    </dgm:pt>
    <dgm:pt modelId="{38699595-BE31-7849-A0D3-981338FF8A63}" type="pres">
      <dgm:prSet presAssocID="{3A98A652-819C-B54E-8778-C0B4B64D2602}" presName="vertOne" presStyleCnt="0"/>
      <dgm:spPr/>
    </dgm:pt>
    <dgm:pt modelId="{5240F59D-A728-A94E-9163-957F423DF12A}" type="pres">
      <dgm:prSet presAssocID="{3A98A652-819C-B54E-8778-C0B4B64D2602}" presName="txOne" presStyleLbl="node0" presStyleIdx="0" presStyleCnt="2" custLinFactY="-200000" custLinFactNeighborX="736" custLinFactNeighborY="-250818">
        <dgm:presLayoutVars>
          <dgm:chPref val="3"/>
        </dgm:presLayoutVars>
      </dgm:prSet>
      <dgm:spPr/>
    </dgm:pt>
    <dgm:pt modelId="{BEF4F9F6-659F-F24A-8845-84F88A171EB6}" type="pres">
      <dgm:prSet presAssocID="{3A98A652-819C-B54E-8778-C0B4B64D2602}" presName="horzOne" presStyleCnt="0"/>
      <dgm:spPr/>
    </dgm:pt>
    <dgm:pt modelId="{FB1DFA23-F3F9-A749-B5A0-06E10DDD9FE2}" type="pres">
      <dgm:prSet presAssocID="{326DC615-3DF6-CA4F-BAE6-E923D2E70D5D}" presName="sibSpaceOne" presStyleCnt="0"/>
      <dgm:spPr/>
    </dgm:pt>
    <dgm:pt modelId="{38B3807F-01B3-E440-8549-CADDF1B7D391}" type="pres">
      <dgm:prSet presAssocID="{AC31B427-4CA4-E44A-A398-6E9B718DED22}" presName="vertOne" presStyleCnt="0"/>
      <dgm:spPr/>
    </dgm:pt>
    <dgm:pt modelId="{16826C91-9A12-5A42-A449-11C3CE18351D}" type="pres">
      <dgm:prSet presAssocID="{AC31B427-4CA4-E44A-A398-6E9B718DED22}" presName="txOne" presStyleLbl="node0" presStyleIdx="1" presStyleCnt="2">
        <dgm:presLayoutVars>
          <dgm:chPref val="3"/>
        </dgm:presLayoutVars>
      </dgm:prSet>
      <dgm:spPr/>
    </dgm:pt>
    <dgm:pt modelId="{ADFADF48-02D7-4C4F-934C-B0FFF5AA1806}" type="pres">
      <dgm:prSet presAssocID="{AC31B427-4CA4-E44A-A398-6E9B718DED22}" presName="parTransOne" presStyleCnt="0"/>
      <dgm:spPr/>
    </dgm:pt>
    <dgm:pt modelId="{BCA765CD-42E9-1E44-81B7-E55FFD058B6E}" type="pres">
      <dgm:prSet presAssocID="{AC31B427-4CA4-E44A-A398-6E9B718DED22}" presName="horzOne" presStyleCnt="0"/>
      <dgm:spPr/>
    </dgm:pt>
    <dgm:pt modelId="{A80B6E57-FB69-1F49-AF44-8D389FC3C81D}" type="pres">
      <dgm:prSet presAssocID="{2AB8F0B7-42B5-6E4B-BC1B-C08456EF995E}" presName="vertTwo" presStyleCnt="0"/>
      <dgm:spPr/>
    </dgm:pt>
    <dgm:pt modelId="{942F67ED-7F02-CA41-B40A-7B9AB44840C9}" type="pres">
      <dgm:prSet presAssocID="{2AB8F0B7-42B5-6E4B-BC1B-C08456EF995E}" presName="txTwo" presStyleLbl="node2" presStyleIdx="0" presStyleCnt="4">
        <dgm:presLayoutVars>
          <dgm:chPref val="3"/>
        </dgm:presLayoutVars>
      </dgm:prSet>
      <dgm:spPr/>
    </dgm:pt>
    <dgm:pt modelId="{C38C5C06-0643-9E48-B615-0CE99D59FCE5}" type="pres">
      <dgm:prSet presAssocID="{2AB8F0B7-42B5-6E4B-BC1B-C08456EF995E}" presName="horzTwo" presStyleCnt="0"/>
      <dgm:spPr/>
    </dgm:pt>
    <dgm:pt modelId="{206CFB2A-8AF4-4142-98F0-2F5A29337C58}" type="pres">
      <dgm:prSet presAssocID="{6A64F24A-C7D9-024B-AFB1-0DBA26037FD7}" presName="sibSpaceTwo" presStyleCnt="0"/>
      <dgm:spPr/>
    </dgm:pt>
    <dgm:pt modelId="{10A396FD-BB8D-BC40-9701-1DF85A780B52}" type="pres">
      <dgm:prSet presAssocID="{68A10614-5FD9-364C-930D-A221ED241EFA}" presName="vertTwo" presStyleCnt="0"/>
      <dgm:spPr/>
    </dgm:pt>
    <dgm:pt modelId="{5BD76296-1CD8-864F-8890-98D9DBBF8523}" type="pres">
      <dgm:prSet presAssocID="{68A10614-5FD9-364C-930D-A221ED241EFA}" presName="txTwo" presStyleLbl="node2" presStyleIdx="1" presStyleCnt="4">
        <dgm:presLayoutVars>
          <dgm:chPref val="3"/>
        </dgm:presLayoutVars>
      </dgm:prSet>
      <dgm:spPr/>
    </dgm:pt>
    <dgm:pt modelId="{D14197DC-6547-2249-8DF1-B175E6E00790}" type="pres">
      <dgm:prSet presAssocID="{68A10614-5FD9-364C-930D-A221ED241EFA}" presName="horzTwo" presStyleCnt="0"/>
      <dgm:spPr/>
    </dgm:pt>
    <dgm:pt modelId="{EC1C10F7-E13B-FA40-8E21-1FC2F3A020D2}" type="pres">
      <dgm:prSet presAssocID="{C548E23A-01B6-C147-B28D-73363787D7B9}" presName="sibSpaceTwo" presStyleCnt="0"/>
      <dgm:spPr/>
    </dgm:pt>
    <dgm:pt modelId="{6D5796EB-8E47-584E-BC4F-192793614D1F}" type="pres">
      <dgm:prSet presAssocID="{5E4EED79-D40E-9E46-A3F8-C04BC6A75034}" presName="vertTwo" presStyleCnt="0"/>
      <dgm:spPr/>
    </dgm:pt>
    <dgm:pt modelId="{0937BC31-FFDC-7C4D-BADA-E8E6F597DE76}" type="pres">
      <dgm:prSet presAssocID="{5E4EED79-D40E-9E46-A3F8-C04BC6A75034}" presName="txTwo" presStyleLbl="node2" presStyleIdx="2" presStyleCnt="4">
        <dgm:presLayoutVars>
          <dgm:chPref val="3"/>
        </dgm:presLayoutVars>
      </dgm:prSet>
      <dgm:spPr/>
    </dgm:pt>
    <dgm:pt modelId="{73F297FA-5945-E643-8D17-E8421E38F631}" type="pres">
      <dgm:prSet presAssocID="{5E4EED79-D40E-9E46-A3F8-C04BC6A75034}" presName="horzTwo" presStyleCnt="0"/>
      <dgm:spPr/>
    </dgm:pt>
    <dgm:pt modelId="{96636111-5566-7D42-AEF5-5E03E3C73EC1}" type="pres">
      <dgm:prSet presAssocID="{1D50C36F-81A9-BE47-8ED2-2861808BAE14}" presName="sibSpaceTwo" presStyleCnt="0"/>
      <dgm:spPr/>
    </dgm:pt>
    <dgm:pt modelId="{4DE2B523-C6FE-7946-9AAF-73B0FBCA7B65}" type="pres">
      <dgm:prSet presAssocID="{A0331B76-996E-5E4D-A3DC-F0A910CB2671}" presName="vertTwo" presStyleCnt="0"/>
      <dgm:spPr/>
    </dgm:pt>
    <dgm:pt modelId="{DD8CF473-AF22-704A-8C3E-2A5C0197ADD0}" type="pres">
      <dgm:prSet presAssocID="{A0331B76-996E-5E4D-A3DC-F0A910CB2671}" presName="txTwo" presStyleLbl="node2" presStyleIdx="3" presStyleCnt="4">
        <dgm:presLayoutVars>
          <dgm:chPref val="3"/>
        </dgm:presLayoutVars>
      </dgm:prSet>
      <dgm:spPr/>
    </dgm:pt>
    <dgm:pt modelId="{542D6F14-0983-7348-AF69-9F6BDA3CF709}" type="pres">
      <dgm:prSet presAssocID="{A0331B76-996E-5E4D-A3DC-F0A910CB2671}" presName="horzTwo" presStyleCnt="0"/>
      <dgm:spPr/>
    </dgm:pt>
  </dgm:ptLst>
  <dgm:cxnLst>
    <dgm:cxn modelId="{A46AF52D-0D32-1F40-AD78-E9394E07F3F9}" srcId="{AC31B427-4CA4-E44A-A398-6E9B718DED22}" destId="{68A10614-5FD9-364C-930D-A221ED241EFA}" srcOrd="1" destOrd="0" parTransId="{D95B2B39-0639-E344-BC6E-8950303ABBA6}" sibTransId="{C548E23A-01B6-C147-B28D-73363787D7B9}"/>
    <dgm:cxn modelId="{42A59434-890E-4141-8F35-A83BB167964D}" srcId="{AC31B427-4CA4-E44A-A398-6E9B718DED22}" destId="{5E4EED79-D40E-9E46-A3F8-C04BC6A75034}" srcOrd="2" destOrd="0" parTransId="{A4090885-75F3-AA4B-BA4B-1BD5DECCCFB3}" sibTransId="{1D50C36F-81A9-BE47-8ED2-2861808BAE14}"/>
    <dgm:cxn modelId="{ECFCC23A-AEAD-8D4A-A856-A2F3039D184B}" type="presOf" srcId="{3A98A652-819C-B54E-8778-C0B4B64D2602}" destId="{5240F59D-A728-A94E-9163-957F423DF12A}" srcOrd="0" destOrd="0" presId="urn:microsoft.com/office/officeart/2005/8/layout/hierarchy4"/>
    <dgm:cxn modelId="{78C8C69A-E8B8-424E-A0B7-FF1F9FCB9006}" type="presOf" srcId="{2DED1279-AA87-CF44-8B26-9D7A77C87D90}" destId="{C8F29BAF-C5DD-B549-B02C-156BCF13B339}" srcOrd="0" destOrd="0" presId="urn:microsoft.com/office/officeart/2005/8/layout/hierarchy4"/>
    <dgm:cxn modelId="{7CF445AC-D4E5-1F46-B361-28000BC9C473}" type="presOf" srcId="{5E4EED79-D40E-9E46-A3F8-C04BC6A75034}" destId="{0937BC31-FFDC-7C4D-BADA-E8E6F597DE76}" srcOrd="0" destOrd="0" presId="urn:microsoft.com/office/officeart/2005/8/layout/hierarchy4"/>
    <dgm:cxn modelId="{7FDC3BB5-9509-A74F-A7B1-3910D2922717}" type="presOf" srcId="{AC31B427-4CA4-E44A-A398-6E9B718DED22}" destId="{16826C91-9A12-5A42-A449-11C3CE18351D}" srcOrd="0" destOrd="0" presId="urn:microsoft.com/office/officeart/2005/8/layout/hierarchy4"/>
    <dgm:cxn modelId="{31243CB7-01C2-CB4A-A5E3-526ABF0C2AF2}" srcId="{AC31B427-4CA4-E44A-A398-6E9B718DED22}" destId="{A0331B76-996E-5E4D-A3DC-F0A910CB2671}" srcOrd="3" destOrd="0" parTransId="{C30D17C7-AE46-0441-92CB-44E0FE24FB97}" sibTransId="{93DF21AF-C6AE-BC46-A79F-68D0C8E9C297}"/>
    <dgm:cxn modelId="{127ED4B8-9877-ED48-805E-1D1EC36FC5CA}" srcId="{2DED1279-AA87-CF44-8B26-9D7A77C87D90}" destId="{AC31B427-4CA4-E44A-A398-6E9B718DED22}" srcOrd="1" destOrd="0" parTransId="{4D1C1BF3-55A6-994C-8B16-B841B7E85B63}" sibTransId="{F0FD2812-808B-9D46-B429-D1FE840E3394}"/>
    <dgm:cxn modelId="{5E0206C9-4C73-D244-8930-C30DD0C874EC}" type="presOf" srcId="{2AB8F0B7-42B5-6E4B-BC1B-C08456EF995E}" destId="{942F67ED-7F02-CA41-B40A-7B9AB44840C9}" srcOrd="0" destOrd="0" presId="urn:microsoft.com/office/officeart/2005/8/layout/hierarchy4"/>
    <dgm:cxn modelId="{660D88DA-90B9-1842-933F-7420E58127B5}" srcId="{AC31B427-4CA4-E44A-A398-6E9B718DED22}" destId="{2AB8F0B7-42B5-6E4B-BC1B-C08456EF995E}" srcOrd="0" destOrd="0" parTransId="{A816610D-786D-3E49-90BF-0BFC635DB13C}" sibTransId="{6A64F24A-C7D9-024B-AFB1-0DBA26037FD7}"/>
    <dgm:cxn modelId="{3086D0DE-DF10-074F-9D45-40B97CB358AB}" srcId="{2DED1279-AA87-CF44-8B26-9D7A77C87D90}" destId="{3A98A652-819C-B54E-8778-C0B4B64D2602}" srcOrd="0" destOrd="0" parTransId="{38F8323A-5F60-184E-A944-8CAC3623AF05}" sibTransId="{326DC615-3DF6-CA4F-BAE6-E923D2E70D5D}"/>
    <dgm:cxn modelId="{C2D043E8-9199-4C48-BFB8-4C43AFDF1771}" type="presOf" srcId="{68A10614-5FD9-364C-930D-A221ED241EFA}" destId="{5BD76296-1CD8-864F-8890-98D9DBBF8523}" srcOrd="0" destOrd="0" presId="urn:microsoft.com/office/officeart/2005/8/layout/hierarchy4"/>
    <dgm:cxn modelId="{3BBFBEF4-B757-004E-AF61-B367ED5F23DB}" type="presOf" srcId="{A0331B76-996E-5E4D-A3DC-F0A910CB2671}" destId="{DD8CF473-AF22-704A-8C3E-2A5C0197ADD0}" srcOrd="0" destOrd="0" presId="urn:microsoft.com/office/officeart/2005/8/layout/hierarchy4"/>
    <dgm:cxn modelId="{7348F3E4-1377-724F-B8EF-A4DD5A26F638}" type="presParOf" srcId="{C8F29BAF-C5DD-B549-B02C-156BCF13B339}" destId="{38699595-BE31-7849-A0D3-981338FF8A63}" srcOrd="0" destOrd="0" presId="urn:microsoft.com/office/officeart/2005/8/layout/hierarchy4"/>
    <dgm:cxn modelId="{B5C6F3D3-729C-AE47-94E5-FB915802A770}" type="presParOf" srcId="{38699595-BE31-7849-A0D3-981338FF8A63}" destId="{5240F59D-A728-A94E-9163-957F423DF12A}" srcOrd="0" destOrd="0" presId="urn:microsoft.com/office/officeart/2005/8/layout/hierarchy4"/>
    <dgm:cxn modelId="{B21AD234-35A7-A041-9A98-0E96BCFEDF89}" type="presParOf" srcId="{38699595-BE31-7849-A0D3-981338FF8A63}" destId="{BEF4F9F6-659F-F24A-8845-84F88A171EB6}" srcOrd="1" destOrd="0" presId="urn:microsoft.com/office/officeart/2005/8/layout/hierarchy4"/>
    <dgm:cxn modelId="{2B0CCC21-3FBF-6A4E-B218-03BB736E5517}" type="presParOf" srcId="{C8F29BAF-C5DD-B549-B02C-156BCF13B339}" destId="{FB1DFA23-F3F9-A749-B5A0-06E10DDD9FE2}" srcOrd="1" destOrd="0" presId="urn:microsoft.com/office/officeart/2005/8/layout/hierarchy4"/>
    <dgm:cxn modelId="{E91328B3-6838-7649-8711-51901996022C}" type="presParOf" srcId="{C8F29BAF-C5DD-B549-B02C-156BCF13B339}" destId="{38B3807F-01B3-E440-8549-CADDF1B7D391}" srcOrd="2" destOrd="0" presId="urn:microsoft.com/office/officeart/2005/8/layout/hierarchy4"/>
    <dgm:cxn modelId="{C8975D94-C7E1-BA42-BE32-31EE03C7937D}" type="presParOf" srcId="{38B3807F-01B3-E440-8549-CADDF1B7D391}" destId="{16826C91-9A12-5A42-A449-11C3CE18351D}" srcOrd="0" destOrd="0" presId="urn:microsoft.com/office/officeart/2005/8/layout/hierarchy4"/>
    <dgm:cxn modelId="{179D69C0-B806-BB49-A7E5-35B2522F0785}" type="presParOf" srcId="{38B3807F-01B3-E440-8549-CADDF1B7D391}" destId="{ADFADF48-02D7-4C4F-934C-B0FFF5AA1806}" srcOrd="1" destOrd="0" presId="urn:microsoft.com/office/officeart/2005/8/layout/hierarchy4"/>
    <dgm:cxn modelId="{AE885D25-6CBB-4847-B7F6-F4FD4AFC3766}" type="presParOf" srcId="{38B3807F-01B3-E440-8549-CADDF1B7D391}" destId="{BCA765CD-42E9-1E44-81B7-E55FFD058B6E}" srcOrd="2" destOrd="0" presId="urn:microsoft.com/office/officeart/2005/8/layout/hierarchy4"/>
    <dgm:cxn modelId="{FEB6162D-2FEA-FF41-B2EB-FFF27ADEF200}" type="presParOf" srcId="{BCA765CD-42E9-1E44-81B7-E55FFD058B6E}" destId="{A80B6E57-FB69-1F49-AF44-8D389FC3C81D}" srcOrd="0" destOrd="0" presId="urn:microsoft.com/office/officeart/2005/8/layout/hierarchy4"/>
    <dgm:cxn modelId="{8C0748D3-554F-2545-909B-846028DCCFDA}" type="presParOf" srcId="{A80B6E57-FB69-1F49-AF44-8D389FC3C81D}" destId="{942F67ED-7F02-CA41-B40A-7B9AB44840C9}" srcOrd="0" destOrd="0" presId="urn:microsoft.com/office/officeart/2005/8/layout/hierarchy4"/>
    <dgm:cxn modelId="{3C272ADE-AC51-3849-BC5C-254DB09612E5}" type="presParOf" srcId="{A80B6E57-FB69-1F49-AF44-8D389FC3C81D}" destId="{C38C5C06-0643-9E48-B615-0CE99D59FCE5}" srcOrd="1" destOrd="0" presId="urn:microsoft.com/office/officeart/2005/8/layout/hierarchy4"/>
    <dgm:cxn modelId="{404F087E-0C4E-5C4E-8208-697EB13114E9}" type="presParOf" srcId="{BCA765CD-42E9-1E44-81B7-E55FFD058B6E}" destId="{206CFB2A-8AF4-4142-98F0-2F5A29337C58}" srcOrd="1" destOrd="0" presId="urn:microsoft.com/office/officeart/2005/8/layout/hierarchy4"/>
    <dgm:cxn modelId="{8181E9BA-0CF7-FD41-818C-D935B8856562}" type="presParOf" srcId="{BCA765CD-42E9-1E44-81B7-E55FFD058B6E}" destId="{10A396FD-BB8D-BC40-9701-1DF85A780B52}" srcOrd="2" destOrd="0" presId="urn:microsoft.com/office/officeart/2005/8/layout/hierarchy4"/>
    <dgm:cxn modelId="{95A8F8DD-41F4-004B-9E9A-26AA358809A5}" type="presParOf" srcId="{10A396FD-BB8D-BC40-9701-1DF85A780B52}" destId="{5BD76296-1CD8-864F-8890-98D9DBBF8523}" srcOrd="0" destOrd="0" presId="urn:microsoft.com/office/officeart/2005/8/layout/hierarchy4"/>
    <dgm:cxn modelId="{8785B5D6-2682-074B-8066-2C87A237A237}" type="presParOf" srcId="{10A396FD-BB8D-BC40-9701-1DF85A780B52}" destId="{D14197DC-6547-2249-8DF1-B175E6E00790}" srcOrd="1" destOrd="0" presId="urn:microsoft.com/office/officeart/2005/8/layout/hierarchy4"/>
    <dgm:cxn modelId="{FB9DFD5E-56E0-1849-85BC-02D2F316EF16}" type="presParOf" srcId="{BCA765CD-42E9-1E44-81B7-E55FFD058B6E}" destId="{EC1C10F7-E13B-FA40-8E21-1FC2F3A020D2}" srcOrd="3" destOrd="0" presId="urn:microsoft.com/office/officeart/2005/8/layout/hierarchy4"/>
    <dgm:cxn modelId="{B87642DB-C3E4-FD4B-9DCC-1FE501D6225E}" type="presParOf" srcId="{BCA765CD-42E9-1E44-81B7-E55FFD058B6E}" destId="{6D5796EB-8E47-584E-BC4F-192793614D1F}" srcOrd="4" destOrd="0" presId="urn:microsoft.com/office/officeart/2005/8/layout/hierarchy4"/>
    <dgm:cxn modelId="{0EFC1313-8ACD-6543-A182-B85791D8DB88}" type="presParOf" srcId="{6D5796EB-8E47-584E-BC4F-192793614D1F}" destId="{0937BC31-FFDC-7C4D-BADA-E8E6F597DE76}" srcOrd="0" destOrd="0" presId="urn:microsoft.com/office/officeart/2005/8/layout/hierarchy4"/>
    <dgm:cxn modelId="{4EFC5EB9-BFC1-1D49-B906-B966603ADD55}" type="presParOf" srcId="{6D5796EB-8E47-584E-BC4F-192793614D1F}" destId="{73F297FA-5945-E643-8D17-E8421E38F631}" srcOrd="1" destOrd="0" presId="urn:microsoft.com/office/officeart/2005/8/layout/hierarchy4"/>
    <dgm:cxn modelId="{E060948B-C4A9-8F49-9A0D-A73FFE74E817}" type="presParOf" srcId="{BCA765CD-42E9-1E44-81B7-E55FFD058B6E}" destId="{96636111-5566-7D42-AEF5-5E03E3C73EC1}" srcOrd="5" destOrd="0" presId="urn:microsoft.com/office/officeart/2005/8/layout/hierarchy4"/>
    <dgm:cxn modelId="{377AECC2-E54D-1643-9492-3664A1D0DF87}" type="presParOf" srcId="{BCA765CD-42E9-1E44-81B7-E55FFD058B6E}" destId="{4DE2B523-C6FE-7946-9AAF-73B0FBCA7B65}" srcOrd="6" destOrd="0" presId="urn:microsoft.com/office/officeart/2005/8/layout/hierarchy4"/>
    <dgm:cxn modelId="{16E3D5D3-03EA-F14F-848F-2DBC7F5482BA}" type="presParOf" srcId="{4DE2B523-C6FE-7946-9AAF-73B0FBCA7B65}" destId="{DD8CF473-AF22-704A-8C3E-2A5C0197ADD0}" srcOrd="0" destOrd="0" presId="urn:microsoft.com/office/officeart/2005/8/layout/hierarchy4"/>
    <dgm:cxn modelId="{2B02B7A1-D013-634B-8539-4E1F12E33DD0}" type="presParOf" srcId="{4DE2B523-C6FE-7946-9AAF-73B0FBCA7B65}" destId="{542D6F14-0983-7348-AF69-9F6BDA3CF70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AA7F00-0DB3-4434-95CE-87AB4EE5D06B}" type="doc">
      <dgm:prSet loTypeId="urn:microsoft.com/office/officeart/2008/layout/VerticalCircleList" loCatId="list" qsTypeId="urn:microsoft.com/office/officeart/2005/8/quickstyle/simple1" qsCatId="simple" csTypeId="urn:microsoft.com/office/officeart/2005/8/colors/accent0_3" csCatId="mainScheme" phldr="1"/>
      <dgm:spPr/>
      <dgm:t>
        <a:bodyPr/>
        <a:lstStyle/>
        <a:p>
          <a:endParaRPr lang="en-US"/>
        </a:p>
      </dgm:t>
    </dgm:pt>
    <dgm:pt modelId="{305924AB-CDE7-413B-8D2A-92ECF938E396}">
      <dgm:prSet custT="1"/>
      <dgm:spPr/>
      <dgm:t>
        <a:bodyPr/>
        <a:lstStyle/>
        <a:p>
          <a:r>
            <a:rPr lang="fr-FR" sz="5000" dirty="0">
              <a:solidFill>
                <a:schemeClr val="tx1"/>
              </a:solidFill>
              <a:latin typeface="Futura Medium" panose="020B0602020204020303" pitchFamily="34" charset="-79"/>
              <a:cs typeface="Futura Medium" panose="020B0602020204020303" pitchFamily="34" charset="-79"/>
            </a:rPr>
            <a:t> Physiopathologie - </a:t>
          </a:r>
          <a:r>
            <a:rPr lang="fr-FR" sz="5000" dirty="0" err="1">
              <a:solidFill>
                <a:schemeClr val="tx1"/>
              </a:solidFill>
              <a:latin typeface="Futura Medium" panose="020B0602020204020303" pitchFamily="34" charset="-79"/>
              <a:cs typeface="Futura Medium" panose="020B0602020204020303" pitchFamily="34" charset="-79"/>
            </a:rPr>
            <a:t>Recos</a:t>
          </a:r>
          <a:r>
            <a:rPr lang="fr-FR" sz="5000" dirty="0">
              <a:solidFill>
                <a:schemeClr val="tx1"/>
              </a:solidFill>
              <a:latin typeface="Futura Medium" panose="020B0602020204020303" pitchFamily="34" charset="-79"/>
              <a:cs typeface="Futura Medium" panose="020B0602020204020303" pitchFamily="34" charset="-79"/>
            </a:rPr>
            <a:t> </a:t>
          </a:r>
          <a:endParaRPr lang="en-US" sz="5000" dirty="0">
            <a:solidFill>
              <a:schemeClr val="tx1"/>
            </a:solidFill>
            <a:latin typeface="Futura Medium" panose="020B0602020204020303" pitchFamily="34" charset="-79"/>
            <a:cs typeface="Futura Medium" panose="020B0602020204020303" pitchFamily="34" charset="-79"/>
          </a:endParaRPr>
        </a:p>
      </dgm:t>
    </dgm:pt>
    <dgm:pt modelId="{9518E24A-F6B5-4DF9-8C57-12850FDDD875}" type="parTrans" cxnId="{79300E26-239C-424C-A45C-436C6D1C33F3}">
      <dgm:prSet/>
      <dgm:spPr/>
      <dgm:t>
        <a:bodyPr/>
        <a:lstStyle/>
        <a:p>
          <a:endParaRPr lang="en-US"/>
        </a:p>
      </dgm:t>
    </dgm:pt>
    <dgm:pt modelId="{48C0D62B-B7BD-4911-B6DB-EC9C8DF754C5}" type="sibTrans" cxnId="{79300E26-239C-424C-A45C-436C6D1C33F3}">
      <dgm:prSet/>
      <dgm:spPr/>
      <dgm:t>
        <a:bodyPr/>
        <a:lstStyle/>
        <a:p>
          <a:endParaRPr lang="en-US"/>
        </a:p>
      </dgm:t>
    </dgm:pt>
    <dgm:pt modelId="{C5D55811-51F0-4852-9423-E1CB5C8420A1}">
      <dgm:prSet custT="1"/>
      <dgm:spPr/>
      <dgm:t>
        <a:bodyPr/>
        <a:lstStyle/>
        <a:p>
          <a:r>
            <a:rPr lang="fr-FR" sz="5000" dirty="0">
              <a:solidFill>
                <a:srgbClr val="FF0000"/>
              </a:solidFill>
              <a:latin typeface="Futura Medium" panose="020B0602020204020303" pitchFamily="34" charset="-79"/>
              <a:cs typeface="Futura Medium" panose="020B0602020204020303" pitchFamily="34" charset="-79"/>
            </a:rPr>
            <a:t> Intolérances aux statines</a:t>
          </a:r>
          <a:endParaRPr lang="en-US" sz="5000" dirty="0">
            <a:solidFill>
              <a:srgbClr val="FF0000"/>
            </a:solidFill>
            <a:latin typeface="Futura Medium" panose="020B0602020204020303" pitchFamily="34" charset="-79"/>
            <a:cs typeface="Futura Medium" panose="020B0602020204020303" pitchFamily="34" charset="-79"/>
          </a:endParaRPr>
        </a:p>
      </dgm:t>
    </dgm:pt>
    <dgm:pt modelId="{6213EC65-C22C-4803-9567-09263230E878}" type="parTrans" cxnId="{2A961E03-5D74-4E3A-90B1-EA76160704AB}">
      <dgm:prSet/>
      <dgm:spPr/>
      <dgm:t>
        <a:bodyPr/>
        <a:lstStyle/>
        <a:p>
          <a:endParaRPr lang="en-US"/>
        </a:p>
      </dgm:t>
    </dgm:pt>
    <dgm:pt modelId="{DFF6329B-201F-4E6B-B11B-338B116F69CC}" type="sibTrans" cxnId="{2A961E03-5D74-4E3A-90B1-EA76160704AB}">
      <dgm:prSet/>
      <dgm:spPr/>
      <dgm:t>
        <a:bodyPr/>
        <a:lstStyle/>
        <a:p>
          <a:endParaRPr lang="en-US"/>
        </a:p>
      </dgm:t>
    </dgm:pt>
    <dgm:pt modelId="{44FE0794-A02F-4FB0-87F4-1586B0E31500}">
      <dgm:prSet custT="1"/>
      <dgm:spPr/>
      <dgm:t>
        <a:bodyPr/>
        <a:lstStyle/>
        <a:p>
          <a:r>
            <a:rPr lang="fr-FR" sz="5000" dirty="0">
              <a:latin typeface="Futura Medium" panose="020B0602020204020303" pitchFamily="34" charset="-79"/>
              <a:cs typeface="Futura Medium" panose="020B0602020204020303" pitchFamily="34" charset="-79"/>
            </a:rPr>
            <a:t> AntiPCSK9</a:t>
          </a:r>
          <a:endParaRPr lang="en-US" sz="5000" dirty="0">
            <a:latin typeface="Futura Medium" panose="020B0602020204020303" pitchFamily="34" charset="-79"/>
            <a:cs typeface="Futura Medium" panose="020B0602020204020303" pitchFamily="34" charset="-79"/>
          </a:endParaRPr>
        </a:p>
      </dgm:t>
    </dgm:pt>
    <dgm:pt modelId="{D002F05D-C769-46DC-A103-82E44EEBC65C}" type="parTrans" cxnId="{C72D9EB9-6184-41C3-8FD9-953DDE965C5D}">
      <dgm:prSet/>
      <dgm:spPr/>
      <dgm:t>
        <a:bodyPr/>
        <a:lstStyle/>
        <a:p>
          <a:endParaRPr lang="en-US"/>
        </a:p>
      </dgm:t>
    </dgm:pt>
    <dgm:pt modelId="{8D595814-2413-4D85-86B1-00721C257D9B}" type="sibTrans" cxnId="{C72D9EB9-6184-41C3-8FD9-953DDE965C5D}">
      <dgm:prSet/>
      <dgm:spPr/>
      <dgm:t>
        <a:bodyPr/>
        <a:lstStyle/>
        <a:p>
          <a:endParaRPr lang="en-US"/>
        </a:p>
      </dgm:t>
    </dgm:pt>
    <dgm:pt modelId="{60BE3495-DD61-674A-9A61-15053E16017F}" type="pres">
      <dgm:prSet presAssocID="{05AA7F00-0DB3-4434-95CE-87AB4EE5D06B}" presName="Name0" presStyleCnt="0">
        <dgm:presLayoutVars>
          <dgm:dir/>
        </dgm:presLayoutVars>
      </dgm:prSet>
      <dgm:spPr/>
    </dgm:pt>
    <dgm:pt modelId="{F4A9917F-EF9D-2349-BB8F-C817EE45AF44}" type="pres">
      <dgm:prSet presAssocID="{305924AB-CDE7-413B-8D2A-92ECF938E396}" presName="noChildren" presStyleCnt="0"/>
      <dgm:spPr/>
    </dgm:pt>
    <dgm:pt modelId="{435EE4A6-817A-3646-B222-83054F8CE1E8}" type="pres">
      <dgm:prSet presAssocID="{305924AB-CDE7-413B-8D2A-92ECF938E396}" presName="gap" presStyleCnt="0"/>
      <dgm:spPr/>
    </dgm:pt>
    <dgm:pt modelId="{CC731218-13DA-DA48-934C-5C6A55B507DA}" type="pres">
      <dgm:prSet presAssocID="{305924AB-CDE7-413B-8D2A-92ECF938E396}" presName="medCircle2" presStyleLbl="vennNode1" presStyleIdx="0" presStyleCnt="3" custLinFactNeighborX="-80720" custLinFactNeighborY="-9"/>
      <dgm:spPr>
        <a:solidFill>
          <a:srgbClr val="4A78A1"/>
        </a:solidFill>
      </dgm:spPr>
    </dgm:pt>
    <dgm:pt modelId="{8836D969-875C-A146-AF88-98831F7E2C9B}" type="pres">
      <dgm:prSet presAssocID="{305924AB-CDE7-413B-8D2A-92ECF938E396}" presName="txLvlOnly1" presStyleLbl="revTx" presStyleIdx="0" presStyleCnt="3"/>
      <dgm:spPr/>
    </dgm:pt>
    <dgm:pt modelId="{5DDEC5B0-BDD9-194A-8D91-5BFB0902FA1E}" type="pres">
      <dgm:prSet presAssocID="{C5D55811-51F0-4852-9423-E1CB5C8420A1}" presName="noChildren" presStyleCnt="0"/>
      <dgm:spPr/>
    </dgm:pt>
    <dgm:pt modelId="{BE9A312D-EB2A-AD4D-BF68-1ACFFD60F4D8}" type="pres">
      <dgm:prSet presAssocID="{C5D55811-51F0-4852-9423-E1CB5C8420A1}" presName="gap" presStyleCnt="0"/>
      <dgm:spPr/>
    </dgm:pt>
    <dgm:pt modelId="{5422E306-D688-2B43-90F8-0B5DA1CFB2D2}" type="pres">
      <dgm:prSet presAssocID="{C5D55811-51F0-4852-9423-E1CB5C8420A1}" presName="medCircle2" presStyleLbl="vennNode1" presStyleIdx="1" presStyleCnt="3" custLinFactNeighborX="-80720" custLinFactNeighborY="-9"/>
      <dgm:spPr>
        <a:xfrm>
          <a:off x="960571" y="1195739"/>
          <a:ext cx="1195738" cy="1195738"/>
        </a:xfrm>
        <a:prstGeom prst="ellipse">
          <a:avLst/>
        </a:prstGeom>
        <a:solidFill>
          <a:srgbClr val="4A78A1"/>
        </a:solidFill>
        <a:ln w="12700" cap="flat" cmpd="sng" algn="ctr">
          <a:solidFill>
            <a:srgbClr val="E7E6E6">
              <a:hueOff val="0"/>
              <a:satOff val="0"/>
              <a:lumOff val="0"/>
              <a:alphaOff val="0"/>
            </a:srgbClr>
          </a:solidFill>
          <a:prstDash val="solid"/>
          <a:miter lim="800000"/>
        </a:ln>
        <a:effectLst/>
      </dgm:spPr>
    </dgm:pt>
    <dgm:pt modelId="{1AAE648D-7CE1-7D4C-A9CC-B58F042A486C}" type="pres">
      <dgm:prSet presAssocID="{C5D55811-51F0-4852-9423-E1CB5C8420A1}" presName="txLvlOnly1" presStyleLbl="revTx" presStyleIdx="1" presStyleCnt="3"/>
      <dgm:spPr/>
    </dgm:pt>
    <dgm:pt modelId="{7C1AF3B5-EB64-0546-8589-65FCAA2894D3}" type="pres">
      <dgm:prSet presAssocID="{44FE0794-A02F-4FB0-87F4-1586B0E31500}" presName="noChildren" presStyleCnt="0"/>
      <dgm:spPr/>
    </dgm:pt>
    <dgm:pt modelId="{FA02823D-F317-AC4D-9DBF-D7AAA0BF569B}" type="pres">
      <dgm:prSet presAssocID="{44FE0794-A02F-4FB0-87F4-1586B0E31500}" presName="gap" presStyleCnt="0"/>
      <dgm:spPr/>
    </dgm:pt>
    <dgm:pt modelId="{006279E0-F896-DE49-AEFE-A3BC6B266BB4}" type="pres">
      <dgm:prSet presAssocID="{44FE0794-A02F-4FB0-87F4-1586B0E31500}" presName="medCircle2" presStyleLbl="vennNode1" presStyleIdx="2" presStyleCnt="3" custLinFactNeighborX="-80720" custLinFactNeighborY="-9"/>
      <dgm:spPr>
        <a:xfrm>
          <a:off x="960571" y="2391478"/>
          <a:ext cx="1195738" cy="1195738"/>
        </a:xfrm>
        <a:prstGeom prst="ellipse">
          <a:avLst/>
        </a:prstGeom>
        <a:solidFill>
          <a:srgbClr val="4A78A1"/>
        </a:solidFill>
        <a:ln w="12700" cap="flat" cmpd="sng" algn="ctr">
          <a:solidFill>
            <a:srgbClr val="E7E6E6">
              <a:hueOff val="0"/>
              <a:satOff val="0"/>
              <a:lumOff val="0"/>
              <a:alphaOff val="0"/>
            </a:srgbClr>
          </a:solidFill>
          <a:prstDash val="solid"/>
          <a:miter lim="800000"/>
        </a:ln>
        <a:effectLst/>
      </dgm:spPr>
    </dgm:pt>
    <dgm:pt modelId="{5BA527B4-BFA7-5047-BE72-165EBD241057}" type="pres">
      <dgm:prSet presAssocID="{44FE0794-A02F-4FB0-87F4-1586B0E31500}" presName="txLvlOnly1" presStyleLbl="revTx" presStyleIdx="2" presStyleCnt="3"/>
      <dgm:spPr/>
    </dgm:pt>
  </dgm:ptLst>
  <dgm:cxnLst>
    <dgm:cxn modelId="{2A961E03-5D74-4E3A-90B1-EA76160704AB}" srcId="{05AA7F00-0DB3-4434-95CE-87AB4EE5D06B}" destId="{C5D55811-51F0-4852-9423-E1CB5C8420A1}" srcOrd="1" destOrd="0" parTransId="{6213EC65-C22C-4803-9567-09263230E878}" sibTransId="{DFF6329B-201F-4E6B-B11B-338B116F69CC}"/>
    <dgm:cxn modelId="{A94FF608-D070-6647-BC5C-4D3592746D92}" type="presOf" srcId="{05AA7F00-0DB3-4434-95CE-87AB4EE5D06B}" destId="{60BE3495-DD61-674A-9A61-15053E16017F}" srcOrd="0" destOrd="0" presId="urn:microsoft.com/office/officeart/2008/layout/VerticalCircleList"/>
    <dgm:cxn modelId="{14753F14-B8DF-CC43-AE98-8D998B7F2450}" type="presOf" srcId="{C5D55811-51F0-4852-9423-E1CB5C8420A1}" destId="{1AAE648D-7CE1-7D4C-A9CC-B58F042A486C}" srcOrd="0" destOrd="0" presId="urn:microsoft.com/office/officeart/2008/layout/VerticalCircleList"/>
    <dgm:cxn modelId="{79300E26-239C-424C-A45C-436C6D1C33F3}" srcId="{05AA7F00-0DB3-4434-95CE-87AB4EE5D06B}" destId="{305924AB-CDE7-413B-8D2A-92ECF938E396}" srcOrd="0" destOrd="0" parTransId="{9518E24A-F6B5-4DF9-8C57-12850FDDD875}" sibTransId="{48C0D62B-B7BD-4911-B6DB-EC9C8DF754C5}"/>
    <dgm:cxn modelId="{A1F6EB2F-9F5D-3D4A-9DAF-55C34C676A81}" type="presOf" srcId="{305924AB-CDE7-413B-8D2A-92ECF938E396}" destId="{8836D969-875C-A146-AF88-98831F7E2C9B}" srcOrd="0" destOrd="0" presId="urn:microsoft.com/office/officeart/2008/layout/VerticalCircleList"/>
    <dgm:cxn modelId="{BCDCB093-7150-9049-BE48-87A12EEC471F}" type="presOf" srcId="{44FE0794-A02F-4FB0-87F4-1586B0E31500}" destId="{5BA527B4-BFA7-5047-BE72-165EBD241057}" srcOrd="0" destOrd="0" presId="urn:microsoft.com/office/officeart/2008/layout/VerticalCircleList"/>
    <dgm:cxn modelId="{C72D9EB9-6184-41C3-8FD9-953DDE965C5D}" srcId="{05AA7F00-0DB3-4434-95CE-87AB4EE5D06B}" destId="{44FE0794-A02F-4FB0-87F4-1586B0E31500}" srcOrd="2" destOrd="0" parTransId="{D002F05D-C769-46DC-A103-82E44EEBC65C}" sibTransId="{8D595814-2413-4D85-86B1-00721C257D9B}"/>
    <dgm:cxn modelId="{AB6D44A3-8032-344E-A640-5C5720C34D8E}" type="presParOf" srcId="{60BE3495-DD61-674A-9A61-15053E16017F}" destId="{F4A9917F-EF9D-2349-BB8F-C817EE45AF44}" srcOrd="0" destOrd="0" presId="urn:microsoft.com/office/officeart/2008/layout/VerticalCircleList"/>
    <dgm:cxn modelId="{A6954DCF-C51F-E04B-BBF0-2293C7692686}" type="presParOf" srcId="{F4A9917F-EF9D-2349-BB8F-C817EE45AF44}" destId="{435EE4A6-817A-3646-B222-83054F8CE1E8}" srcOrd="0" destOrd="0" presId="urn:microsoft.com/office/officeart/2008/layout/VerticalCircleList"/>
    <dgm:cxn modelId="{8D5630F4-F5BE-D84E-ACC1-3C7AD90EA237}" type="presParOf" srcId="{F4A9917F-EF9D-2349-BB8F-C817EE45AF44}" destId="{CC731218-13DA-DA48-934C-5C6A55B507DA}" srcOrd="1" destOrd="0" presId="urn:microsoft.com/office/officeart/2008/layout/VerticalCircleList"/>
    <dgm:cxn modelId="{E794803F-F091-0044-B1E7-7AE3FF34EFF9}" type="presParOf" srcId="{F4A9917F-EF9D-2349-BB8F-C817EE45AF44}" destId="{8836D969-875C-A146-AF88-98831F7E2C9B}" srcOrd="2" destOrd="0" presId="urn:microsoft.com/office/officeart/2008/layout/VerticalCircleList"/>
    <dgm:cxn modelId="{7DF7B47F-BD6A-4049-93DE-7E366C7116F6}" type="presParOf" srcId="{60BE3495-DD61-674A-9A61-15053E16017F}" destId="{5DDEC5B0-BDD9-194A-8D91-5BFB0902FA1E}" srcOrd="1" destOrd="0" presId="urn:microsoft.com/office/officeart/2008/layout/VerticalCircleList"/>
    <dgm:cxn modelId="{09DE35F2-B639-244E-856D-74453062A61E}" type="presParOf" srcId="{5DDEC5B0-BDD9-194A-8D91-5BFB0902FA1E}" destId="{BE9A312D-EB2A-AD4D-BF68-1ACFFD60F4D8}" srcOrd="0" destOrd="0" presId="urn:microsoft.com/office/officeart/2008/layout/VerticalCircleList"/>
    <dgm:cxn modelId="{4B015A11-6099-104F-9D9D-1E51D9E6E74C}" type="presParOf" srcId="{5DDEC5B0-BDD9-194A-8D91-5BFB0902FA1E}" destId="{5422E306-D688-2B43-90F8-0B5DA1CFB2D2}" srcOrd="1" destOrd="0" presId="urn:microsoft.com/office/officeart/2008/layout/VerticalCircleList"/>
    <dgm:cxn modelId="{502887AF-16CB-4D40-A88A-81059771E155}" type="presParOf" srcId="{5DDEC5B0-BDD9-194A-8D91-5BFB0902FA1E}" destId="{1AAE648D-7CE1-7D4C-A9CC-B58F042A486C}" srcOrd="2" destOrd="0" presId="urn:microsoft.com/office/officeart/2008/layout/VerticalCircleList"/>
    <dgm:cxn modelId="{F33C31A9-C6C5-EB4D-A751-F64611451B0D}" type="presParOf" srcId="{60BE3495-DD61-674A-9A61-15053E16017F}" destId="{7C1AF3B5-EB64-0546-8589-65FCAA2894D3}" srcOrd="2" destOrd="0" presId="urn:microsoft.com/office/officeart/2008/layout/VerticalCircleList"/>
    <dgm:cxn modelId="{2A54AAF3-58CA-114C-8E8B-037A9E4184AC}" type="presParOf" srcId="{7C1AF3B5-EB64-0546-8589-65FCAA2894D3}" destId="{FA02823D-F317-AC4D-9DBF-D7AAA0BF569B}" srcOrd="0" destOrd="0" presId="urn:microsoft.com/office/officeart/2008/layout/VerticalCircleList"/>
    <dgm:cxn modelId="{C19035F1-C0D0-1C4F-AFC6-99866BF9E02B}" type="presParOf" srcId="{7C1AF3B5-EB64-0546-8589-65FCAA2894D3}" destId="{006279E0-F896-DE49-AEFE-A3BC6B266BB4}" srcOrd="1" destOrd="0" presId="urn:microsoft.com/office/officeart/2008/layout/VerticalCircleList"/>
    <dgm:cxn modelId="{7F6C9A07-345C-D84F-97CA-030F5C68E99F}" type="presParOf" srcId="{7C1AF3B5-EB64-0546-8589-65FCAA2894D3}" destId="{5BA527B4-BFA7-5047-BE72-165EBD241057}"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AA7F00-0DB3-4434-95CE-87AB4EE5D06B}" type="doc">
      <dgm:prSet loTypeId="urn:microsoft.com/office/officeart/2008/layout/VerticalCircleList" loCatId="list" qsTypeId="urn:microsoft.com/office/officeart/2005/8/quickstyle/simple1" qsCatId="simple" csTypeId="urn:microsoft.com/office/officeart/2005/8/colors/accent0_3" csCatId="mainScheme" phldr="1"/>
      <dgm:spPr/>
      <dgm:t>
        <a:bodyPr/>
        <a:lstStyle/>
        <a:p>
          <a:endParaRPr lang="en-US"/>
        </a:p>
      </dgm:t>
    </dgm:pt>
    <dgm:pt modelId="{305924AB-CDE7-413B-8D2A-92ECF938E396}">
      <dgm:prSet custT="1"/>
      <dgm:spPr/>
      <dgm:t>
        <a:bodyPr/>
        <a:lstStyle/>
        <a:p>
          <a:r>
            <a:rPr lang="fr-FR" sz="5000" dirty="0">
              <a:solidFill>
                <a:schemeClr val="tx1"/>
              </a:solidFill>
              <a:latin typeface="Futura Medium" panose="020B0602020204020303" pitchFamily="34" charset="-79"/>
              <a:cs typeface="Futura Medium" panose="020B0602020204020303" pitchFamily="34" charset="-79"/>
            </a:rPr>
            <a:t> Physiopathologie - </a:t>
          </a:r>
          <a:r>
            <a:rPr lang="fr-FR" sz="5000" dirty="0" err="1">
              <a:solidFill>
                <a:schemeClr val="tx1"/>
              </a:solidFill>
              <a:latin typeface="Futura Medium" panose="020B0602020204020303" pitchFamily="34" charset="-79"/>
              <a:cs typeface="Futura Medium" panose="020B0602020204020303" pitchFamily="34" charset="-79"/>
            </a:rPr>
            <a:t>Recos</a:t>
          </a:r>
          <a:r>
            <a:rPr lang="fr-FR" sz="5000" dirty="0">
              <a:solidFill>
                <a:schemeClr val="tx1"/>
              </a:solidFill>
              <a:latin typeface="Futura Medium" panose="020B0602020204020303" pitchFamily="34" charset="-79"/>
              <a:cs typeface="Futura Medium" panose="020B0602020204020303" pitchFamily="34" charset="-79"/>
            </a:rPr>
            <a:t> </a:t>
          </a:r>
          <a:endParaRPr lang="en-US" sz="5000" dirty="0">
            <a:solidFill>
              <a:schemeClr val="tx1"/>
            </a:solidFill>
            <a:latin typeface="Futura Medium" panose="020B0602020204020303" pitchFamily="34" charset="-79"/>
            <a:cs typeface="Futura Medium" panose="020B0602020204020303" pitchFamily="34" charset="-79"/>
          </a:endParaRPr>
        </a:p>
      </dgm:t>
    </dgm:pt>
    <dgm:pt modelId="{9518E24A-F6B5-4DF9-8C57-12850FDDD875}" type="parTrans" cxnId="{79300E26-239C-424C-A45C-436C6D1C33F3}">
      <dgm:prSet/>
      <dgm:spPr/>
      <dgm:t>
        <a:bodyPr/>
        <a:lstStyle/>
        <a:p>
          <a:endParaRPr lang="en-US"/>
        </a:p>
      </dgm:t>
    </dgm:pt>
    <dgm:pt modelId="{48C0D62B-B7BD-4911-B6DB-EC9C8DF754C5}" type="sibTrans" cxnId="{79300E26-239C-424C-A45C-436C6D1C33F3}">
      <dgm:prSet/>
      <dgm:spPr/>
      <dgm:t>
        <a:bodyPr/>
        <a:lstStyle/>
        <a:p>
          <a:endParaRPr lang="en-US"/>
        </a:p>
      </dgm:t>
    </dgm:pt>
    <dgm:pt modelId="{C5D55811-51F0-4852-9423-E1CB5C8420A1}">
      <dgm:prSet custT="1"/>
      <dgm:spPr/>
      <dgm:t>
        <a:bodyPr/>
        <a:lstStyle/>
        <a:p>
          <a:r>
            <a:rPr lang="fr-FR" sz="5000" dirty="0">
              <a:solidFill>
                <a:schemeClr val="tx1"/>
              </a:solidFill>
              <a:latin typeface="Futura Medium" panose="020B0602020204020303" pitchFamily="34" charset="-79"/>
              <a:cs typeface="Futura Medium" panose="020B0602020204020303" pitchFamily="34" charset="-79"/>
            </a:rPr>
            <a:t> Intolérances aux statines</a:t>
          </a:r>
          <a:endParaRPr lang="en-US" sz="5000" dirty="0">
            <a:solidFill>
              <a:schemeClr val="tx1"/>
            </a:solidFill>
            <a:latin typeface="Futura Medium" panose="020B0602020204020303" pitchFamily="34" charset="-79"/>
            <a:cs typeface="Futura Medium" panose="020B0602020204020303" pitchFamily="34" charset="-79"/>
          </a:endParaRPr>
        </a:p>
      </dgm:t>
    </dgm:pt>
    <dgm:pt modelId="{6213EC65-C22C-4803-9567-09263230E878}" type="parTrans" cxnId="{2A961E03-5D74-4E3A-90B1-EA76160704AB}">
      <dgm:prSet/>
      <dgm:spPr/>
      <dgm:t>
        <a:bodyPr/>
        <a:lstStyle/>
        <a:p>
          <a:endParaRPr lang="en-US"/>
        </a:p>
      </dgm:t>
    </dgm:pt>
    <dgm:pt modelId="{DFF6329B-201F-4E6B-B11B-338B116F69CC}" type="sibTrans" cxnId="{2A961E03-5D74-4E3A-90B1-EA76160704AB}">
      <dgm:prSet/>
      <dgm:spPr/>
      <dgm:t>
        <a:bodyPr/>
        <a:lstStyle/>
        <a:p>
          <a:endParaRPr lang="en-US"/>
        </a:p>
      </dgm:t>
    </dgm:pt>
    <dgm:pt modelId="{44FE0794-A02F-4FB0-87F4-1586B0E31500}">
      <dgm:prSet custT="1"/>
      <dgm:spPr/>
      <dgm:t>
        <a:bodyPr/>
        <a:lstStyle/>
        <a:p>
          <a:r>
            <a:rPr lang="fr-FR" sz="5000" dirty="0">
              <a:latin typeface="Futura Medium" panose="020B0602020204020303" pitchFamily="34" charset="-79"/>
              <a:cs typeface="Futura Medium" panose="020B0602020204020303" pitchFamily="34" charset="-79"/>
            </a:rPr>
            <a:t> </a:t>
          </a:r>
          <a:r>
            <a:rPr lang="fr-FR" sz="5000" dirty="0">
              <a:solidFill>
                <a:srgbClr val="FF0000"/>
              </a:solidFill>
              <a:latin typeface="Futura Medium" panose="020B0602020204020303" pitchFamily="34" charset="-79"/>
              <a:cs typeface="Futura Medium" panose="020B0602020204020303" pitchFamily="34" charset="-79"/>
            </a:rPr>
            <a:t>AntiPCSK9</a:t>
          </a:r>
          <a:endParaRPr lang="en-US" sz="5000" dirty="0">
            <a:solidFill>
              <a:srgbClr val="FF0000"/>
            </a:solidFill>
            <a:latin typeface="Futura Medium" panose="020B0602020204020303" pitchFamily="34" charset="-79"/>
            <a:cs typeface="Futura Medium" panose="020B0602020204020303" pitchFamily="34" charset="-79"/>
          </a:endParaRPr>
        </a:p>
      </dgm:t>
    </dgm:pt>
    <dgm:pt modelId="{D002F05D-C769-46DC-A103-82E44EEBC65C}" type="parTrans" cxnId="{C72D9EB9-6184-41C3-8FD9-953DDE965C5D}">
      <dgm:prSet/>
      <dgm:spPr/>
      <dgm:t>
        <a:bodyPr/>
        <a:lstStyle/>
        <a:p>
          <a:endParaRPr lang="en-US"/>
        </a:p>
      </dgm:t>
    </dgm:pt>
    <dgm:pt modelId="{8D595814-2413-4D85-86B1-00721C257D9B}" type="sibTrans" cxnId="{C72D9EB9-6184-41C3-8FD9-953DDE965C5D}">
      <dgm:prSet/>
      <dgm:spPr/>
      <dgm:t>
        <a:bodyPr/>
        <a:lstStyle/>
        <a:p>
          <a:endParaRPr lang="en-US"/>
        </a:p>
      </dgm:t>
    </dgm:pt>
    <dgm:pt modelId="{60BE3495-DD61-674A-9A61-15053E16017F}" type="pres">
      <dgm:prSet presAssocID="{05AA7F00-0DB3-4434-95CE-87AB4EE5D06B}" presName="Name0" presStyleCnt="0">
        <dgm:presLayoutVars>
          <dgm:dir/>
        </dgm:presLayoutVars>
      </dgm:prSet>
      <dgm:spPr/>
    </dgm:pt>
    <dgm:pt modelId="{F4A9917F-EF9D-2349-BB8F-C817EE45AF44}" type="pres">
      <dgm:prSet presAssocID="{305924AB-CDE7-413B-8D2A-92ECF938E396}" presName="noChildren" presStyleCnt="0"/>
      <dgm:spPr/>
    </dgm:pt>
    <dgm:pt modelId="{435EE4A6-817A-3646-B222-83054F8CE1E8}" type="pres">
      <dgm:prSet presAssocID="{305924AB-CDE7-413B-8D2A-92ECF938E396}" presName="gap" presStyleCnt="0"/>
      <dgm:spPr/>
    </dgm:pt>
    <dgm:pt modelId="{CC731218-13DA-DA48-934C-5C6A55B507DA}" type="pres">
      <dgm:prSet presAssocID="{305924AB-CDE7-413B-8D2A-92ECF938E396}" presName="medCircle2" presStyleLbl="vennNode1" presStyleIdx="0" presStyleCnt="3" custLinFactNeighborX="-80720" custLinFactNeighborY="-9"/>
      <dgm:spPr>
        <a:solidFill>
          <a:srgbClr val="4A78A1"/>
        </a:solidFill>
      </dgm:spPr>
    </dgm:pt>
    <dgm:pt modelId="{8836D969-875C-A146-AF88-98831F7E2C9B}" type="pres">
      <dgm:prSet presAssocID="{305924AB-CDE7-413B-8D2A-92ECF938E396}" presName="txLvlOnly1" presStyleLbl="revTx" presStyleIdx="0" presStyleCnt="3"/>
      <dgm:spPr/>
    </dgm:pt>
    <dgm:pt modelId="{5DDEC5B0-BDD9-194A-8D91-5BFB0902FA1E}" type="pres">
      <dgm:prSet presAssocID="{C5D55811-51F0-4852-9423-E1CB5C8420A1}" presName="noChildren" presStyleCnt="0"/>
      <dgm:spPr/>
    </dgm:pt>
    <dgm:pt modelId="{BE9A312D-EB2A-AD4D-BF68-1ACFFD60F4D8}" type="pres">
      <dgm:prSet presAssocID="{C5D55811-51F0-4852-9423-E1CB5C8420A1}" presName="gap" presStyleCnt="0"/>
      <dgm:spPr/>
    </dgm:pt>
    <dgm:pt modelId="{5422E306-D688-2B43-90F8-0B5DA1CFB2D2}" type="pres">
      <dgm:prSet presAssocID="{C5D55811-51F0-4852-9423-E1CB5C8420A1}" presName="medCircle2" presStyleLbl="vennNode1" presStyleIdx="1" presStyleCnt="3" custLinFactNeighborX="-80720" custLinFactNeighborY="-9"/>
      <dgm:spPr>
        <a:xfrm>
          <a:off x="960571" y="1195739"/>
          <a:ext cx="1195738" cy="1195738"/>
        </a:xfrm>
        <a:prstGeom prst="ellipse">
          <a:avLst/>
        </a:prstGeom>
        <a:solidFill>
          <a:srgbClr val="4A78A1"/>
        </a:solidFill>
        <a:ln w="12700" cap="flat" cmpd="sng" algn="ctr">
          <a:solidFill>
            <a:srgbClr val="E7E6E6">
              <a:hueOff val="0"/>
              <a:satOff val="0"/>
              <a:lumOff val="0"/>
              <a:alphaOff val="0"/>
            </a:srgbClr>
          </a:solidFill>
          <a:prstDash val="solid"/>
          <a:miter lim="800000"/>
        </a:ln>
        <a:effectLst/>
      </dgm:spPr>
    </dgm:pt>
    <dgm:pt modelId="{1AAE648D-7CE1-7D4C-A9CC-B58F042A486C}" type="pres">
      <dgm:prSet presAssocID="{C5D55811-51F0-4852-9423-E1CB5C8420A1}" presName="txLvlOnly1" presStyleLbl="revTx" presStyleIdx="1" presStyleCnt="3"/>
      <dgm:spPr/>
    </dgm:pt>
    <dgm:pt modelId="{7C1AF3B5-EB64-0546-8589-65FCAA2894D3}" type="pres">
      <dgm:prSet presAssocID="{44FE0794-A02F-4FB0-87F4-1586B0E31500}" presName="noChildren" presStyleCnt="0"/>
      <dgm:spPr/>
    </dgm:pt>
    <dgm:pt modelId="{FA02823D-F317-AC4D-9DBF-D7AAA0BF569B}" type="pres">
      <dgm:prSet presAssocID="{44FE0794-A02F-4FB0-87F4-1586B0E31500}" presName="gap" presStyleCnt="0"/>
      <dgm:spPr/>
    </dgm:pt>
    <dgm:pt modelId="{006279E0-F896-DE49-AEFE-A3BC6B266BB4}" type="pres">
      <dgm:prSet presAssocID="{44FE0794-A02F-4FB0-87F4-1586B0E31500}" presName="medCircle2" presStyleLbl="vennNode1" presStyleIdx="2" presStyleCnt="3" custLinFactNeighborX="-80720" custLinFactNeighborY="-9"/>
      <dgm:spPr>
        <a:xfrm>
          <a:off x="960571" y="2391478"/>
          <a:ext cx="1195738" cy="1195738"/>
        </a:xfrm>
        <a:prstGeom prst="ellipse">
          <a:avLst/>
        </a:prstGeom>
        <a:solidFill>
          <a:srgbClr val="4A78A1"/>
        </a:solidFill>
        <a:ln w="12700" cap="flat" cmpd="sng" algn="ctr">
          <a:solidFill>
            <a:srgbClr val="E7E6E6">
              <a:hueOff val="0"/>
              <a:satOff val="0"/>
              <a:lumOff val="0"/>
              <a:alphaOff val="0"/>
            </a:srgbClr>
          </a:solidFill>
          <a:prstDash val="solid"/>
          <a:miter lim="800000"/>
        </a:ln>
        <a:effectLst/>
      </dgm:spPr>
    </dgm:pt>
    <dgm:pt modelId="{5BA527B4-BFA7-5047-BE72-165EBD241057}" type="pres">
      <dgm:prSet presAssocID="{44FE0794-A02F-4FB0-87F4-1586B0E31500}" presName="txLvlOnly1" presStyleLbl="revTx" presStyleIdx="2" presStyleCnt="3"/>
      <dgm:spPr/>
    </dgm:pt>
  </dgm:ptLst>
  <dgm:cxnLst>
    <dgm:cxn modelId="{2A961E03-5D74-4E3A-90B1-EA76160704AB}" srcId="{05AA7F00-0DB3-4434-95CE-87AB4EE5D06B}" destId="{C5D55811-51F0-4852-9423-E1CB5C8420A1}" srcOrd="1" destOrd="0" parTransId="{6213EC65-C22C-4803-9567-09263230E878}" sibTransId="{DFF6329B-201F-4E6B-B11B-338B116F69CC}"/>
    <dgm:cxn modelId="{A94FF608-D070-6647-BC5C-4D3592746D92}" type="presOf" srcId="{05AA7F00-0DB3-4434-95CE-87AB4EE5D06B}" destId="{60BE3495-DD61-674A-9A61-15053E16017F}" srcOrd="0" destOrd="0" presId="urn:microsoft.com/office/officeart/2008/layout/VerticalCircleList"/>
    <dgm:cxn modelId="{14753F14-B8DF-CC43-AE98-8D998B7F2450}" type="presOf" srcId="{C5D55811-51F0-4852-9423-E1CB5C8420A1}" destId="{1AAE648D-7CE1-7D4C-A9CC-B58F042A486C}" srcOrd="0" destOrd="0" presId="urn:microsoft.com/office/officeart/2008/layout/VerticalCircleList"/>
    <dgm:cxn modelId="{79300E26-239C-424C-A45C-436C6D1C33F3}" srcId="{05AA7F00-0DB3-4434-95CE-87AB4EE5D06B}" destId="{305924AB-CDE7-413B-8D2A-92ECF938E396}" srcOrd="0" destOrd="0" parTransId="{9518E24A-F6B5-4DF9-8C57-12850FDDD875}" sibTransId="{48C0D62B-B7BD-4911-B6DB-EC9C8DF754C5}"/>
    <dgm:cxn modelId="{A1F6EB2F-9F5D-3D4A-9DAF-55C34C676A81}" type="presOf" srcId="{305924AB-CDE7-413B-8D2A-92ECF938E396}" destId="{8836D969-875C-A146-AF88-98831F7E2C9B}" srcOrd="0" destOrd="0" presId="urn:microsoft.com/office/officeart/2008/layout/VerticalCircleList"/>
    <dgm:cxn modelId="{BCDCB093-7150-9049-BE48-87A12EEC471F}" type="presOf" srcId="{44FE0794-A02F-4FB0-87F4-1586B0E31500}" destId="{5BA527B4-BFA7-5047-BE72-165EBD241057}" srcOrd="0" destOrd="0" presId="urn:microsoft.com/office/officeart/2008/layout/VerticalCircleList"/>
    <dgm:cxn modelId="{C72D9EB9-6184-41C3-8FD9-953DDE965C5D}" srcId="{05AA7F00-0DB3-4434-95CE-87AB4EE5D06B}" destId="{44FE0794-A02F-4FB0-87F4-1586B0E31500}" srcOrd="2" destOrd="0" parTransId="{D002F05D-C769-46DC-A103-82E44EEBC65C}" sibTransId="{8D595814-2413-4D85-86B1-00721C257D9B}"/>
    <dgm:cxn modelId="{AB6D44A3-8032-344E-A640-5C5720C34D8E}" type="presParOf" srcId="{60BE3495-DD61-674A-9A61-15053E16017F}" destId="{F4A9917F-EF9D-2349-BB8F-C817EE45AF44}" srcOrd="0" destOrd="0" presId="urn:microsoft.com/office/officeart/2008/layout/VerticalCircleList"/>
    <dgm:cxn modelId="{A6954DCF-C51F-E04B-BBF0-2293C7692686}" type="presParOf" srcId="{F4A9917F-EF9D-2349-BB8F-C817EE45AF44}" destId="{435EE4A6-817A-3646-B222-83054F8CE1E8}" srcOrd="0" destOrd="0" presId="urn:microsoft.com/office/officeart/2008/layout/VerticalCircleList"/>
    <dgm:cxn modelId="{8D5630F4-F5BE-D84E-ACC1-3C7AD90EA237}" type="presParOf" srcId="{F4A9917F-EF9D-2349-BB8F-C817EE45AF44}" destId="{CC731218-13DA-DA48-934C-5C6A55B507DA}" srcOrd="1" destOrd="0" presId="urn:microsoft.com/office/officeart/2008/layout/VerticalCircleList"/>
    <dgm:cxn modelId="{E794803F-F091-0044-B1E7-7AE3FF34EFF9}" type="presParOf" srcId="{F4A9917F-EF9D-2349-BB8F-C817EE45AF44}" destId="{8836D969-875C-A146-AF88-98831F7E2C9B}" srcOrd="2" destOrd="0" presId="urn:microsoft.com/office/officeart/2008/layout/VerticalCircleList"/>
    <dgm:cxn modelId="{7DF7B47F-BD6A-4049-93DE-7E366C7116F6}" type="presParOf" srcId="{60BE3495-DD61-674A-9A61-15053E16017F}" destId="{5DDEC5B0-BDD9-194A-8D91-5BFB0902FA1E}" srcOrd="1" destOrd="0" presId="urn:microsoft.com/office/officeart/2008/layout/VerticalCircleList"/>
    <dgm:cxn modelId="{09DE35F2-B639-244E-856D-74453062A61E}" type="presParOf" srcId="{5DDEC5B0-BDD9-194A-8D91-5BFB0902FA1E}" destId="{BE9A312D-EB2A-AD4D-BF68-1ACFFD60F4D8}" srcOrd="0" destOrd="0" presId="urn:microsoft.com/office/officeart/2008/layout/VerticalCircleList"/>
    <dgm:cxn modelId="{4B015A11-6099-104F-9D9D-1E51D9E6E74C}" type="presParOf" srcId="{5DDEC5B0-BDD9-194A-8D91-5BFB0902FA1E}" destId="{5422E306-D688-2B43-90F8-0B5DA1CFB2D2}" srcOrd="1" destOrd="0" presId="urn:microsoft.com/office/officeart/2008/layout/VerticalCircleList"/>
    <dgm:cxn modelId="{502887AF-16CB-4D40-A88A-81059771E155}" type="presParOf" srcId="{5DDEC5B0-BDD9-194A-8D91-5BFB0902FA1E}" destId="{1AAE648D-7CE1-7D4C-A9CC-B58F042A486C}" srcOrd="2" destOrd="0" presId="urn:microsoft.com/office/officeart/2008/layout/VerticalCircleList"/>
    <dgm:cxn modelId="{F33C31A9-C6C5-EB4D-A751-F64611451B0D}" type="presParOf" srcId="{60BE3495-DD61-674A-9A61-15053E16017F}" destId="{7C1AF3B5-EB64-0546-8589-65FCAA2894D3}" srcOrd="2" destOrd="0" presId="urn:microsoft.com/office/officeart/2008/layout/VerticalCircleList"/>
    <dgm:cxn modelId="{2A54AAF3-58CA-114C-8E8B-037A9E4184AC}" type="presParOf" srcId="{7C1AF3B5-EB64-0546-8589-65FCAA2894D3}" destId="{FA02823D-F317-AC4D-9DBF-D7AAA0BF569B}" srcOrd="0" destOrd="0" presId="urn:microsoft.com/office/officeart/2008/layout/VerticalCircleList"/>
    <dgm:cxn modelId="{C19035F1-C0D0-1C4F-AFC6-99866BF9E02B}" type="presParOf" srcId="{7C1AF3B5-EB64-0546-8589-65FCAA2894D3}" destId="{006279E0-F896-DE49-AEFE-A3BC6B266BB4}" srcOrd="1" destOrd="0" presId="urn:microsoft.com/office/officeart/2008/layout/VerticalCircleList"/>
    <dgm:cxn modelId="{7F6C9A07-345C-D84F-97CA-030F5C68E99F}" type="presParOf" srcId="{7C1AF3B5-EB64-0546-8589-65FCAA2894D3}" destId="{5BA527B4-BFA7-5047-BE72-165EBD241057}"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31218-13DA-DA48-934C-5C6A55B507DA}">
      <dsp:nvSpPr>
        <dsp:cNvPr id="0" name=""/>
        <dsp:cNvSpPr/>
      </dsp:nvSpPr>
      <dsp:spPr>
        <a:xfrm>
          <a:off x="0" y="1649"/>
          <a:ext cx="1593195" cy="1593195"/>
        </a:xfrm>
        <a:prstGeom prst="ellipse">
          <a:avLst/>
        </a:prstGeom>
        <a:solidFill>
          <a:srgbClr val="4A78A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836D969-875C-A146-AF88-98831F7E2C9B}">
      <dsp:nvSpPr>
        <dsp:cNvPr id="0" name=""/>
        <dsp:cNvSpPr/>
      </dsp:nvSpPr>
      <dsp:spPr>
        <a:xfrm>
          <a:off x="1614822" y="1792"/>
          <a:ext cx="8500281" cy="1593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0" bIns="63500" numCol="1" spcCol="1270" anchor="ctr" anchorCtr="0">
          <a:noAutofit/>
        </a:bodyPr>
        <a:lstStyle/>
        <a:p>
          <a:pPr marL="0" lvl="0" indent="0" algn="l" defTabSz="2222500">
            <a:lnSpc>
              <a:spcPct val="90000"/>
            </a:lnSpc>
            <a:spcBef>
              <a:spcPct val="0"/>
            </a:spcBef>
            <a:spcAft>
              <a:spcPct val="35000"/>
            </a:spcAft>
            <a:buNone/>
          </a:pPr>
          <a:r>
            <a:rPr lang="fr-FR" sz="5000" kern="1200" dirty="0">
              <a:solidFill>
                <a:srgbClr val="FF0000"/>
              </a:solidFill>
              <a:latin typeface="Futura Medium" panose="020B0602020204020303" pitchFamily="34" charset="-79"/>
              <a:cs typeface="Futura Medium" panose="020B0602020204020303" pitchFamily="34" charset="-79"/>
            </a:rPr>
            <a:t> </a:t>
          </a:r>
          <a:r>
            <a:rPr lang="fr-FR" sz="5000" kern="1200" dirty="0">
              <a:solidFill>
                <a:schemeClr val="tx1"/>
              </a:solidFill>
              <a:latin typeface="Futura Medium" panose="020B0602020204020303" pitchFamily="34" charset="-79"/>
              <a:cs typeface="Futura Medium" panose="020B0602020204020303" pitchFamily="34" charset="-79"/>
            </a:rPr>
            <a:t>Physiopathologie - </a:t>
          </a:r>
          <a:r>
            <a:rPr lang="fr-FR" sz="5000" kern="1200" dirty="0" err="1">
              <a:solidFill>
                <a:schemeClr val="tx1"/>
              </a:solidFill>
              <a:latin typeface="Futura Medium" panose="020B0602020204020303" pitchFamily="34" charset="-79"/>
              <a:cs typeface="Futura Medium" panose="020B0602020204020303" pitchFamily="34" charset="-79"/>
            </a:rPr>
            <a:t>Recos</a:t>
          </a:r>
          <a:r>
            <a:rPr lang="fr-FR" sz="5000" kern="1200" dirty="0">
              <a:latin typeface="Futura Medium" panose="020B0602020204020303" pitchFamily="34" charset="-79"/>
              <a:cs typeface="Futura Medium" panose="020B0602020204020303" pitchFamily="34" charset="-79"/>
            </a:rPr>
            <a:t> </a:t>
          </a:r>
          <a:endParaRPr lang="en-US" sz="5000" kern="1200" dirty="0">
            <a:latin typeface="Futura Medium" panose="020B0602020204020303" pitchFamily="34" charset="-79"/>
            <a:cs typeface="Futura Medium" panose="020B0602020204020303" pitchFamily="34" charset="-79"/>
          </a:endParaRPr>
        </a:p>
      </dsp:txBody>
      <dsp:txXfrm>
        <a:off x="1614822" y="1792"/>
        <a:ext cx="8500281" cy="1593195"/>
      </dsp:txXfrm>
    </dsp:sp>
    <dsp:sp modelId="{5422E306-D688-2B43-90F8-0B5DA1CFB2D2}">
      <dsp:nvSpPr>
        <dsp:cNvPr id="0" name=""/>
        <dsp:cNvSpPr/>
      </dsp:nvSpPr>
      <dsp:spPr>
        <a:xfrm>
          <a:off x="0" y="1594844"/>
          <a:ext cx="1593195" cy="1593195"/>
        </a:xfrm>
        <a:prstGeom prst="ellipse">
          <a:avLst/>
        </a:prstGeom>
        <a:solidFill>
          <a:srgbClr val="4A78A1"/>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AAE648D-7CE1-7D4C-A9CC-B58F042A486C}">
      <dsp:nvSpPr>
        <dsp:cNvPr id="0" name=""/>
        <dsp:cNvSpPr/>
      </dsp:nvSpPr>
      <dsp:spPr>
        <a:xfrm>
          <a:off x="1614822" y="1594988"/>
          <a:ext cx="8500281" cy="1593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0" bIns="63500" numCol="1" spcCol="1270" anchor="ctr" anchorCtr="0">
          <a:noAutofit/>
        </a:bodyPr>
        <a:lstStyle/>
        <a:p>
          <a:pPr marL="0" lvl="0" indent="0" algn="l" defTabSz="2222500">
            <a:lnSpc>
              <a:spcPct val="90000"/>
            </a:lnSpc>
            <a:spcBef>
              <a:spcPct val="0"/>
            </a:spcBef>
            <a:spcAft>
              <a:spcPct val="35000"/>
            </a:spcAft>
            <a:buNone/>
          </a:pPr>
          <a:r>
            <a:rPr lang="fr-FR" sz="5000" kern="1200" dirty="0">
              <a:latin typeface="Futura Medium" panose="020B0602020204020303" pitchFamily="34" charset="-79"/>
              <a:cs typeface="Futura Medium" panose="020B0602020204020303" pitchFamily="34" charset="-79"/>
            </a:rPr>
            <a:t> Intolérances aux statines</a:t>
          </a:r>
          <a:endParaRPr lang="en-US" sz="5000" kern="1200" dirty="0">
            <a:latin typeface="Futura Medium" panose="020B0602020204020303" pitchFamily="34" charset="-79"/>
            <a:cs typeface="Futura Medium" panose="020B0602020204020303" pitchFamily="34" charset="-79"/>
          </a:endParaRPr>
        </a:p>
      </dsp:txBody>
      <dsp:txXfrm>
        <a:off x="1614822" y="1594988"/>
        <a:ext cx="8500281" cy="1593195"/>
      </dsp:txXfrm>
    </dsp:sp>
    <dsp:sp modelId="{006279E0-F896-DE49-AEFE-A3BC6B266BB4}">
      <dsp:nvSpPr>
        <dsp:cNvPr id="0" name=""/>
        <dsp:cNvSpPr/>
      </dsp:nvSpPr>
      <dsp:spPr>
        <a:xfrm>
          <a:off x="0" y="3188040"/>
          <a:ext cx="1593195" cy="1593195"/>
        </a:xfrm>
        <a:prstGeom prst="ellipse">
          <a:avLst/>
        </a:prstGeom>
        <a:solidFill>
          <a:srgbClr val="4A78A1"/>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BA527B4-BFA7-5047-BE72-165EBD241057}">
      <dsp:nvSpPr>
        <dsp:cNvPr id="0" name=""/>
        <dsp:cNvSpPr/>
      </dsp:nvSpPr>
      <dsp:spPr>
        <a:xfrm>
          <a:off x="1614822" y="3188183"/>
          <a:ext cx="8500281" cy="1593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0" bIns="63500" numCol="1" spcCol="1270" anchor="ctr" anchorCtr="0">
          <a:noAutofit/>
        </a:bodyPr>
        <a:lstStyle/>
        <a:p>
          <a:pPr marL="0" lvl="0" indent="0" algn="l" defTabSz="2222500">
            <a:lnSpc>
              <a:spcPct val="90000"/>
            </a:lnSpc>
            <a:spcBef>
              <a:spcPct val="0"/>
            </a:spcBef>
            <a:spcAft>
              <a:spcPct val="35000"/>
            </a:spcAft>
            <a:buNone/>
          </a:pPr>
          <a:r>
            <a:rPr lang="fr-FR" sz="5000" kern="1200" dirty="0">
              <a:latin typeface="Futura Medium" panose="020B0602020204020303" pitchFamily="34" charset="-79"/>
              <a:cs typeface="Futura Medium" panose="020B0602020204020303" pitchFamily="34" charset="-79"/>
            </a:rPr>
            <a:t> AntiPCSK9</a:t>
          </a:r>
          <a:endParaRPr lang="en-US" sz="5000" kern="1200" dirty="0">
            <a:latin typeface="Futura Medium" panose="020B0602020204020303" pitchFamily="34" charset="-79"/>
            <a:cs typeface="Futura Medium" panose="020B0602020204020303" pitchFamily="34" charset="-79"/>
          </a:endParaRPr>
        </a:p>
      </dsp:txBody>
      <dsp:txXfrm>
        <a:off x="1614822" y="3188183"/>
        <a:ext cx="8500281" cy="15931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31218-13DA-DA48-934C-5C6A55B507DA}">
      <dsp:nvSpPr>
        <dsp:cNvPr id="0" name=""/>
        <dsp:cNvSpPr/>
      </dsp:nvSpPr>
      <dsp:spPr>
        <a:xfrm>
          <a:off x="0" y="1649"/>
          <a:ext cx="1593195" cy="1593195"/>
        </a:xfrm>
        <a:prstGeom prst="ellipse">
          <a:avLst/>
        </a:prstGeom>
        <a:solidFill>
          <a:srgbClr val="4A78A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836D969-875C-A146-AF88-98831F7E2C9B}">
      <dsp:nvSpPr>
        <dsp:cNvPr id="0" name=""/>
        <dsp:cNvSpPr/>
      </dsp:nvSpPr>
      <dsp:spPr>
        <a:xfrm>
          <a:off x="1614822" y="1792"/>
          <a:ext cx="8500281" cy="1593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0" bIns="63500" numCol="1" spcCol="1270" anchor="ctr" anchorCtr="0">
          <a:noAutofit/>
        </a:bodyPr>
        <a:lstStyle/>
        <a:p>
          <a:pPr marL="0" lvl="0" indent="0" algn="l" defTabSz="2222500">
            <a:lnSpc>
              <a:spcPct val="90000"/>
            </a:lnSpc>
            <a:spcBef>
              <a:spcPct val="0"/>
            </a:spcBef>
            <a:spcAft>
              <a:spcPct val="35000"/>
            </a:spcAft>
            <a:buNone/>
          </a:pPr>
          <a:r>
            <a:rPr lang="fr-FR" sz="5000" kern="1200" dirty="0">
              <a:solidFill>
                <a:srgbClr val="FF0000"/>
              </a:solidFill>
              <a:latin typeface="Futura Medium" panose="020B0602020204020303" pitchFamily="34" charset="-79"/>
              <a:cs typeface="Futura Medium" panose="020B0602020204020303" pitchFamily="34" charset="-79"/>
            </a:rPr>
            <a:t> Physiopathologie - </a:t>
          </a:r>
          <a:r>
            <a:rPr lang="fr-FR" sz="5000" kern="1200" dirty="0" err="1">
              <a:solidFill>
                <a:srgbClr val="FF0000"/>
              </a:solidFill>
              <a:latin typeface="Futura Medium" panose="020B0602020204020303" pitchFamily="34" charset="-79"/>
              <a:cs typeface="Futura Medium" panose="020B0602020204020303" pitchFamily="34" charset="-79"/>
            </a:rPr>
            <a:t>Recos</a:t>
          </a:r>
          <a:r>
            <a:rPr lang="fr-FR" sz="5000" kern="1200" dirty="0">
              <a:solidFill>
                <a:srgbClr val="FF0000"/>
              </a:solidFill>
              <a:latin typeface="Futura Medium" panose="020B0602020204020303" pitchFamily="34" charset="-79"/>
              <a:cs typeface="Futura Medium" panose="020B0602020204020303" pitchFamily="34" charset="-79"/>
            </a:rPr>
            <a:t> </a:t>
          </a:r>
          <a:endParaRPr lang="en-US" sz="5000" kern="1200" dirty="0">
            <a:solidFill>
              <a:srgbClr val="FF0000"/>
            </a:solidFill>
            <a:latin typeface="Futura Medium" panose="020B0602020204020303" pitchFamily="34" charset="-79"/>
            <a:cs typeface="Futura Medium" panose="020B0602020204020303" pitchFamily="34" charset="-79"/>
          </a:endParaRPr>
        </a:p>
      </dsp:txBody>
      <dsp:txXfrm>
        <a:off x="1614822" y="1792"/>
        <a:ext cx="8500281" cy="1593195"/>
      </dsp:txXfrm>
    </dsp:sp>
    <dsp:sp modelId="{5422E306-D688-2B43-90F8-0B5DA1CFB2D2}">
      <dsp:nvSpPr>
        <dsp:cNvPr id="0" name=""/>
        <dsp:cNvSpPr/>
      </dsp:nvSpPr>
      <dsp:spPr>
        <a:xfrm>
          <a:off x="0" y="1594844"/>
          <a:ext cx="1593195" cy="1593195"/>
        </a:xfrm>
        <a:prstGeom prst="ellipse">
          <a:avLst/>
        </a:prstGeom>
        <a:solidFill>
          <a:srgbClr val="4A78A1"/>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AAE648D-7CE1-7D4C-A9CC-B58F042A486C}">
      <dsp:nvSpPr>
        <dsp:cNvPr id="0" name=""/>
        <dsp:cNvSpPr/>
      </dsp:nvSpPr>
      <dsp:spPr>
        <a:xfrm>
          <a:off x="1614822" y="1594988"/>
          <a:ext cx="8500281" cy="1593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0" bIns="63500" numCol="1" spcCol="1270" anchor="ctr" anchorCtr="0">
          <a:noAutofit/>
        </a:bodyPr>
        <a:lstStyle/>
        <a:p>
          <a:pPr marL="0" lvl="0" indent="0" algn="l" defTabSz="2222500">
            <a:lnSpc>
              <a:spcPct val="90000"/>
            </a:lnSpc>
            <a:spcBef>
              <a:spcPct val="0"/>
            </a:spcBef>
            <a:spcAft>
              <a:spcPct val="35000"/>
            </a:spcAft>
            <a:buNone/>
          </a:pPr>
          <a:r>
            <a:rPr lang="fr-FR" sz="5000" kern="1200" dirty="0">
              <a:latin typeface="Futura Medium" panose="020B0602020204020303" pitchFamily="34" charset="-79"/>
              <a:cs typeface="Futura Medium" panose="020B0602020204020303" pitchFamily="34" charset="-79"/>
            </a:rPr>
            <a:t> Intolérances aux statines</a:t>
          </a:r>
          <a:endParaRPr lang="en-US" sz="5000" kern="1200" dirty="0">
            <a:latin typeface="Futura Medium" panose="020B0602020204020303" pitchFamily="34" charset="-79"/>
            <a:cs typeface="Futura Medium" panose="020B0602020204020303" pitchFamily="34" charset="-79"/>
          </a:endParaRPr>
        </a:p>
      </dsp:txBody>
      <dsp:txXfrm>
        <a:off x="1614822" y="1594988"/>
        <a:ext cx="8500281" cy="1593195"/>
      </dsp:txXfrm>
    </dsp:sp>
    <dsp:sp modelId="{006279E0-F896-DE49-AEFE-A3BC6B266BB4}">
      <dsp:nvSpPr>
        <dsp:cNvPr id="0" name=""/>
        <dsp:cNvSpPr/>
      </dsp:nvSpPr>
      <dsp:spPr>
        <a:xfrm>
          <a:off x="0" y="3188040"/>
          <a:ext cx="1593195" cy="1593195"/>
        </a:xfrm>
        <a:prstGeom prst="ellipse">
          <a:avLst/>
        </a:prstGeom>
        <a:solidFill>
          <a:srgbClr val="4A78A1"/>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BA527B4-BFA7-5047-BE72-165EBD241057}">
      <dsp:nvSpPr>
        <dsp:cNvPr id="0" name=""/>
        <dsp:cNvSpPr/>
      </dsp:nvSpPr>
      <dsp:spPr>
        <a:xfrm>
          <a:off x="1614822" y="3188183"/>
          <a:ext cx="8500281" cy="1593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0" bIns="63500" numCol="1" spcCol="1270" anchor="ctr" anchorCtr="0">
          <a:noAutofit/>
        </a:bodyPr>
        <a:lstStyle/>
        <a:p>
          <a:pPr marL="0" lvl="0" indent="0" algn="l" defTabSz="2222500">
            <a:lnSpc>
              <a:spcPct val="90000"/>
            </a:lnSpc>
            <a:spcBef>
              <a:spcPct val="0"/>
            </a:spcBef>
            <a:spcAft>
              <a:spcPct val="35000"/>
            </a:spcAft>
            <a:buNone/>
          </a:pPr>
          <a:r>
            <a:rPr lang="fr-FR" sz="5000" kern="1200" dirty="0">
              <a:latin typeface="Futura Medium" panose="020B0602020204020303" pitchFamily="34" charset="-79"/>
              <a:cs typeface="Futura Medium" panose="020B0602020204020303" pitchFamily="34" charset="-79"/>
            </a:rPr>
            <a:t> AntiPCSK9</a:t>
          </a:r>
          <a:endParaRPr lang="en-US" sz="5000" kern="1200" dirty="0">
            <a:latin typeface="Futura Medium" panose="020B0602020204020303" pitchFamily="34" charset="-79"/>
            <a:cs typeface="Futura Medium" panose="020B0602020204020303" pitchFamily="34" charset="-79"/>
          </a:endParaRPr>
        </a:p>
      </dsp:txBody>
      <dsp:txXfrm>
        <a:off x="1614822" y="3188183"/>
        <a:ext cx="8500281" cy="1593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0F59D-A728-A94E-9163-957F423DF12A}">
      <dsp:nvSpPr>
        <dsp:cNvPr id="0" name=""/>
        <dsp:cNvSpPr/>
      </dsp:nvSpPr>
      <dsp:spPr>
        <a:xfrm>
          <a:off x="19313" y="0"/>
          <a:ext cx="1942444" cy="8048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PREVENTION PRIMAIRE</a:t>
          </a:r>
        </a:p>
      </dsp:txBody>
      <dsp:txXfrm>
        <a:off x="42887" y="23574"/>
        <a:ext cx="1895296" cy="757718"/>
      </dsp:txXfrm>
    </dsp:sp>
    <dsp:sp modelId="{16826C91-9A12-5A42-A449-11C3CE18351D}">
      <dsp:nvSpPr>
        <dsp:cNvPr id="0" name=""/>
        <dsp:cNvSpPr/>
      </dsp:nvSpPr>
      <dsp:spPr>
        <a:xfrm>
          <a:off x="2273792" y="104"/>
          <a:ext cx="8259275" cy="8048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3000" kern="1200" dirty="0"/>
            <a:t>Evaluation du RCV  </a:t>
          </a:r>
          <a:r>
            <a:rPr lang="fr-FR" sz="3000" kern="1200" dirty="0">
              <a:sym typeface="Wingdings" pitchFamily="2" charset="2"/>
            </a:rPr>
            <a:t></a:t>
          </a:r>
          <a:r>
            <a:rPr lang="fr-FR" sz="3000" kern="1200" dirty="0"/>
            <a:t>  Cible LDLc</a:t>
          </a:r>
        </a:p>
      </dsp:txBody>
      <dsp:txXfrm>
        <a:off x="2297366" y="23678"/>
        <a:ext cx="8212127" cy="757718"/>
      </dsp:txXfrm>
    </dsp:sp>
    <dsp:sp modelId="{942F67ED-7F02-CA41-B40A-7B9AB44840C9}">
      <dsp:nvSpPr>
        <dsp:cNvPr id="0" name=""/>
        <dsp:cNvSpPr/>
      </dsp:nvSpPr>
      <dsp:spPr>
        <a:xfrm>
          <a:off x="2273792" y="1059696"/>
          <a:ext cx="1942444" cy="804866"/>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3000" kern="1200" dirty="0"/>
            <a:t>MHD</a:t>
          </a:r>
        </a:p>
      </dsp:txBody>
      <dsp:txXfrm>
        <a:off x="2297366" y="1083270"/>
        <a:ext cx="1895296" cy="757718"/>
      </dsp:txXfrm>
    </dsp:sp>
    <dsp:sp modelId="{5BD76296-1CD8-864F-8890-98D9DBBF8523}">
      <dsp:nvSpPr>
        <dsp:cNvPr id="0" name=""/>
        <dsp:cNvSpPr/>
      </dsp:nvSpPr>
      <dsp:spPr>
        <a:xfrm>
          <a:off x="4379402" y="1059696"/>
          <a:ext cx="1942444" cy="804866"/>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3000" kern="1200" dirty="0"/>
            <a:t>Statines</a:t>
          </a:r>
        </a:p>
      </dsp:txBody>
      <dsp:txXfrm>
        <a:off x="4402976" y="1083270"/>
        <a:ext cx="1895296" cy="757718"/>
      </dsp:txXfrm>
    </dsp:sp>
    <dsp:sp modelId="{0937BC31-FFDC-7C4D-BADA-E8E6F597DE76}">
      <dsp:nvSpPr>
        <dsp:cNvPr id="0" name=""/>
        <dsp:cNvSpPr/>
      </dsp:nvSpPr>
      <dsp:spPr>
        <a:xfrm>
          <a:off x="6485012" y="1059696"/>
          <a:ext cx="1942444" cy="804866"/>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3000" kern="1200" dirty="0"/>
            <a:t>Ezetimibe</a:t>
          </a:r>
        </a:p>
      </dsp:txBody>
      <dsp:txXfrm>
        <a:off x="6508586" y="1083270"/>
        <a:ext cx="1895296" cy="757718"/>
      </dsp:txXfrm>
    </dsp:sp>
    <dsp:sp modelId="{DD8CF473-AF22-704A-8C3E-2A5C0197ADD0}">
      <dsp:nvSpPr>
        <dsp:cNvPr id="0" name=""/>
        <dsp:cNvSpPr/>
      </dsp:nvSpPr>
      <dsp:spPr>
        <a:xfrm>
          <a:off x="8590623" y="1059696"/>
          <a:ext cx="1942444" cy="804866"/>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3000" kern="1200" dirty="0"/>
            <a:t>AntiPCSK9</a:t>
          </a:r>
        </a:p>
      </dsp:txBody>
      <dsp:txXfrm>
        <a:off x="8614197" y="1083270"/>
        <a:ext cx="1895296" cy="757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31218-13DA-DA48-934C-5C6A55B507DA}">
      <dsp:nvSpPr>
        <dsp:cNvPr id="0" name=""/>
        <dsp:cNvSpPr/>
      </dsp:nvSpPr>
      <dsp:spPr>
        <a:xfrm>
          <a:off x="0" y="1649"/>
          <a:ext cx="1593195" cy="1593195"/>
        </a:xfrm>
        <a:prstGeom prst="ellipse">
          <a:avLst/>
        </a:prstGeom>
        <a:solidFill>
          <a:srgbClr val="4A78A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836D969-875C-A146-AF88-98831F7E2C9B}">
      <dsp:nvSpPr>
        <dsp:cNvPr id="0" name=""/>
        <dsp:cNvSpPr/>
      </dsp:nvSpPr>
      <dsp:spPr>
        <a:xfrm>
          <a:off x="1614822" y="1792"/>
          <a:ext cx="8500281" cy="1593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0" bIns="63500" numCol="1" spcCol="1270" anchor="ctr" anchorCtr="0">
          <a:noAutofit/>
        </a:bodyPr>
        <a:lstStyle/>
        <a:p>
          <a:pPr marL="0" lvl="0" indent="0" algn="l" defTabSz="2222500">
            <a:lnSpc>
              <a:spcPct val="90000"/>
            </a:lnSpc>
            <a:spcBef>
              <a:spcPct val="0"/>
            </a:spcBef>
            <a:spcAft>
              <a:spcPct val="35000"/>
            </a:spcAft>
            <a:buNone/>
          </a:pPr>
          <a:r>
            <a:rPr lang="fr-FR" sz="5000" kern="1200" dirty="0">
              <a:solidFill>
                <a:schemeClr val="tx1"/>
              </a:solidFill>
              <a:latin typeface="Futura Medium" panose="020B0602020204020303" pitchFamily="34" charset="-79"/>
              <a:cs typeface="Futura Medium" panose="020B0602020204020303" pitchFamily="34" charset="-79"/>
            </a:rPr>
            <a:t> Physiopathologie - </a:t>
          </a:r>
          <a:r>
            <a:rPr lang="fr-FR" sz="5000" kern="1200" dirty="0" err="1">
              <a:solidFill>
                <a:schemeClr val="tx1"/>
              </a:solidFill>
              <a:latin typeface="Futura Medium" panose="020B0602020204020303" pitchFamily="34" charset="-79"/>
              <a:cs typeface="Futura Medium" panose="020B0602020204020303" pitchFamily="34" charset="-79"/>
            </a:rPr>
            <a:t>Recos</a:t>
          </a:r>
          <a:r>
            <a:rPr lang="fr-FR" sz="5000" kern="1200" dirty="0">
              <a:solidFill>
                <a:schemeClr val="tx1"/>
              </a:solidFill>
              <a:latin typeface="Futura Medium" panose="020B0602020204020303" pitchFamily="34" charset="-79"/>
              <a:cs typeface="Futura Medium" panose="020B0602020204020303" pitchFamily="34" charset="-79"/>
            </a:rPr>
            <a:t> </a:t>
          </a:r>
          <a:endParaRPr lang="en-US" sz="5000" kern="1200" dirty="0">
            <a:solidFill>
              <a:schemeClr val="tx1"/>
            </a:solidFill>
            <a:latin typeface="Futura Medium" panose="020B0602020204020303" pitchFamily="34" charset="-79"/>
            <a:cs typeface="Futura Medium" panose="020B0602020204020303" pitchFamily="34" charset="-79"/>
          </a:endParaRPr>
        </a:p>
      </dsp:txBody>
      <dsp:txXfrm>
        <a:off x="1614822" y="1792"/>
        <a:ext cx="8500281" cy="1593195"/>
      </dsp:txXfrm>
    </dsp:sp>
    <dsp:sp modelId="{5422E306-D688-2B43-90F8-0B5DA1CFB2D2}">
      <dsp:nvSpPr>
        <dsp:cNvPr id="0" name=""/>
        <dsp:cNvSpPr/>
      </dsp:nvSpPr>
      <dsp:spPr>
        <a:xfrm>
          <a:off x="0" y="1594844"/>
          <a:ext cx="1593195" cy="1593195"/>
        </a:xfrm>
        <a:prstGeom prst="ellipse">
          <a:avLst/>
        </a:prstGeom>
        <a:solidFill>
          <a:srgbClr val="4A78A1"/>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AAE648D-7CE1-7D4C-A9CC-B58F042A486C}">
      <dsp:nvSpPr>
        <dsp:cNvPr id="0" name=""/>
        <dsp:cNvSpPr/>
      </dsp:nvSpPr>
      <dsp:spPr>
        <a:xfrm>
          <a:off x="1614822" y="1594988"/>
          <a:ext cx="8500281" cy="1593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0" bIns="63500" numCol="1" spcCol="1270" anchor="ctr" anchorCtr="0">
          <a:noAutofit/>
        </a:bodyPr>
        <a:lstStyle/>
        <a:p>
          <a:pPr marL="0" lvl="0" indent="0" algn="l" defTabSz="2222500">
            <a:lnSpc>
              <a:spcPct val="90000"/>
            </a:lnSpc>
            <a:spcBef>
              <a:spcPct val="0"/>
            </a:spcBef>
            <a:spcAft>
              <a:spcPct val="35000"/>
            </a:spcAft>
            <a:buNone/>
          </a:pPr>
          <a:r>
            <a:rPr lang="fr-FR" sz="5000" kern="1200" dirty="0">
              <a:solidFill>
                <a:srgbClr val="FF0000"/>
              </a:solidFill>
              <a:latin typeface="Futura Medium" panose="020B0602020204020303" pitchFamily="34" charset="-79"/>
              <a:cs typeface="Futura Medium" panose="020B0602020204020303" pitchFamily="34" charset="-79"/>
            </a:rPr>
            <a:t> Intolérances aux statines</a:t>
          </a:r>
          <a:endParaRPr lang="en-US" sz="5000" kern="1200" dirty="0">
            <a:solidFill>
              <a:srgbClr val="FF0000"/>
            </a:solidFill>
            <a:latin typeface="Futura Medium" panose="020B0602020204020303" pitchFamily="34" charset="-79"/>
            <a:cs typeface="Futura Medium" panose="020B0602020204020303" pitchFamily="34" charset="-79"/>
          </a:endParaRPr>
        </a:p>
      </dsp:txBody>
      <dsp:txXfrm>
        <a:off x="1614822" y="1594988"/>
        <a:ext cx="8500281" cy="1593195"/>
      </dsp:txXfrm>
    </dsp:sp>
    <dsp:sp modelId="{006279E0-F896-DE49-AEFE-A3BC6B266BB4}">
      <dsp:nvSpPr>
        <dsp:cNvPr id="0" name=""/>
        <dsp:cNvSpPr/>
      </dsp:nvSpPr>
      <dsp:spPr>
        <a:xfrm>
          <a:off x="0" y="3188040"/>
          <a:ext cx="1593195" cy="1593195"/>
        </a:xfrm>
        <a:prstGeom prst="ellipse">
          <a:avLst/>
        </a:prstGeom>
        <a:solidFill>
          <a:srgbClr val="4A78A1"/>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BA527B4-BFA7-5047-BE72-165EBD241057}">
      <dsp:nvSpPr>
        <dsp:cNvPr id="0" name=""/>
        <dsp:cNvSpPr/>
      </dsp:nvSpPr>
      <dsp:spPr>
        <a:xfrm>
          <a:off x="1614822" y="3188183"/>
          <a:ext cx="8500281" cy="1593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0" bIns="63500" numCol="1" spcCol="1270" anchor="ctr" anchorCtr="0">
          <a:noAutofit/>
        </a:bodyPr>
        <a:lstStyle/>
        <a:p>
          <a:pPr marL="0" lvl="0" indent="0" algn="l" defTabSz="2222500">
            <a:lnSpc>
              <a:spcPct val="90000"/>
            </a:lnSpc>
            <a:spcBef>
              <a:spcPct val="0"/>
            </a:spcBef>
            <a:spcAft>
              <a:spcPct val="35000"/>
            </a:spcAft>
            <a:buNone/>
          </a:pPr>
          <a:r>
            <a:rPr lang="fr-FR" sz="5000" kern="1200" dirty="0">
              <a:latin typeface="Futura Medium" panose="020B0602020204020303" pitchFamily="34" charset="-79"/>
              <a:cs typeface="Futura Medium" panose="020B0602020204020303" pitchFamily="34" charset="-79"/>
            </a:rPr>
            <a:t> AntiPCSK9</a:t>
          </a:r>
          <a:endParaRPr lang="en-US" sz="5000" kern="1200" dirty="0">
            <a:latin typeface="Futura Medium" panose="020B0602020204020303" pitchFamily="34" charset="-79"/>
            <a:cs typeface="Futura Medium" panose="020B0602020204020303" pitchFamily="34" charset="-79"/>
          </a:endParaRPr>
        </a:p>
      </dsp:txBody>
      <dsp:txXfrm>
        <a:off x="1614822" y="3188183"/>
        <a:ext cx="8500281" cy="15931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31218-13DA-DA48-934C-5C6A55B507DA}">
      <dsp:nvSpPr>
        <dsp:cNvPr id="0" name=""/>
        <dsp:cNvSpPr/>
      </dsp:nvSpPr>
      <dsp:spPr>
        <a:xfrm>
          <a:off x="0" y="1649"/>
          <a:ext cx="1593195" cy="1593195"/>
        </a:xfrm>
        <a:prstGeom prst="ellipse">
          <a:avLst/>
        </a:prstGeom>
        <a:solidFill>
          <a:srgbClr val="4A78A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836D969-875C-A146-AF88-98831F7E2C9B}">
      <dsp:nvSpPr>
        <dsp:cNvPr id="0" name=""/>
        <dsp:cNvSpPr/>
      </dsp:nvSpPr>
      <dsp:spPr>
        <a:xfrm>
          <a:off x="1614822" y="1792"/>
          <a:ext cx="8500281" cy="1593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0" bIns="63500" numCol="1" spcCol="1270" anchor="ctr" anchorCtr="0">
          <a:noAutofit/>
        </a:bodyPr>
        <a:lstStyle/>
        <a:p>
          <a:pPr marL="0" lvl="0" indent="0" algn="l" defTabSz="2222500">
            <a:lnSpc>
              <a:spcPct val="90000"/>
            </a:lnSpc>
            <a:spcBef>
              <a:spcPct val="0"/>
            </a:spcBef>
            <a:spcAft>
              <a:spcPct val="35000"/>
            </a:spcAft>
            <a:buNone/>
          </a:pPr>
          <a:r>
            <a:rPr lang="fr-FR" sz="5000" kern="1200" dirty="0">
              <a:solidFill>
                <a:schemeClr val="tx1"/>
              </a:solidFill>
              <a:latin typeface="Futura Medium" panose="020B0602020204020303" pitchFamily="34" charset="-79"/>
              <a:cs typeface="Futura Medium" panose="020B0602020204020303" pitchFamily="34" charset="-79"/>
            </a:rPr>
            <a:t> Physiopathologie - </a:t>
          </a:r>
          <a:r>
            <a:rPr lang="fr-FR" sz="5000" kern="1200" dirty="0" err="1">
              <a:solidFill>
                <a:schemeClr val="tx1"/>
              </a:solidFill>
              <a:latin typeface="Futura Medium" panose="020B0602020204020303" pitchFamily="34" charset="-79"/>
              <a:cs typeface="Futura Medium" panose="020B0602020204020303" pitchFamily="34" charset="-79"/>
            </a:rPr>
            <a:t>Recos</a:t>
          </a:r>
          <a:r>
            <a:rPr lang="fr-FR" sz="5000" kern="1200" dirty="0">
              <a:solidFill>
                <a:schemeClr val="tx1"/>
              </a:solidFill>
              <a:latin typeface="Futura Medium" panose="020B0602020204020303" pitchFamily="34" charset="-79"/>
              <a:cs typeface="Futura Medium" panose="020B0602020204020303" pitchFamily="34" charset="-79"/>
            </a:rPr>
            <a:t> </a:t>
          </a:r>
          <a:endParaRPr lang="en-US" sz="5000" kern="1200" dirty="0">
            <a:solidFill>
              <a:schemeClr val="tx1"/>
            </a:solidFill>
            <a:latin typeface="Futura Medium" panose="020B0602020204020303" pitchFamily="34" charset="-79"/>
            <a:cs typeface="Futura Medium" panose="020B0602020204020303" pitchFamily="34" charset="-79"/>
          </a:endParaRPr>
        </a:p>
      </dsp:txBody>
      <dsp:txXfrm>
        <a:off x="1614822" y="1792"/>
        <a:ext cx="8500281" cy="1593195"/>
      </dsp:txXfrm>
    </dsp:sp>
    <dsp:sp modelId="{5422E306-D688-2B43-90F8-0B5DA1CFB2D2}">
      <dsp:nvSpPr>
        <dsp:cNvPr id="0" name=""/>
        <dsp:cNvSpPr/>
      </dsp:nvSpPr>
      <dsp:spPr>
        <a:xfrm>
          <a:off x="0" y="1594844"/>
          <a:ext cx="1593195" cy="1593195"/>
        </a:xfrm>
        <a:prstGeom prst="ellipse">
          <a:avLst/>
        </a:prstGeom>
        <a:solidFill>
          <a:srgbClr val="4A78A1"/>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AAE648D-7CE1-7D4C-A9CC-B58F042A486C}">
      <dsp:nvSpPr>
        <dsp:cNvPr id="0" name=""/>
        <dsp:cNvSpPr/>
      </dsp:nvSpPr>
      <dsp:spPr>
        <a:xfrm>
          <a:off x="1614822" y="1594988"/>
          <a:ext cx="8500281" cy="1593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0" bIns="63500" numCol="1" spcCol="1270" anchor="ctr" anchorCtr="0">
          <a:noAutofit/>
        </a:bodyPr>
        <a:lstStyle/>
        <a:p>
          <a:pPr marL="0" lvl="0" indent="0" algn="l" defTabSz="2222500">
            <a:lnSpc>
              <a:spcPct val="90000"/>
            </a:lnSpc>
            <a:spcBef>
              <a:spcPct val="0"/>
            </a:spcBef>
            <a:spcAft>
              <a:spcPct val="35000"/>
            </a:spcAft>
            <a:buNone/>
          </a:pPr>
          <a:r>
            <a:rPr lang="fr-FR" sz="5000" kern="1200" dirty="0">
              <a:solidFill>
                <a:schemeClr val="tx1"/>
              </a:solidFill>
              <a:latin typeface="Futura Medium" panose="020B0602020204020303" pitchFamily="34" charset="-79"/>
              <a:cs typeface="Futura Medium" panose="020B0602020204020303" pitchFamily="34" charset="-79"/>
            </a:rPr>
            <a:t> Intolérances aux statines</a:t>
          </a:r>
          <a:endParaRPr lang="en-US" sz="5000" kern="1200" dirty="0">
            <a:solidFill>
              <a:schemeClr val="tx1"/>
            </a:solidFill>
            <a:latin typeface="Futura Medium" panose="020B0602020204020303" pitchFamily="34" charset="-79"/>
            <a:cs typeface="Futura Medium" panose="020B0602020204020303" pitchFamily="34" charset="-79"/>
          </a:endParaRPr>
        </a:p>
      </dsp:txBody>
      <dsp:txXfrm>
        <a:off x="1614822" y="1594988"/>
        <a:ext cx="8500281" cy="1593195"/>
      </dsp:txXfrm>
    </dsp:sp>
    <dsp:sp modelId="{006279E0-F896-DE49-AEFE-A3BC6B266BB4}">
      <dsp:nvSpPr>
        <dsp:cNvPr id="0" name=""/>
        <dsp:cNvSpPr/>
      </dsp:nvSpPr>
      <dsp:spPr>
        <a:xfrm>
          <a:off x="0" y="3188040"/>
          <a:ext cx="1593195" cy="1593195"/>
        </a:xfrm>
        <a:prstGeom prst="ellipse">
          <a:avLst/>
        </a:prstGeom>
        <a:solidFill>
          <a:srgbClr val="4A78A1"/>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BA527B4-BFA7-5047-BE72-165EBD241057}">
      <dsp:nvSpPr>
        <dsp:cNvPr id="0" name=""/>
        <dsp:cNvSpPr/>
      </dsp:nvSpPr>
      <dsp:spPr>
        <a:xfrm>
          <a:off x="1614822" y="3188183"/>
          <a:ext cx="8500281" cy="1593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0" bIns="63500" numCol="1" spcCol="1270" anchor="ctr" anchorCtr="0">
          <a:noAutofit/>
        </a:bodyPr>
        <a:lstStyle/>
        <a:p>
          <a:pPr marL="0" lvl="0" indent="0" algn="l" defTabSz="2222500">
            <a:lnSpc>
              <a:spcPct val="90000"/>
            </a:lnSpc>
            <a:spcBef>
              <a:spcPct val="0"/>
            </a:spcBef>
            <a:spcAft>
              <a:spcPct val="35000"/>
            </a:spcAft>
            <a:buNone/>
          </a:pPr>
          <a:r>
            <a:rPr lang="fr-FR" sz="5000" kern="1200" dirty="0">
              <a:latin typeface="Futura Medium" panose="020B0602020204020303" pitchFamily="34" charset="-79"/>
              <a:cs typeface="Futura Medium" panose="020B0602020204020303" pitchFamily="34" charset="-79"/>
            </a:rPr>
            <a:t> </a:t>
          </a:r>
          <a:r>
            <a:rPr lang="fr-FR" sz="5000" kern="1200" dirty="0">
              <a:solidFill>
                <a:srgbClr val="FF0000"/>
              </a:solidFill>
              <a:latin typeface="Futura Medium" panose="020B0602020204020303" pitchFamily="34" charset="-79"/>
              <a:cs typeface="Futura Medium" panose="020B0602020204020303" pitchFamily="34" charset="-79"/>
            </a:rPr>
            <a:t>AntiPCSK9</a:t>
          </a:r>
          <a:endParaRPr lang="en-US" sz="5000" kern="1200" dirty="0">
            <a:solidFill>
              <a:srgbClr val="FF0000"/>
            </a:solidFill>
            <a:latin typeface="Futura Medium" panose="020B0602020204020303" pitchFamily="34" charset="-79"/>
            <a:cs typeface="Futura Medium" panose="020B0602020204020303" pitchFamily="34" charset="-79"/>
          </a:endParaRPr>
        </a:p>
      </dsp:txBody>
      <dsp:txXfrm>
        <a:off x="1614822" y="3188183"/>
        <a:ext cx="8500281" cy="159319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336A1C-B25C-8949-8582-498E76CDFED2}" type="datetimeFigureOut">
              <a:rPr lang="fr-FR" smtClean="0"/>
              <a:t>29/09/2022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3410C-6B05-9949-87D5-D178A7C00EBF}" type="slidenum">
              <a:rPr lang="fr-FR" smtClean="0"/>
              <a:t>‹N°›</a:t>
            </a:fld>
            <a:endParaRPr lang="fr-FR"/>
          </a:p>
        </p:txBody>
      </p:sp>
    </p:spTree>
    <p:extLst>
      <p:ext uri="{BB962C8B-B14F-4D97-AF65-F5344CB8AC3E}">
        <p14:creationId xmlns:p14="http://schemas.microsoft.com/office/powerpoint/2010/main" val="959454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1</a:t>
            </a:fld>
            <a:endParaRPr lang="fr-FR"/>
          </a:p>
        </p:txBody>
      </p:sp>
    </p:spTree>
    <p:extLst>
      <p:ext uri="{BB962C8B-B14F-4D97-AF65-F5344CB8AC3E}">
        <p14:creationId xmlns:p14="http://schemas.microsoft.com/office/powerpoint/2010/main" val="4197918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11</a:t>
            </a:fld>
            <a:endParaRPr lang="fr-FR"/>
          </a:p>
        </p:txBody>
      </p:sp>
    </p:spTree>
    <p:extLst>
      <p:ext uri="{BB962C8B-B14F-4D97-AF65-F5344CB8AC3E}">
        <p14:creationId xmlns:p14="http://schemas.microsoft.com/office/powerpoint/2010/main" val="3109859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Atteinte d’organe cible = clairance &lt;45, clairance 45-60 avec </a:t>
            </a:r>
            <a:r>
              <a:rPr lang="fr-FR" dirty="0" err="1"/>
              <a:t>microalbuminurie</a:t>
            </a:r>
            <a:r>
              <a:rPr lang="fr-FR" dirty="0"/>
              <a:t>, protéinurie, atteinte </a:t>
            </a:r>
            <a:r>
              <a:rPr lang="fr-FR" dirty="0" err="1"/>
              <a:t>microvasculaire</a:t>
            </a:r>
            <a:r>
              <a:rPr lang="fr-FR" dirty="0"/>
              <a:t> (</a:t>
            </a:r>
            <a:r>
              <a:rPr lang="fr-FR" dirty="0" err="1"/>
              <a:t>retinopathie</a:t>
            </a:r>
            <a:r>
              <a:rPr lang="fr-FR" dirty="0"/>
              <a:t>, neuropathie)</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12</a:t>
            </a:fld>
            <a:endParaRPr lang="fr-FR"/>
          </a:p>
        </p:txBody>
      </p:sp>
    </p:spTree>
    <p:extLst>
      <p:ext uri="{BB962C8B-B14F-4D97-AF65-F5344CB8AC3E}">
        <p14:creationId xmlns:p14="http://schemas.microsoft.com/office/powerpoint/2010/main" val="1650599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13</a:t>
            </a:fld>
            <a:endParaRPr lang="fr-FR"/>
          </a:p>
        </p:txBody>
      </p:sp>
    </p:spTree>
    <p:extLst>
      <p:ext uri="{BB962C8B-B14F-4D97-AF65-F5344CB8AC3E}">
        <p14:creationId xmlns:p14="http://schemas.microsoft.com/office/powerpoint/2010/main" val="3479974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14</a:t>
            </a:fld>
            <a:endParaRPr lang="fr-FR"/>
          </a:p>
        </p:txBody>
      </p:sp>
    </p:spTree>
    <p:extLst>
      <p:ext uri="{BB962C8B-B14F-4D97-AF65-F5344CB8AC3E}">
        <p14:creationId xmlns:p14="http://schemas.microsoft.com/office/powerpoint/2010/main" val="2836119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15</a:t>
            </a:fld>
            <a:endParaRPr lang="fr-FR"/>
          </a:p>
        </p:txBody>
      </p:sp>
    </p:spTree>
    <p:extLst>
      <p:ext uri="{BB962C8B-B14F-4D97-AF65-F5344CB8AC3E}">
        <p14:creationId xmlns:p14="http://schemas.microsoft.com/office/powerpoint/2010/main" val="3416053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036422-ADBC-1348-AE7B-9427CD4BD0DE}" type="slidenum">
              <a:rPr lang="fr-FR" smtClean="0"/>
              <a:t>16</a:t>
            </a:fld>
            <a:endParaRPr lang="fr-FR"/>
          </a:p>
        </p:txBody>
      </p:sp>
    </p:spTree>
    <p:extLst>
      <p:ext uri="{BB962C8B-B14F-4D97-AF65-F5344CB8AC3E}">
        <p14:creationId xmlns:p14="http://schemas.microsoft.com/office/powerpoint/2010/main" val="2290383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Rappels : </a:t>
            </a:r>
            <a:r>
              <a:rPr lang="fr-FR" dirty="0" err="1"/>
              <a:t>physiopath</a:t>
            </a:r>
            <a:r>
              <a:rPr lang="fr-FR" dirty="0"/>
              <a:t>, </a:t>
            </a:r>
            <a:r>
              <a:rPr lang="fr-FR" dirty="0" err="1"/>
              <a:t>recos</a:t>
            </a:r>
            <a:r>
              <a:rPr lang="fr-FR" dirty="0"/>
              <a:t>, objectifs++, statines, ezetimibe, antiPCSK9</a:t>
            </a:r>
          </a:p>
          <a:p>
            <a:r>
              <a:rPr lang="fr-FR" dirty="0"/>
              <a:t>Statines : rappel physiopathologie premières études; actualités sur intolérance Samson et Meta analyses</a:t>
            </a:r>
          </a:p>
          <a:p>
            <a:r>
              <a:rPr lang="fr-FR" dirty="0"/>
              <a:t>AntiPCSK9 : rappel </a:t>
            </a:r>
            <a:r>
              <a:rPr lang="fr-FR" dirty="0" err="1"/>
              <a:t>physiopath</a:t>
            </a:r>
            <a:r>
              <a:rPr lang="fr-FR" dirty="0"/>
              <a:t>, études ; études récentes OCT</a:t>
            </a:r>
          </a:p>
          <a:p>
            <a:r>
              <a:rPr lang="fr-FR" dirty="0"/>
              <a:t>HF : 2 slides, diagnostic, TTT et impact (étude sur familles)</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17</a:t>
            </a:fld>
            <a:endParaRPr lang="fr-FR"/>
          </a:p>
        </p:txBody>
      </p:sp>
    </p:spTree>
    <p:extLst>
      <p:ext uri="{BB962C8B-B14F-4D97-AF65-F5344CB8AC3E}">
        <p14:creationId xmlns:p14="http://schemas.microsoft.com/office/powerpoint/2010/main" val="2781661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Provoque une diminution du LDL jusqu’à &gt;50%, du TG dans une moindre mesure 10-20% (probablement par une hausse de l’épuration des VLDL via la hausse des </a:t>
            </a:r>
            <a:r>
              <a:rPr lang="fr-FR" dirty="0" err="1"/>
              <a:t>LDLr</a:t>
            </a:r>
            <a:r>
              <a:rPr lang="fr-FR" dirty="0"/>
              <a:t>), élévation HDL 1-10%</a:t>
            </a:r>
          </a:p>
          <a:p>
            <a:endParaRPr lang="fr-FR" dirty="0"/>
          </a:p>
          <a:p>
            <a:r>
              <a:rPr lang="fr-FR" dirty="0"/>
              <a:t>La diminution du LDL est dose-dépendante, et variable selon les individus, aussi bien en raison de problèmes d’observance que de problème de génétique </a:t>
            </a:r>
            <a:r>
              <a:rPr lang="fr-FR" dirty="0">
                <a:sym typeface="Wingdings" pitchFamily="2" charset="2"/>
              </a:rPr>
              <a:t> justifie un contrôle de l’efficacité du traitement</a:t>
            </a:r>
          </a:p>
          <a:p>
            <a:endParaRPr lang="fr-FR" dirty="0"/>
          </a:p>
          <a:p>
            <a:r>
              <a:rPr lang="fr-FR" dirty="0"/>
              <a:t>Quand on parle de statines puissantes, on parle de leur capacité à faire diminuer le LDL</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18</a:t>
            </a:fld>
            <a:endParaRPr lang="fr-FR"/>
          </a:p>
        </p:txBody>
      </p:sp>
    </p:spTree>
    <p:extLst>
      <p:ext uri="{BB962C8B-B14F-4D97-AF65-F5344CB8AC3E}">
        <p14:creationId xmlns:p14="http://schemas.microsoft.com/office/powerpoint/2010/main" val="302060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Puis success story des statines avec en quelques années des curseurs de plus en plus bas avec en permanence un effet bénéfique sur la mortalité/les ECV</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19</a:t>
            </a:fld>
            <a:endParaRPr lang="fr-FR"/>
          </a:p>
        </p:txBody>
      </p:sp>
    </p:spTree>
    <p:extLst>
      <p:ext uri="{BB962C8B-B14F-4D97-AF65-F5344CB8AC3E}">
        <p14:creationId xmlns:p14="http://schemas.microsoft.com/office/powerpoint/2010/main" val="1237975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1170 000 patients, 26 RCT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Toutes ces études randomisées portant sur ces patients à risque initial variable (</a:t>
            </a:r>
            <a:r>
              <a:rPr lang="fr-FR" sz="1200" kern="1200" dirty="0" err="1">
                <a:solidFill>
                  <a:schemeClr val="tx1"/>
                </a:solidFill>
                <a:effectLst/>
                <a:latin typeface="+mn-lt"/>
                <a:ea typeface="+mn-ea"/>
                <a:cs typeface="+mn-cs"/>
              </a:rPr>
              <a:t>pévention</a:t>
            </a:r>
            <a:r>
              <a:rPr lang="fr-FR" sz="1200" kern="1200" dirty="0">
                <a:solidFill>
                  <a:schemeClr val="tx1"/>
                </a:solidFill>
                <a:effectLst/>
                <a:latin typeface="+mn-lt"/>
                <a:ea typeface="+mn-ea"/>
                <a:cs typeface="+mn-cs"/>
              </a:rPr>
              <a:t> primaire ou secondaire), et comparant soit statines vs placebo, soit statines fortes doses vs faibles doses, ont donné lieu à des méta-analyses, en fonction de la baisse absolue de LDL obtenu</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Résultat principal c’est qu’en diminuant le LDL de 0,4 g/L (1 </a:t>
            </a:r>
            <a:r>
              <a:rPr lang="fr-FR" sz="1200" kern="1200" dirty="0" err="1">
                <a:solidFill>
                  <a:schemeClr val="tx1"/>
                </a:solidFill>
                <a:effectLst/>
                <a:latin typeface="+mn-lt"/>
                <a:ea typeface="+mn-ea"/>
                <a:cs typeface="+mn-cs"/>
              </a:rPr>
              <a:t>mmol</a:t>
            </a:r>
            <a:r>
              <a:rPr lang="fr-FR" sz="1200" kern="1200" dirty="0">
                <a:solidFill>
                  <a:schemeClr val="tx1"/>
                </a:solidFill>
                <a:effectLst/>
                <a:latin typeface="+mn-lt"/>
                <a:ea typeface="+mn-ea"/>
                <a:cs typeface="+mn-cs"/>
              </a:rPr>
              <a:t>) pendant 5 ans, on obtient, </a:t>
            </a:r>
            <a:r>
              <a:rPr lang="fr-FR" sz="1200" kern="1200" dirty="0" err="1">
                <a:solidFill>
                  <a:schemeClr val="tx1"/>
                </a:solidFill>
                <a:effectLst/>
                <a:latin typeface="+mn-lt"/>
                <a:ea typeface="+mn-ea"/>
                <a:cs typeface="+mn-cs"/>
              </a:rPr>
              <a:t>qq</a:t>
            </a:r>
            <a:r>
              <a:rPr lang="fr-FR" sz="1200" kern="1200" dirty="0">
                <a:solidFill>
                  <a:schemeClr val="tx1"/>
                </a:solidFill>
                <a:effectLst/>
                <a:latin typeface="+mn-lt"/>
                <a:ea typeface="+mn-ea"/>
                <a:cs typeface="+mn-cs"/>
              </a:rPr>
              <a:t> soit le niveau de risque initial, une réduction relative de 22% des ECV, et 10% de la mortalité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Event vasculaire : MI, CAD </a:t>
            </a:r>
            <a:r>
              <a:rPr lang="fr-FR" sz="1200" kern="1200" dirty="0" err="1">
                <a:solidFill>
                  <a:schemeClr val="tx1"/>
                </a:solidFill>
                <a:effectLst/>
                <a:latin typeface="+mn-lt"/>
                <a:ea typeface="+mn-ea"/>
                <a:cs typeface="+mn-cs"/>
              </a:rPr>
              <a:t>death</a:t>
            </a:r>
            <a:r>
              <a:rPr lang="fr-FR" sz="1200" kern="1200" dirty="0">
                <a:solidFill>
                  <a:schemeClr val="tx1"/>
                </a:solidFill>
                <a:effectLst/>
                <a:latin typeface="+mn-lt"/>
                <a:ea typeface="+mn-ea"/>
                <a:cs typeface="+mn-cs"/>
              </a:rPr>
              <a:t>, or </a:t>
            </a:r>
            <a:r>
              <a:rPr lang="fr-FR" sz="1200" kern="1200" dirty="0" err="1">
                <a:solidFill>
                  <a:schemeClr val="tx1"/>
                </a:solidFill>
                <a:effectLst/>
                <a:latin typeface="+mn-lt"/>
                <a:ea typeface="+mn-ea"/>
                <a:cs typeface="+mn-cs"/>
              </a:rPr>
              <a:t>any</a:t>
            </a:r>
            <a:r>
              <a:rPr lang="fr-FR" sz="1200" kern="1200" dirty="0">
                <a:solidFill>
                  <a:schemeClr val="tx1"/>
                </a:solidFill>
                <a:effectLst/>
                <a:latin typeface="+mn-lt"/>
                <a:ea typeface="+mn-ea"/>
                <a:cs typeface="+mn-cs"/>
              </a:rPr>
              <a:t> stroke or </a:t>
            </a:r>
            <a:r>
              <a:rPr lang="fr-FR" sz="1200" kern="1200" dirty="0" err="1">
                <a:solidFill>
                  <a:schemeClr val="tx1"/>
                </a:solidFill>
                <a:effectLst/>
                <a:latin typeface="+mn-lt"/>
                <a:ea typeface="+mn-ea"/>
                <a:cs typeface="+mn-cs"/>
              </a:rPr>
              <a:t>coronary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revascularization</a:t>
            </a:r>
            <a:r>
              <a:rPr lang="fr-FR" sz="120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20</a:t>
            </a:fld>
            <a:endParaRPr lang="fr-FR"/>
          </a:p>
        </p:txBody>
      </p:sp>
    </p:spTree>
    <p:extLst>
      <p:ext uri="{BB962C8B-B14F-4D97-AF65-F5344CB8AC3E}">
        <p14:creationId xmlns:p14="http://schemas.microsoft.com/office/powerpoint/2010/main" val="285183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Rappels : </a:t>
            </a:r>
            <a:r>
              <a:rPr lang="fr-FR" dirty="0" err="1"/>
              <a:t>physiopath</a:t>
            </a:r>
            <a:r>
              <a:rPr lang="fr-FR" dirty="0"/>
              <a:t>, </a:t>
            </a:r>
            <a:r>
              <a:rPr lang="fr-FR" dirty="0" err="1"/>
              <a:t>recos</a:t>
            </a:r>
            <a:r>
              <a:rPr lang="fr-FR" dirty="0"/>
              <a:t>, objectifs++, statines, ezetimibe, antiPCSK9</a:t>
            </a:r>
          </a:p>
          <a:p>
            <a:r>
              <a:rPr lang="fr-FR" dirty="0"/>
              <a:t>Statines : rappel physiopathologie premières études; actualités sur intolérance Samson et Meta analyses</a:t>
            </a:r>
          </a:p>
          <a:p>
            <a:r>
              <a:rPr lang="fr-FR" dirty="0"/>
              <a:t>AntiPCSK9 : rappel </a:t>
            </a:r>
            <a:r>
              <a:rPr lang="fr-FR" dirty="0" err="1"/>
              <a:t>physiopath</a:t>
            </a:r>
            <a:r>
              <a:rPr lang="fr-FR" dirty="0"/>
              <a:t>, études ; études récentes OCT</a:t>
            </a:r>
          </a:p>
          <a:p>
            <a:r>
              <a:rPr lang="fr-FR" dirty="0"/>
              <a:t>HF : 2 slides, diagnostic, TTT et impact (étude sur familles)</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3</a:t>
            </a:fld>
            <a:endParaRPr lang="fr-FR"/>
          </a:p>
        </p:txBody>
      </p:sp>
    </p:spTree>
    <p:extLst>
      <p:ext uri="{BB962C8B-B14F-4D97-AF65-F5344CB8AC3E}">
        <p14:creationId xmlns:p14="http://schemas.microsoft.com/office/powerpoint/2010/main" val="1591402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21</a:t>
            </a:fld>
            <a:endParaRPr lang="fr-FR"/>
          </a:p>
        </p:txBody>
      </p:sp>
    </p:spTree>
    <p:extLst>
      <p:ext uri="{BB962C8B-B14F-4D97-AF65-F5344CB8AC3E}">
        <p14:creationId xmlns:p14="http://schemas.microsoft.com/office/powerpoint/2010/main" val="607939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Concernant le risque de diabète, estimé à +20% dans JUPITER notamment à forte dose, probablement chez les patients pré-diabétique (IMC élevé, intolérance au glucose, sujet âgé), lié au mécanisme d’action des statines même si c’est pas clair. </a:t>
            </a:r>
          </a:p>
          <a:p>
            <a:r>
              <a:rPr lang="fr-FR" dirty="0"/>
              <a:t>Mise en évidence d’une proportion plus importante de diabétique chez des patients avec une inhibition génétique </a:t>
            </a:r>
            <a:r>
              <a:rPr lang="fr-FR" dirty="0" err="1"/>
              <a:t>inée</a:t>
            </a:r>
            <a:r>
              <a:rPr lang="fr-FR" dirty="0"/>
              <a:t> de l’</a:t>
            </a:r>
            <a:r>
              <a:rPr lang="fr-FR" dirty="0" err="1"/>
              <a:t>HMGCoA</a:t>
            </a:r>
            <a:r>
              <a:rPr lang="fr-FR" dirty="0"/>
              <a:t> </a:t>
            </a:r>
            <a:r>
              <a:rPr lang="fr-FR" dirty="0" err="1"/>
              <a:t>reductase</a:t>
            </a:r>
            <a:r>
              <a:rPr lang="fr-FR" dirty="0"/>
              <a:t> </a:t>
            </a:r>
            <a:r>
              <a:rPr lang="fr-FR" dirty="0">
                <a:sym typeface="Wingdings" pitchFamily="2" charset="2"/>
              </a:rPr>
              <a:t> réduction quand même des ECV qui est LE </a:t>
            </a:r>
            <a:r>
              <a:rPr lang="fr-FR" dirty="0" err="1">
                <a:sym typeface="Wingdings" pitchFamily="2" charset="2"/>
              </a:rPr>
              <a:t>probleme</a:t>
            </a:r>
            <a:r>
              <a:rPr lang="fr-FR" dirty="0">
                <a:sym typeface="Wingdings" pitchFamily="2" charset="2"/>
              </a:rPr>
              <a:t> du diabète</a:t>
            </a:r>
            <a:endParaRPr lang="fr-FR" dirty="0"/>
          </a:p>
          <a:p>
            <a:endParaRPr lang="fr-FR" dirty="0"/>
          </a:p>
          <a:p>
            <a:r>
              <a:rPr lang="fr-FR" dirty="0" err="1"/>
              <a:t>Hemorragie</a:t>
            </a:r>
            <a:r>
              <a:rPr lang="fr-FR" dirty="0"/>
              <a:t> </a:t>
            </a:r>
            <a:r>
              <a:rPr lang="fr-FR" dirty="0" err="1"/>
              <a:t>intracranienne</a:t>
            </a:r>
            <a:r>
              <a:rPr lang="fr-FR" dirty="0"/>
              <a:t> : controversé, possiblement par fragilisation membranaire, plusieurs signaux contradictoires, notamment certaines études évoque même les statines comme bénéfique pour le traitement des AVC hémorragique. Pourrait être dans le cadre d’ association HTA et </a:t>
            </a:r>
            <a:r>
              <a:rPr lang="fr-FR" dirty="0" err="1"/>
              <a:t>low</a:t>
            </a:r>
            <a:r>
              <a:rPr lang="fr-FR" dirty="0"/>
              <a:t> LDL</a:t>
            </a:r>
          </a:p>
          <a:p>
            <a:endParaRPr lang="fr-FR" dirty="0"/>
          </a:p>
          <a:p>
            <a:r>
              <a:rPr lang="fr-FR" dirty="0"/>
              <a:t>Au plan neurologique par ailleurs, troubles de mémoire seulement rapportés par les patients, pas de lien causal fort</a:t>
            </a:r>
          </a:p>
          <a:p>
            <a:endParaRPr lang="fr-FR" dirty="0"/>
          </a:p>
          <a:p>
            <a:r>
              <a:rPr lang="fr-FR" dirty="0"/>
              <a:t>Enfin l’impact musculaire est bien entendu le plus fréquemment rapporté, et fait parti de notre quotidien</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22</a:t>
            </a:fld>
            <a:endParaRPr lang="fr-FR"/>
          </a:p>
        </p:txBody>
      </p:sp>
    </p:spTree>
    <p:extLst>
      <p:ext uri="{BB962C8B-B14F-4D97-AF65-F5344CB8AC3E}">
        <p14:creationId xmlns:p14="http://schemas.microsoft.com/office/powerpoint/2010/main" val="2226879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Lettre à l’éditeur dans le NEJM présenté à l’AHA 2020</a:t>
            </a:r>
          </a:p>
          <a:p>
            <a:r>
              <a:rPr lang="fr-FR" dirty="0"/>
              <a:t>60 patients connu pour « ne pas tolérer les statines pour myalgies »</a:t>
            </a:r>
          </a:p>
          <a:p>
            <a:r>
              <a:rPr lang="fr-FR" dirty="0"/>
              <a:t>Suivi un an avec 4 mois sous statines, 4 mois sous placebo, 4 mois sans rien (avaient 1 bocal par mois)</a:t>
            </a:r>
          </a:p>
          <a:p>
            <a:r>
              <a:rPr lang="fr-FR" dirty="0"/>
              <a:t>Ont reporté eux-mêmes leurs </a:t>
            </a:r>
            <a:r>
              <a:rPr lang="fr-FR" dirty="0" err="1"/>
              <a:t>symptomes</a:t>
            </a:r>
            <a:r>
              <a:rPr lang="fr-FR" dirty="0"/>
              <a:t> (smartphone 0-100) </a:t>
            </a:r>
          </a:p>
          <a:p>
            <a:r>
              <a:rPr lang="fr-FR" dirty="0"/>
              <a:t>Pouvait stopper le bocal du mois si douleurs intolérables</a:t>
            </a:r>
          </a:p>
          <a:p>
            <a:pPr marL="171450" indent="-171450">
              <a:buFont typeface="Wingdings" pitchFamily="2" charset="2"/>
              <a:buChar char="è"/>
            </a:pPr>
            <a:r>
              <a:rPr lang="fr-FR" dirty="0" err="1">
                <a:sym typeface="Wingdings" pitchFamily="2" charset="2"/>
              </a:rPr>
              <a:t>Résulats</a:t>
            </a:r>
            <a:r>
              <a:rPr lang="fr-FR" dirty="0">
                <a:sym typeface="Wingdings" pitchFamily="2" charset="2"/>
              </a:rPr>
              <a:t> : </a:t>
            </a:r>
            <a:r>
              <a:rPr lang="fr-FR" b="1" dirty="0">
                <a:sym typeface="Wingdings" pitchFamily="2" charset="2"/>
              </a:rPr>
              <a:t>douleur moyenne sous traitement 15 </a:t>
            </a:r>
            <a:r>
              <a:rPr lang="fr-FR" dirty="0">
                <a:sym typeface="Wingdings" pitchFamily="2" charset="2"/>
              </a:rPr>
              <a:t>aussi bien statines que placebo, et 8 sans TTT</a:t>
            </a:r>
          </a:p>
          <a:p>
            <a:pPr marL="171450" indent="-171450">
              <a:buFont typeface="Wingdings" pitchFamily="2" charset="2"/>
              <a:buChar char="è"/>
            </a:pPr>
            <a:r>
              <a:rPr lang="fr-FR" dirty="0">
                <a:sym typeface="Wingdings" pitchFamily="2" charset="2"/>
              </a:rPr>
              <a:t>90% des patients qui reportait des EI statines, les reportaient aussi avec le placebo</a:t>
            </a:r>
          </a:p>
          <a:p>
            <a:pPr marL="171450" indent="-171450">
              <a:buFont typeface="Wingdings" pitchFamily="2" charset="2"/>
              <a:buChar char="è"/>
            </a:pPr>
            <a:r>
              <a:rPr lang="fr-FR" dirty="0">
                <a:sym typeface="Wingdings" pitchFamily="2" charset="2"/>
              </a:rPr>
              <a:t>Les patients qui stoppaient pour douleurs insoutenables, le faisaient autant avec statines qu’avec placebo</a:t>
            </a:r>
          </a:p>
          <a:p>
            <a:pPr marL="171450" indent="-171450">
              <a:buFont typeface="Wingdings" pitchFamily="2" charset="2"/>
              <a:buChar char="è"/>
            </a:pPr>
            <a:r>
              <a:rPr lang="fr-FR" dirty="0">
                <a:sym typeface="Wingdings" pitchFamily="2" charset="2"/>
              </a:rPr>
              <a:t>6 mois après l’arrêt de l’essai ,la moitié des patients reprenaient des statines</a:t>
            </a:r>
          </a:p>
          <a:p>
            <a:pPr marL="171450" indent="-171450">
              <a:buFont typeface="Wingdings" pitchFamily="2" charset="2"/>
              <a:buChar char="è"/>
            </a:pPr>
            <a:endParaRPr lang="fr-FR" dirty="0">
              <a:sym typeface="Wingdings" pitchFamily="2" charset="2"/>
            </a:endParaRPr>
          </a:p>
          <a:p>
            <a:pPr marL="0" indent="0">
              <a:buFont typeface="Wingdings" pitchFamily="2" charset="2"/>
              <a:buNone/>
            </a:pPr>
            <a:r>
              <a:rPr lang="fr-FR" dirty="0">
                <a:sym typeface="Wingdings" pitchFamily="2" charset="2"/>
              </a:rPr>
              <a:t>Montre que les patients souffrent bien, mais en partie, de manière assez sûre, d’un effet </a:t>
            </a:r>
            <a:r>
              <a:rPr lang="fr-FR" dirty="0" err="1">
                <a:sym typeface="Wingdings" pitchFamily="2" charset="2"/>
              </a:rPr>
              <a:t>nocebo</a:t>
            </a:r>
            <a:endParaRPr lang="fr-FR" dirty="0">
              <a:sym typeface="Wingdings" pitchFamily="2" charset="2"/>
            </a:endParaRP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23</a:t>
            </a:fld>
            <a:endParaRPr lang="fr-FR"/>
          </a:p>
        </p:txBody>
      </p:sp>
    </p:spTree>
    <p:extLst>
      <p:ext uri="{BB962C8B-B14F-4D97-AF65-F5344CB8AC3E}">
        <p14:creationId xmlns:p14="http://schemas.microsoft.com/office/powerpoint/2010/main" val="2646775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Méta analyses de 19 RCT statines vs placebo (ou vs statines de moindre intensité)</a:t>
            </a:r>
          </a:p>
          <a:p>
            <a:r>
              <a:rPr lang="fr-FR" dirty="0" err="1"/>
              <a:t>Simva</a:t>
            </a:r>
            <a:r>
              <a:rPr lang="fr-FR" dirty="0"/>
              <a:t>-, </a:t>
            </a:r>
            <a:r>
              <a:rPr lang="fr-FR" dirty="0" err="1"/>
              <a:t>Prava</a:t>
            </a:r>
            <a:r>
              <a:rPr lang="fr-FR" dirty="0"/>
              <a:t>-, Lova-, </a:t>
            </a:r>
            <a:r>
              <a:rPr lang="fr-FR" dirty="0" err="1"/>
              <a:t>Ator</a:t>
            </a:r>
            <a:r>
              <a:rPr lang="fr-FR" dirty="0"/>
              <a:t>-, </a:t>
            </a:r>
            <a:r>
              <a:rPr lang="fr-FR" dirty="0" err="1"/>
              <a:t>Rosuvastatines</a:t>
            </a:r>
            <a:endParaRPr lang="fr-FR" dirty="0"/>
          </a:p>
          <a:p>
            <a:r>
              <a:rPr lang="fr-FR" dirty="0">
                <a:sym typeface="Wingdings" pitchFamily="2" charset="2"/>
              </a:rPr>
              <a:t>4S, WOSCOPS, CARE, JUPITER, HOPE 3</a:t>
            </a:r>
          </a:p>
          <a:p>
            <a:r>
              <a:rPr lang="fr-FR" dirty="0">
                <a:sym typeface="Wingdings" pitchFamily="2" charset="2"/>
              </a:rPr>
              <a:t>&gt;150 000 patients randomisés</a:t>
            </a:r>
          </a:p>
          <a:p>
            <a:r>
              <a:rPr lang="fr-FR" dirty="0">
                <a:sym typeface="Wingdings" pitchFamily="2" charset="2"/>
              </a:rPr>
              <a:t>Un peu plus de douleur dans le groupe statines; donc cet EI existe, mais ça on n’en n’a jamais douté</a:t>
            </a:r>
          </a:p>
          <a:p>
            <a:r>
              <a:rPr lang="fr-FR" dirty="0">
                <a:sym typeface="Wingdings" pitchFamily="2" charset="2"/>
              </a:rPr>
              <a:t>On note aussi qu’ne analyse en sous groupe = Atteinte non liée au placebo seulement la première année</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24</a:t>
            </a:fld>
            <a:endParaRPr lang="fr-FR"/>
          </a:p>
        </p:txBody>
      </p:sp>
    </p:spTree>
    <p:extLst>
      <p:ext uri="{BB962C8B-B14F-4D97-AF65-F5344CB8AC3E}">
        <p14:creationId xmlns:p14="http://schemas.microsoft.com/office/powerpoint/2010/main" val="3757390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ym typeface="Wingdings" pitchFamily="2" charset="2"/>
              </a:rPr>
              <a:t>Mais En analyse absolue : 11 patients pour 1000 patients/année, ce qui signifie que sur 15 patients qui se plaignaient de douleur, 1 seul était </a:t>
            </a:r>
            <a:r>
              <a:rPr lang="fr-FR" dirty="0" err="1">
                <a:sym typeface="Wingdings" pitchFamily="2" charset="2"/>
              </a:rPr>
              <a:t>vmt</a:t>
            </a:r>
            <a:r>
              <a:rPr lang="fr-FR" dirty="0">
                <a:sym typeface="Wingdings" pitchFamily="2" charset="2"/>
              </a:rPr>
              <a:t> dû aux statines</a:t>
            </a:r>
          </a:p>
          <a:p>
            <a:r>
              <a:rPr lang="fr-FR" dirty="0">
                <a:sym typeface="Wingdings" pitchFamily="2" charset="2"/>
              </a:rPr>
              <a:t>Analyse en sous groupe = Atteinte non liée au placebo seulement la première année</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25</a:t>
            </a:fld>
            <a:endParaRPr lang="fr-FR"/>
          </a:p>
        </p:txBody>
      </p:sp>
    </p:spTree>
    <p:extLst>
      <p:ext uri="{BB962C8B-B14F-4D97-AF65-F5344CB8AC3E}">
        <p14:creationId xmlns:p14="http://schemas.microsoft.com/office/powerpoint/2010/main" val="4170449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Au-delà de la </a:t>
            </a:r>
            <a:r>
              <a:rPr lang="fr-FR" dirty="0" err="1"/>
              <a:t>prermière</a:t>
            </a:r>
            <a:r>
              <a:rPr lang="fr-FR" dirty="0"/>
              <a:t> année que du placebo</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26</a:t>
            </a:fld>
            <a:endParaRPr lang="fr-FR"/>
          </a:p>
        </p:txBody>
      </p:sp>
    </p:spTree>
    <p:extLst>
      <p:ext uri="{BB962C8B-B14F-4D97-AF65-F5344CB8AC3E}">
        <p14:creationId xmlns:p14="http://schemas.microsoft.com/office/powerpoint/2010/main" val="4206826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Dose-dépendant, il y avait une </a:t>
            </a:r>
            <a:r>
              <a:rPr lang="fr-FR" dirty="0" err="1"/>
              <a:t>sattine</a:t>
            </a:r>
            <a:r>
              <a:rPr lang="fr-FR" dirty="0"/>
              <a:t> qui en donnait beaucoup plus CERIVASTATINE (retirée). Plus important chez les patients qui prennent des </a:t>
            </a:r>
            <a:r>
              <a:rPr lang="fr-FR" dirty="0" err="1"/>
              <a:t>ttt</a:t>
            </a:r>
            <a:r>
              <a:rPr lang="fr-FR" dirty="0"/>
              <a:t> interagissant avec même cytochrome P450 (ciclosporine notamment mais aussi </a:t>
            </a:r>
            <a:r>
              <a:rPr lang="fr-FR" dirty="0" err="1"/>
              <a:t>amlodipine</a:t>
            </a:r>
            <a:r>
              <a:rPr lang="fr-FR" dirty="0"/>
              <a:t>, </a:t>
            </a:r>
            <a:r>
              <a:rPr lang="fr-FR" dirty="0" err="1"/>
              <a:t>isoptine</a:t>
            </a:r>
            <a:r>
              <a:rPr lang="fr-FR" dirty="0"/>
              <a:t>, </a:t>
            </a:r>
            <a:r>
              <a:rPr lang="fr-FR" dirty="0" err="1"/>
              <a:t>cordarone</a:t>
            </a:r>
            <a:r>
              <a:rPr lang="fr-FR" dirty="0"/>
              <a:t>) et chez les asiatiques</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27</a:t>
            </a:fld>
            <a:endParaRPr lang="fr-FR"/>
          </a:p>
        </p:txBody>
      </p:sp>
    </p:spTree>
    <p:extLst>
      <p:ext uri="{BB962C8B-B14F-4D97-AF65-F5344CB8AC3E}">
        <p14:creationId xmlns:p14="http://schemas.microsoft.com/office/powerpoint/2010/main" val="1444983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L’ESC propose un chemin clinique pour évaluer et prendre en charge les douleurs </a:t>
            </a:r>
            <a:r>
              <a:rPr lang="fr-FR" dirty="0" err="1"/>
              <a:t>musculraires</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faire simple, si élévation des CPK &gt;4N arrêt des statines au moins 6 semaines ou normalisation CK et douleurs, puis essayer statines plus faible dose puissance, voir même diminuer la posologie pour être &lt;1/j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Si pas d’élévation de CPK, proposer un arrêt transitoire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Puis tenter ezetimibe </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28</a:t>
            </a:fld>
            <a:endParaRPr lang="fr-FR"/>
          </a:p>
        </p:txBody>
      </p:sp>
    </p:spTree>
    <p:extLst>
      <p:ext uri="{BB962C8B-B14F-4D97-AF65-F5344CB8AC3E}">
        <p14:creationId xmlns:p14="http://schemas.microsoft.com/office/powerpoint/2010/main" val="3507700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Rappels : </a:t>
            </a:r>
            <a:r>
              <a:rPr lang="fr-FR" dirty="0" err="1"/>
              <a:t>physiopath</a:t>
            </a:r>
            <a:r>
              <a:rPr lang="fr-FR" dirty="0"/>
              <a:t>, </a:t>
            </a:r>
            <a:r>
              <a:rPr lang="fr-FR" dirty="0" err="1"/>
              <a:t>recos</a:t>
            </a:r>
            <a:r>
              <a:rPr lang="fr-FR" dirty="0"/>
              <a:t>, objectifs++, statines, ezetimibe, antiPCSK9</a:t>
            </a:r>
          </a:p>
          <a:p>
            <a:r>
              <a:rPr lang="fr-FR" dirty="0"/>
              <a:t>Statines : rappel physiopathologie premières études; actualités sur intolérance Samson et Meta analyses</a:t>
            </a:r>
          </a:p>
          <a:p>
            <a:r>
              <a:rPr lang="fr-FR" dirty="0"/>
              <a:t>AntiPCSK9 : rappel </a:t>
            </a:r>
            <a:r>
              <a:rPr lang="fr-FR" dirty="0" err="1"/>
              <a:t>physiopath</a:t>
            </a:r>
            <a:r>
              <a:rPr lang="fr-FR" dirty="0"/>
              <a:t>, études ; études récentes OCT</a:t>
            </a:r>
          </a:p>
          <a:p>
            <a:r>
              <a:rPr lang="fr-FR" dirty="0"/>
              <a:t>HF : 2 slides, diagnostic, TTT et impact (étude sur familles)</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29</a:t>
            </a:fld>
            <a:endParaRPr lang="fr-FR"/>
          </a:p>
        </p:txBody>
      </p:sp>
    </p:spTree>
    <p:extLst>
      <p:ext uri="{BB962C8B-B14F-4D97-AF65-F5344CB8AC3E}">
        <p14:creationId xmlns:p14="http://schemas.microsoft.com/office/powerpoint/2010/main" val="1763591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Mutation GOF = RCV moindre</a:t>
            </a:r>
          </a:p>
          <a:p>
            <a:r>
              <a:rPr lang="fr-FR" dirty="0"/>
              <a:t>Développement d’anticorps monoclonaux </a:t>
            </a:r>
          </a:p>
          <a:p>
            <a:r>
              <a:rPr lang="fr-FR" dirty="0"/>
              <a:t>L’idée est de contrecarrer une réaction de l’organisme au </a:t>
            </a:r>
            <a:r>
              <a:rPr lang="fr-FR" dirty="0" err="1"/>
              <a:t>ttt</a:t>
            </a:r>
            <a:r>
              <a:rPr lang="fr-FR" dirty="0"/>
              <a:t> par statines</a:t>
            </a:r>
          </a:p>
          <a:p>
            <a:r>
              <a:rPr lang="fr-FR" dirty="0"/>
              <a:t>On a dit que la statines diminuait la production de cholestérol endogène</a:t>
            </a:r>
          </a:p>
          <a:p>
            <a:r>
              <a:rPr lang="fr-FR" dirty="0"/>
              <a:t>Cela va induire, par l’activation du SREBP (un facteur de transcription) une augmentation de la production de </a:t>
            </a:r>
            <a:r>
              <a:rPr lang="fr-FR" dirty="0" err="1"/>
              <a:t>LDLr</a:t>
            </a:r>
            <a:r>
              <a:rPr lang="fr-FR" dirty="0"/>
              <a:t> mais aussi de PCSK9 circulant, qui vont se lier aux </a:t>
            </a:r>
            <a:r>
              <a:rPr lang="fr-FR" dirty="0" err="1"/>
              <a:t>LDLr</a:t>
            </a:r>
            <a:r>
              <a:rPr lang="fr-FR" dirty="0"/>
              <a:t> et provoquer leur destruction une fois internalisés</a:t>
            </a:r>
          </a:p>
          <a:p>
            <a:r>
              <a:rPr lang="fr-FR" dirty="0"/>
              <a:t>La fixation des </a:t>
            </a:r>
            <a:r>
              <a:rPr lang="fr-FR" dirty="0" err="1"/>
              <a:t>mAb</a:t>
            </a:r>
            <a:r>
              <a:rPr lang="fr-FR" dirty="0"/>
              <a:t> sur le PCSK9 va empêcher la liaison PCSK9-LDLr et va augmenter les LDL-R et donc l’épuration du LDL</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30</a:t>
            </a:fld>
            <a:endParaRPr lang="fr-FR"/>
          </a:p>
        </p:txBody>
      </p:sp>
    </p:spTree>
    <p:extLst>
      <p:ext uri="{BB962C8B-B14F-4D97-AF65-F5344CB8AC3E}">
        <p14:creationId xmlns:p14="http://schemas.microsoft.com/office/powerpoint/2010/main" val="1398150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Rappels : </a:t>
            </a:r>
            <a:r>
              <a:rPr lang="fr-FR" dirty="0" err="1"/>
              <a:t>physiopath</a:t>
            </a:r>
            <a:r>
              <a:rPr lang="fr-FR" dirty="0"/>
              <a:t>, </a:t>
            </a:r>
            <a:r>
              <a:rPr lang="fr-FR" dirty="0" err="1"/>
              <a:t>recos</a:t>
            </a:r>
            <a:r>
              <a:rPr lang="fr-FR" dirty="0"/>
              <a:t>, objectifs++, statines, ezetimibe, antiPCSK9</a:t>
            </a:r>
          </a:p>
          <a:p>
            <a:r>
              <a:rPr lang="fr-FR" dirty="0"/>
              <a:t>Statines : rappel physiopathologie premières études; actualités sur intolérance Samson et Meta analyses</a:t>
            </a:r>
          </a:p>
          <a:p>
            <a:r>
              <a:rPr lang="fr-FR" dirty="0"/>
              <a:t>AntiPCSK9 : rappel </a:t>
            </a:r>
            <a:r>
              <a:rPr lang="fr-FR" dirty="0" err="1"/>
              <a:t>physiopath</a:t>
            </a:r>
            <a:r>
              <a:rPr lang="fr-FR" dirty="0"/>
              <a:t>, études ; études récentes OCT</a:t>
            </a:r>
          </a:p>
          <a:p>
            <a:r>
              <a:rPr lang="fr-FR" dirty="0"/>
              <a:t>HF : 2 slides, diagnostic, TTT et impact (étude sur familles)</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4</a:t>
            </a:fld>
            <a:endParaRPr lang="fr-FR"/>
          </a:p>
        </p:txBody>
      </p:sp>
    </p:spTree>
    <p:extLst>
      <p:ext uri="{BB962C8B-B14F-4D97-AF65-F5344CB8AC3E}">
        <p14:creationId xmlns:p14="http://schemas.microsoft.com/office/powerpoint/2010/main" val="2374927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Nécessite la présence de LDL-R donc pas efficace chez les FH homozygote avec mutation du LDL-R. En revanche, efficace chez toutes les autres FH</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31</a:t>
            </a:fld>
            <a:endParaRPr lang="fr-FR"/>
          </a:p>
        </p:txBody>
      </p:sp>
    </p:spTree>
    <p:extLst>
      <p:ext uri="{BB962C8B-B14F-4D97-AF65-F5344CB8AC3E}">
        <p14:creationId xmlns:p14="http://schemas.microsoft.com/office/powerpoint/2010/main" val="3305282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ezetimibe</a:t>
            </a:r>
          </a:p>
          <a:p>
            <a:r>
              <a:rPr lang="fr-FR" dirty="0"/>
              <a:t>Plutôt des hommes, </a:t>
            </a:r>
            <a:r>
              <a:rPr lang="fr-FR" dirty="0" err="1"/>
              <a:t>age</a:t>
            </a:r>
            <a:r>
              <a:rPr lang="fr-FR" dirty="0"/>
              <a:t> moyen 62 ans</a:t>
            </a:r>
          </a:p>
          <a:p>
            <a:r>
              <a:rPr lang="fr-FR" dirty="0" err="1"/>
              <a:t>Arthérosclérose</a:t>
            </a:r>
            <a:r>
              <a:rPr lang="fr-FR" dirty="0"/>
              <a:t> principalement IDM 80% avec un temps médian de 3 ans mais il y avait ¼ de la population qui était &gt;7 ans de son IDM</a:t>
            </a:r>
          </a:p>
          <a:p>
            <a:r>
              <a:rPr lang="fr-FR" dirty="0"/>
              <a:t>36% de diabétique</a:t>
            </a:r>
          </a:p>
          <a:p>
            <a:r>
              <a:rPr lang="fr-FR" dirty="0"/>
              <a:t>28% de fumeurs</a:t>
            </a:r>
          </a:p>
          <a:p>
            <a:r>
              <a:rPr lang="fr-FR" dirty="0"/>
              <a:t>Seulement </a:t>
            </a:r>
          </a:p>
          <a:p>
            <a:r>
              <a:rPr lang="fr-FR" dirty="0"/>
              <a:t>Seulement 5% sous ezetimibe</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32</a:t>
            </a:fld>
            <a:endParaRPr lang="fr-FR"/>
          </a:p>
        </p:txBody>
      </p:sp>
    </p:spTree>
    <p:extLst>
      <p:ext uri="{BB962C8B-B14F-4D97-AF65-F5344CB8AC3E}">
        <p14:creationId xmlns:p14="http://schemas.microsoft.com/office/powerpoint/2010/main" val="2460204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ezetimibe</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33</a:t>
            </a:fld>
            <a:endParaRPr lang="fr-FR"/>
          </a:p>
        </p:txBody>
      </p:sp>
    </p:spTree>
    <p:extLst>
      <p:ext uri="{BB962C8B-B14F-4D97-AF65-F5344CB8AC3E}">
        <p14:creationId xmlns:p14="http://schemas.microsoft.com/office/powerpoint/2010/main" val="3085176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ezetimibe</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34</a:t>
            </a:fld>
            <a:endParaRPr lang="fr-FR"/>
          </a:p>
        </p:txBody>
      </p:sp>
    </p:spTree>
    <p:extLst>
      <p:ext uri="{BB962C8B-B14F-4D97-AF65-F5344CB8AC3E}">
        <p14:creationId xmlns:p14="http://schemas.microsoft.com/office/powerpoint/2010/main" val="62202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ne prouve plus de baisse de mortalité y compris CV. Les auteurs suggèrent que par rapport aux essais princeps type 4S, tout a évolué, de l’environnement pharmacologique (antiP2Y12, IEC, BB), aux dispositifs implantables (DAI), aux techniques de revascularisation… Il faut aussi noter un suivi moins long que dans les autres études de </a:t>
            </a:r>
            <a:r>
              <a:rPr lang="fr-FR" dirty="0" err="1"/>
              <a:t>lipid</a:t>
            </a:r>
            <a:r>
              <a:rPr lang="fr-FR" dirty="0"/>
              <a:t> </a:t>
            </a:r>
            <a:r>
              <a:rPr lang="fr-FR" dirty="0" err="1"/>
              <a:t>lowering</a:t>
            </a:r>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35</a:t>
            </a:fld>
            <a:endParaRPr lang="fr-FR"/>
          </a:p>
        </p:txBody>
      </p:sp>
    </p:spTree>
    <p:extLst>
      <p:ext uri="{BB962C8B-B14F-4D97-AF65-F5344CB8AC3E}">
        <p14:creationId xmlns:p14="http://schemas.microsoft.com/office/powerpoint/2010/main" val="1526624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Rares réactions aux points d’injection, qui n’étaient pas différent entre les 2 groupes/n’ont pas fait stoppé plus le TTT</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36</a:t>
            </a:fld>
            <a:endParaRPr lang="fr-FR"/>
          </a:p>
        </p:txBody>
      </p:sp>
    </p:spTree>
    <p:extLst>
      <p:ext uri="{BB962C8B-B14F-4D97-AF65-F5344CB8AC3E}">
        <p14:creationId xmlns:p14="http://schemas.microsoft.com/office/powerpoint/2010/main" val="1949646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Event neurocognitives mis en évidence dans d’autres études plus anciennes sur PCSK9, plutôt </a:t>
            </a:r>
            <a:r>
              <a:rPr lang="fr-FR" dirty="0" err="1"/>
              <a:t>alirocumab</a:t>
            </a:r>
            <a:r>
              <a:rPr lang="fr-FR" dirty="0"/>
              <a:t> d’ailleurs</a:t>
            </a:r>
          </a:p>
          <a:p>
            <a:r>
              <a:rPr lang="fr-FR" dirty="0"/>
              <a:t>Notamment question sur les </a:t>
            </a:r>
            <a:r>
              <a:rPr lang="fr-FR" dirty="0" err="1"/>
              <a:t>Ac</a:t>
            </a:r>
            <a:r>
              <a:rPr lang="fr-FR" dirty="0"/>
              <a:t> anti mab (</a:t>
            </a:r>
            <a:r>
              <a:rPr lang="fr-FR" dirty="0" err="1"/>
              <a:t>cf</a:t>
            </a:r>
            <a:r>
              <a:rPr lang="fr-FR" dirty="0"/>
              <a:t> </a:t>
            </a:r>
            <a:r>
              <a:rPr lang="fr-FR" dirty="0" err="1"/>
              <a:t>bococizumab</a:t>
            </a:r>
            <a:r>
              <a:rPr lang="fr-FR" dirty="0"/>
              <a:t>)</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37</a:t>
            </a:fld>
            <a:endParaRPr lang="fr-FR"/>
          </a:p>
        </p:txBody>
      </p:sp>
    </p:spTree>
    <p:extLst>
      <p:ext uri="{BB962C8B-B14F-4D97-AF65-F5344CB8AC3E}">
        <p14:creationId xmlns:p14="http://schemas.microsoft.com/office/powerpoint/2010/main" val="195102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38</a:t>
            </a:fld>
            <a:endParaRPr lang="fr-FR"/>
          </a:p>
        </p:txBody>
      </p:sp>
    </p:spTree>
    <p:extLst>
      <p:ext uri="{BB962C8B-B14F-4D97-AF65-F5344CB8AC3E}">
        <p14:creationId xmlns:p14="http://schemas.microsoft.com/office/powerpoint/2010/main" val="2902349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Neurcognitive</a:t>
            </a:r>
            <a:r>
              <a:rPr lang="fr-FR" dirty="0"/>
              <a:t> AE : confusion, amnésie, perte de mémoire</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39</a:t>
            </a:fld>
            <a:endParaRPr lang="fr-FR"/>
          </a:p>
        </p:txBody>
      </p:sp>
    </p:spTree>
    <p:extLst>
      <p:ext uri="{BB962C8B-B14F-4D97-AF65-F5344CB8AC3E}">
        <p14:creationId xmlns:p14="http://schemas.microsoft.com/office/powerpoint/2010/main" val="3276911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Neurcognitive</a:t>
            </a:r>
            <a:r>
              <a:rPr lang="fr-FR" dirty="0"/>
              <a:t> AE : confusion, amnésie, perte de mémoire</a:t>
            </a:r>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40</a:t>
            </a:fld>
            <a:endParaRPr lang="fr-FR"/>
          </a:p>
        </p:txBody>
      </p:sp>
    </p:spTree>
    <p:extLst>
      <p:ext uri="{BB962C8B-B14F-4D97-AF65-F5344CB8AC3E}">
        <p14:creationId xmlns:p14="http://schemas.microsoft.com/office/powerpoint/2010/main" val="927617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5</a:t>
            </a:fld>
            <a:endParaRPr lang="fr-FR"/>
          </a:p>
        </p:txBody>
      </p:sp>
    </p:spTree>
    <p:extLst>
      <p:ext uri="{BB962C8B-B14F-4D97-AF65-F5344CB8AC3E}">
        <p14:creationId xmlns:p14="http://schemas.microsoft.com/office/powerpoint/2010/main" val="2947728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41</a:t>
            </a:fld>
            <a:endParaRPr lang="fr-FR"/>
          </a:p>
        </p:txBody>
      </p:sp>
    </p:spTree>
    <p:extLst>
      <p:ext uri="{BB962C8B-B14F-4D97-AF65-F5344CB8AC3E}">
        <p14:creationId xmlns:p14="http://schemas.microsoft.com/office/powerpoint/2010/main" val="2214935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6</a:t>
            </a:fld>
            <a:endParaRPr lang="fr-FR"/>
          </a:p>
        </p:txBody>
      </p:sp>
    </p:spTree>
    <p:extLst>
      <p:ext uri="{BB962C8B-B14F-4D97-AF65-F5344CB8AC3E}">
        <p14:creationId xmlns:p14="http://schemas.microsoft.com/office/powerpoint/2010/main" val="86222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7</a:t>
            </a:fld>
            <a:endParaRPr lang="fr-FR"/>
          </a:p>
        </p:txBody>
      </p:sp>
    </p:spTree>
    <p:extLst>
      <p:ext uri="{BB962C8B-B14F-4D97-AF65-F5344CB8AC3E}">
        <p14:creationId xmlns:p14="http://schemas.microsoft.com/office/powerpoint/2010/main" val="1221649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8</a:t>
            </a:fld>
            <a:endParaRPr lang="fr-FR"/>
          </a:p>
        </p:txBody>
      </p:sp>
    </p:spTree>
    <p:extLst>
      <p:ext uri="{BB962C8B-B14F-4D97-AF65-F5344CB8AC3E}">
        <p14:creationId xmlns:p14="http://schemas.microsoft.com/office/powerpoint/2010/main" val="357389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9</a:t>
            </a:fld>
            <a:endParaRPr lang="fr-FR"/>
          </a:p>
        </p:txBody>
      </p:sp>
    </p:spTree>
    <p:extLst>
      <p:ext uri="{BB962C8B-B14F-4D97-AF65-F5344CB8AC3E}">
        <p14:creationId xmlns:p14="http://schemas.microsoft.com/office/powerpoint/2010/main" val="2470107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Tx/>
              <a:buChar char="-"/>
            </a:pPr>
            <a:r>
              <a:rPr lang="fr-FR" sz="1200" dirty="0"/>
              <a:t>3 grandes catégories de patients </a:t>
            </a:r>
          </a:p>
          <a:p>
            <a:pPr marL="0" indent="0">
              <a:buNone/>
            </a:pPr>
            <a:r>
              <a:rPr lang="fr-FR" sz="1200" dirty="0"/>
              <a:t>	</a:t>
            </a:r>
            <a:r>
              <a:rPr lang="fr-FR" sz="1200" b="1" dirty="0"/>
              <a:t>Apparemment sains / MCV avérée / diabétique et IRC </a:t>
            </a:r>
          </a:p>
          <a:p>
            <a:pPr>
              <a:buFontTx/>
              <a:buChar char="-"/>
            </a:pPr>
            <a:r>
              <a:rPr lang="fr-FR" sz="1200" dirty="0"/>
              <a:t>Nouvelle classification SCORE 2 et SCORE 2 OP (&gt;70 ans)</a:t>
            </a:r>
          </a:p>
          <a:p>
            <a:pPr>
              <a:buFontTx/>
              <a:buChar char="-"/>
            </a:pPr>
            <a:r>
              <a:rPr lang="fr-FR" sz="1200" dirty="0"/>
              <a:t>Estime le risque de survenue d’évènement CV à 10 ans</a:t>
            </a:r>
          </a:p>
          <a:p>
            <a:pPr>
              <a:buFontTx/>
              <a:buChar char="-"/>
            </a:pPr>
            <a:r>
              <a:rPr lang="fr-FR" sz="1200" dirty="0"/>
              <a:t>Niveau de risque différent de pourcentage de risque en fonction de l’âge</a:t>
            </a:r>
          </a:p>
          <a:p>
            <a:pPr>
              <a:buFontTx/>
              <a:buChar char="-"/>
            </a:pPr>
            <a:r>
              <a:rPr lang="fr-FR" sz="1200" dirty="0"/>
              <a:t>Niveau de risque </a:t>
            </a:r>
            <a:r>
              <a:rPr lang="fr-FR" sz="1200" dirty="0">
                <a:sym typeface="Wingdings" pitchFamily="2" charset="2"/>
              </a:rPr>
              <a:t> cible LDL et PA</a:t>
            </a:r>
            <a:endParaRPr lang="fr-FR" sz="1200" dirty="0"/>
          </a:p>
          <a:p>
            <a:pPr>
              <a:buFontTx/>
              <a:buChar char="-"/>
            </a:pPr>
            <a:r>
              <a:rPr lang="fr-FR" sz="1200" dirty="0"/>
              <a:t>Concept de Non HDL Cholestérol</a:t>
            </a:r>
          </a:p>
          <a:p>
            <a:endParaRPr lang="fr-FR" dirty="0"/>
          </a:p>
        </p:txBody>
      </p:sp>
      <p:sp>
        <p:nvSpPr>
          <p:cNvPr id="4" name="Espace réservé du numéro de diapositive 3"/>
          <p:cNvSpPr>
            <a:spLocks noGrp="1"/>
          </p:cNvSpPr>
          <p:nvPr>
            <p:ph type="sldNum" sz="quarter" idx="5"/>
          </p:nvPr>
        </p:nvSpPr>
        <p:spPr/>
        <p:txBody>
          <a:bodyPr/>
          <a:lstStyle/>
          <a:p>
            <a:fld id="{4EA3410C-6B05-9949-87D5-D178A7C00EBF}" type="slidenum">
              <a:rPr lang="fr-FR" smtClean="0"/>
              <a:t>10</a:t>
            </a:fld>
            <a:endParaRPr lang="fr-FR"/>
          </a:p>
        </p:txBody>
      </p:sp>
    </p:spTree>
    <p:extLst>
      <p:ext uri="{BB962C8B-B14F-4D97-AF65-F5344CB8AC3E}">
        <p14:creationId xmlns:p14="http://schemas.microsoft.com/office/powerpoint/2010/main" val="2896670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9AF39-FF97-9D43-8970-C9133E5A6C2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B9DC689-94E1-6A48-B977-ED17AEA3E7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AC852DF-D658-9541-BA40-ECC27308F892}"/>
              </a:ext>
            </a:extLst>
          </p:cNvPr>
          <p:cNvSpPr>
            <a:spLocks noGrp="1"/>
          </p:cNvSpPr>
          <p:nvPr>
            <p:ph type="dt" sz="half" idx="10"/>
          </p:nvPr>
        </p:nvSpPr>
        <p:spPr/>
        <p:txBody>
          <a:bodyPr/>
          <a:lstStyle/>
          <a:p>
            <a:fld id="{482D7BF6-CEB3-514F-A8AB-C21A8A6697D6}" type="datetimeFigureOut">
              <a:rPr lang="fr-FR" smtClean="0"/>
              <a:t>29/09/2022</a:t>
            </a:fld>
            <a:endParaRPr lang="fr-FR"/>
          </a:p>
        </p:txBody>
      </p:sp>
      <p:sp>
        <p:nvSpPr>
          <p:cNvPr id="5" name="Espace réservé du pied de page 4">
            <a:extLst>
              <a:ext uri="{FF2B5EF4-FFF2-40B4-BE49-F238E27FC236}">
                <a16:creationId xmlns:a16="http://schemas.microsoft.com/office/drawing/2014/main" id="{B3FE738F-6E7A-AC4E-994B-5CF58E87EA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9CE36CE-FD2E-2841-A10A-8D917E72C283}"/>
              </a:ext>
            </a:extLst>
          </p:cNvPr>
          <p:cNvSpPr>
            <a:spLocks noGrp="1"/>
          </p:cNvSpPr>
          <p:nvPr>
            <p:ph type="sldNum" sz="quarter" idx="12"/>
          </p:nvPr>
        </p:nvSpPr>
        <p:spPr/>
        <p:txBody>
          <a:bodyPr/>
          <a:lstStyle/>
          <a:p>
            <a:fld id="{9C0BD034-02C1-8840-8527-862355CFE1EF}" type="slidenum">
              <a:rPr lang="fr-FR" smtClean="0"/>
              <a:t>‹N°›</a:t>
            </a:fld>
            <a:endParaRPr lang="fr-FR"/>
          </a:p>
        </p:txBody>
      </p:sp>
    </p:spTree>
    <p:extLst>
      <p:ext uri="{BB962C8B-B14F-4D97-AF65-F5344CB8AC3E}">
        <p14:creationId xmlns:p14="http://schemas.microsoft.com/office/powerpoint/2010/main" val="467258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840273-F9FE-BA48-8E8E-73B365F2963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FFE55EF-D535-AB4E-8AAA-25685AE5F92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964400D-007C-9847-B9D6-C6E247289444}"/>
              </a:ext>
            </a:extLst>
          </p:cNvPr>
          <p:cNvSpPr>
            <a:spLocks noGrp="1"/>
          </p:cNvSpPr>
          <p:nvPr>
            <p:ph type="dt" sz="half" idx="10"/>
          </p:nvPr>
        </p:nvSpPr>
        <p:spPr/>
        <p:txBody>
          <a:bodyPr/>
          <a:lstStyle/>
          <a:p>
            <a:fld id="{482D7BF6-CEB3-514F-A8AB-C21A8A6697D6}" type="datetimeFigureOut">
              <a:rPr lang="fr-FR" smtClean="0"/>
              <a:t>29/09/2022</a:t>
            </a:fld>
            <a:endParaRPr lang="fr-FR"/>
          </a:p>
        </p:txBody>
      </p:sp>
      <p:sp>
        <p:nvSpPr>
          <p:cNvPr id="5" name="Espace réservé du pied de page 4">
            <a:extLst>
              <a:ext uri="{FF2B5EF4-FFF2-40B4-BE49-F238E27FC236}">
                <a16:creationId xmlns:a16="http://schemas.microsoft.com/office/drawing/2014/main" id="{B6429114-D4A0-E54C-A3D4-FEF71B1F60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C75D8B0-49D5-E845-91FA-1091084D884B}"/>
              </a:ext>
            </a:extLst>
          </p:cNvPr>
          <p:cNvSpPr>
            <a:spLocks noGrp="1"/>
          </p:cNvSpPr>
          <p:nvPr>
            <p:ph type="sldNum" sz="quarter" idx="12"/>
          </p:nvPr>
        </p:nvSpPr>
        <p:spPr/>
        <p:txBody>
          <a:bodyPr/>
          <a:lstStyle/>
          <a:p>
            <a:fld id="{9C0BD034-02C1-8840-8527-862355CFE1EF}" type="slidenum">
              <a:rPr lang="fr-FR" smtClean="0"/>
              <a:t>‹N°›</a:t>
            </a:fld>
            <a:endParaRPr lang="fr-FR"/>
          </a:p>
        </p:txBody>
      </p:sp>
    </p:spTree>
    <p:extLst>
      <p:ext uri="{BB962C8B-B14F-4D97-AF65-F5344CB8AC3E}">
        <p14:creationId xmlns:p14="http://schemas.microsoft.com/office/powerpoint/2010/main" val="336537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D23655D-68DF-6A4E-8A48-9B614C64A91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A0D8CB7-18CD-9040-89FB-8A3903BA2C7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4A00A98-8CB8-B847-8F83-742560003CC7}"/>
              </a:ext>
            </a:extLst>
          </p:cNvPr>
          <p:cNvSpPr>
            <a:spLocks noGrp="1"/>
          </p:cNvSpPr>
          <p:nvPr>
            <p:ph type="dt" sz="half" idx="10"/>
          </p:nvPr>
        </p:nvSpPr>
        <p:spPr/>
        <p:txBody>
          <a:bodyPr/>
          <a:lstStyle/>
          <a:p>
            <a:fld id="{482D7BF6-CEB3-514F-A8AB-C21A8A6697D6}" type="datetimeFigureOut">
              <a:rPr lang="fr-FR" smtClean="0"/>
              <a:t>29/09/2022</a:t>
            </a:fld>
            <a:endParaRPr lang="fr-FR"/>
          </a:p>
        </p:txBody>
      </p:sp>
      <p:sp>
        <p:nvSpPr>
          <p:cNvPr id="5" name="Espace réservé du pied de page 4">
            <a:extLst>
              <a:ext uri="{FF2B5EF4-FFF2-40B4-BE49-F238E27FC236}">
                <a16:creationId xmlns:a16="http://schemas.microsoft.com/office/drawing/2014/main" id="{A92E044D-B728-9145-A5F2-9010CDA9060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BC3AA88-005A-F74C-A141-284EC52C127B}"/>
              </a:ext>
            </a:extLst>
          </p:cNvPr>
          <p:cNvSpPr>
            <a:spLocks noGrp="1"/>
          </p:cNvSpPr>
          <p:nvPr>
            <p:ph type="sldNum" sz="quarter" idx="12"/>
          </p:nvPr>
        </p:nvSpPr>
        <p:spPr/>
        <p:txBody>
          <a:bodyPr/>
          <a:lstStyle/>
          <a:p>
            <a:fld id="{9C0BD034-02C1-8840-8527-862355CFE1EF}" type="slidenum">
              <a:rPr lang="fr-FR" smtClean="0"/>
              <a:t>‹N°›</a:t>
            </a:fld>
            <a:endParaRPr lang="fr-FR"/>
          </a:p>
        </p:txBody>
      </p:sp>
    </p:spTree>
    <p:extLst>
      <p:ext uri="{BB962C8B-B14F-4D97-AF65-F5344CB8AC3E}">
        <p14:creationId xmlns:p14="http://schemas.microsoft.com/office/powerpoint/2010/main" val="2722434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7EBD1B-9D86-9F45-BCA3-C94091ADE69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2BF6FD2-9CAC-1D41-AD8D-858BE86F467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8C820D-1590-0946-B96C-69772D6279E1}"/>
              </a:ext>
            </a:extLst>
          </p:cNvPr>
          <p:cNvSpPr>
            <a:spLocks noGrp="1"/>
          </p:cNvSpPr>
          <p:nvPr>
            <p:ph type="dt" sz="half" idx="10"/>
          </p:nvPr>
        </p:nvSpPr>
        <p:spPr/>
        <p:txBody>
          <a:bodyPr/>
          <a:lstStyle/>
          <a:p>
            <a:fld id="{482D7BF6-CEB3-514F-A8AB-C21A8A6697D6}" type="datetimeFigureOut">
              <a:rPr lang="fr-FR" smtClean="0"/>
              <a:t>29/09/2022</a:t>
            </a:fld>
            <a:endParaRPr lang="fr-FR"/>
          </a:p>
        </p:txBody>
      </p:sp>
      <p:sp>
        <p:nvSpPr>
          <p:cNvPr id="5" name="Espace réservé du pied de page 4">
            <a:extLst>
              <a:ext uri="{FF2B5EF4-FFF2-40B4-BE49-F238E27FC236}">
                <a16:creationId xmlns:a16="http://schemas.microsoft.com/office/drawing/2014/main" id="{97CEDC3C-880D-0046-9CF2-5090BD0DCE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782E3B-5A08-2949-AB3D-B08E59917214}"/>
              </a:ext>
            </a:extLst>
          </p:cNvPr>
          <p:cNvSpPr>
            <a:spLocks noGrp="1"/>
          </p:cNvSpPr>
          <p:nvPr>
            <p:ph type="sldNum" sz="quarter" idx="12"/>
          </p:nvPr>
        </p:nvSpPr>
        <p:spPr/>
        <p:txBody>
          <a:bodyPr/>
          <a:lstStyle/>
          <a:p>
            <a:fld id="{9C0BD034-02C1-8840-8527-862355CFE1EF}" type="slidenum">
              <a:rPr lang="fr-FR" smtClean="0"/>
              <a:t>‹N°›</a:t>
            </a:fld>
            <a:endParaRPr lang="fr-FR"/>
          </a:p>
        </p:txBody>
      </p:sp>
    </p:spTree>
    <p:extLst>
      <p:ext uri="{BB962C8B-B14F-4D97-AF65-F5344CB8AC3E}">
        <p14:creationId xmlns:p14="http://schemas.microsoft.com/office/powerpoint/2010/main" val="3449370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1FCD29-EAB3-2D45-BC14-BB4E4A5D7AE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6B8F5B2-1ADF-D540-BEC0-4A5C7A03F0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1FA7216-C9EB-4143-A080-545D1ACB8706}"/>
              </a:ext>
            </a:extLst>
          </p:cNvPr>
          <p:cNvSpPr>
            <a:spLocks noGrp="1"/>
          </p:cNvSpPr>
          <p:nvPr>
            <p:ph type="dt" sz="half" idx="10"/>
          </p:nvPr>
        </p:nvSpPr>
        <p:spPr/>
        <p:txBody>
          <a:bodyPr/>
          <a:lstStyle/>
          <a:p>
            <a:fld id="{482D7BF6-CEB3-514F-A8AB-C21A8A6697D6}" type="datetimeFigureOut">
              <a:rPr lang="fr-FR" smtClean="0"/>
              <a:t>29/09/2022</a:t>
            </a:fld>
            <a:endParaRPr lang="fr-FR"/>
          </a:p>
        </p:txBody>
      </p:sp>
      <p:sp>
        <p:nvSpPr>
          <p:cNvPr id="5" name="Espace réservé du pied de page 4">
            <a:extLst>
              <a:ext uri="{FF2B5EF4-FFF2-40B4-BE49-F238E27FC236}">
                <a16:creationId xmlns:a16="http://schemas.microsoft.com/office/drawing/2014/main" id="{CC69784F-D91D-C048-A21D-116FE262A1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51E0638-C573-7348-9EE3-9D52C46519A5}"/>
              </a:ext>
            </a:extLst>
          </p:cNvPr>
          <p:cNvSpPr>
            <a:spLocks noGrp="1"/>
          </p:cNvSpPr>
          <p:nvPr>
            <p:ph type="sldNum" sz="quarter" idx="12"/>
          </p:nvPr>
        </p:nvSpPr>
        <p:spPr/>
        <p:txBody>
          <a:bodyPr/>
          <a:lstStyle/>
          <a:p>
            <a:fld id="{9C0BD034-02C1-8840-8527-862355CFE1EF}" type="slidenum">
              <a:rPr lang="fr-FR" smtClean="0"/>
              <a:t>‹N°›</a:t>
            </a:fld>
            <a:endParaRPr lang="fr-FR"/>
          </a:p>
        </p:txBody>
      </p:sp>
    </p:spTree>
    <p:extLst>
      <p:ext uri="{BB962C8B-B14F-4D97-AF65-F5344CB8AC3E}">
        <p14:creationId xmlns:p14="http://schemas.microsoft.com/office/powerpoint/2010/main" val="4137783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AF24B0-93B5-F644-8B9F-56FA93F4A4E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706CE82-C5D0-5E49-987E-102A5FB87FD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CC9613A-4442-C54D-9890-D5DEC1118DC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D31E287-6E83-1245-833A-DE62CFB187F1}"/>
              </a:ext>
            </a:extLst>
          </p:cNvPr>
          <p:cNvSpPr>
            <a:spLocks noGrp="1"/>
          </p:cNvSpPr>
          <p:nvPr>
            <p:ph type="dt" sz="half" idx="10"/>
          </p:nvPr>
        </p:nvSpPr>
        <p:spPr/>
        <p:txBody>
          <a:bodyPr/>
          <a:lstStyle/>
          <a:p>
            <a:fld id="{482D7BF6-CEB3-514F-A8AB-C21A8A6697D6}" type="datetimeFigureOut">
              <a:rPr lang="fr-FR" smtClean="0"/>
              <a:t>29/09/2022</a:t>
            </a:fld>
            <a:endParaRPr lang="fr-FR"/>
          </a:p>
        </p:txBody>
      </p:sp>
      <p:sp>
        <p:nvSpPr>
          <p:cNvPr id="6" name="Espace réservé du pied de page 5">
            <a:extLst>
              <a:ext uri="{FF2B5EF4-FFF2-40B4-BE49-F238E27FC236}">
                <a16:creationId xmlns:a16="http://schemas.microsoft.com/office/drawing/2014/main" id="{6DA6AC06-508C-CC47-B869-B3F9EB90242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4A1E68B-27E1-0448-9AF8-51DD747E2DFE}"/>
              </a:ext>
            </a:extLst>
          </p:cNvPr>
          <p:cNvSpPr>
            <a:spLocks noGrp="1"/>
          </p:cNvSpPr>
          <p:nvPr>
            <p:ph type="sldNum" sz="quarter" idx="12"/>
          </p:nvPr>
        </p:nvSpPr>
        <p:spPr/>
        <p:txBody>
          <a:bodyPr/>
          <a:lstStyle/>
          <a:p>
            <a:fld id="{9C0BD034-02C1-8840-8527-862355CFE1EF}" type="slidenum">
              <a:rPr lang="fr-FR" smtClean="0"/>
              <a:t>‹N°›</a:t>
            </a:fld>
            <a:endParaRPr lang="fr-FR"/>
          </a:p>
        </p:txBody>
      </p:sp>
    </p:spTree>
    <p:extLst>
      <p:ext uri="{BB962C8B-B14F-4D97-AF65-F5344CB8AC3E}">
        <p14:creationId xmlns:p14="http://schemas.microsoft.com/office/powerpoint/2010/main" val="402014562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47675-94EA-3A42-984C-1290826E6E5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18BA316-D05C-2F48-8730-48FFABBCE3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79C1922-9EBA-834F-B31A-ECE2E8C87B9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D60546B-4E8D-364B-A01D-BB33624391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11D7AE2-086C-984F-9DA4-BE5891BB712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A9E067B-1C94-A943-8C31-20D74539A55D}"/>
              </a:ext>
            </a:extLst>
          </p:cNvPr>
          <p:cNvSpPr>
            <a:spLocks noGrp="1"/>
          </p:cNvSpPr>
          <p:nvPr>
            <p:ph type="dt" sz="half" idx="10"/>
          </p:nvPr>
        </p:nvSpPr>
        <p:spPr/>
        <p:txBody>
          <a:bodyPr/>
          <a:lstStyle/>
          <a:p>
            <a:fld id="{482D7BF6-CEB3-514F-A8AB-C21A8A6697D6}" type="datetimeFigureOut">
              <a:rPr lang="fr-FR" smtClean="0"/>
              <a:t>29/09/2022</a:t>
            </a:fld>
            <a:endParaRPr lang="fr-FR"/>
          </a:p>
        </p:txBody>
      </p:sp>
      <p:sp>
        <p:nvSpPr>
          <p:cNvPr id="8" name="Espace réservé du pied de page 7">
            <a:extLst>
              <a:ext uri="{FF2B5EF4-FFF2-40B4-BE49-F238E27FC236}">
                <a16:creationId xmlns:a16="http://schemas.microsoft.com/office/drawing/2014/main" id="{1CDC2CE1-6E0F-824B-883B-09D818DFD31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BC4B1C0-0988-3B42-821C-E299825616AB}"/>
              </a:ext>
            </a:extLst>
          </p:cNvPr>
          <p:cNvSpPr>
            <a:spLocks noGrp="1"/>
          </p:cNvSpPr>
          <p:nvPr>
            <p:ph type="sldNum" sz="quarter" idx="12"/>
          </p:nvPr>
        </p:nvSpPr>
        <p:spPr/>
        <p:txBody>
          <a:bodyPr/>
          <a:lstStyle/>
          <a:p>
            <a:fld id="{9C0BD034-02C1-8840-8527-862355CFE1EF}" type="slidenum">
              <a:rPr lang="fr-FR" smtClean="0"/>
              <a:t>‹N°›</a:t>
            </a:fld>
            <a:endParaRPr lang="fr-FR"/>
          </a:p>
        </p:txBody>
      </p:sp>
    </p:spTree>
    <p:extLst>
      <p:ext uri="{BB962C8B-B14F-4D97-AF65-F5344CB8AC3E}">
        <p14:creationId xmlns:p14="http://schemas.microsoft.com/office/powerpoint/2010/main" val="262142860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965129-070B-1E4B-BDCE-01046DC3D35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05E41D8-817B-EF49-82FE-B04CCB8CAE35}"/>
              </a:ext>
            </a:extLst>
          </p:cNvPr>
          <p:cNvSpPr>
            <a:spLocks noGrp="1"/>
          </p:cNvSpPr>
          <p:nvPr>
            <p:ph type="dt" sz="half" idx="10"/>
          </p:nvPr>
        </p:nvSpPr>
        <p:spPr/>
        <p:txBody>
          <a:bodyPr/>
          <a:lstStyle/>
          <a:p>
            <a:fld id="{482D7BF6-CEB3-514F-A8AB-C21A8A6697D6}" type="datetimeFigureOut">
              <a:rPr lang="fr-FR" smtClean="0"/>
              <a:t>29/09/2022</a:t>
            </a:fld>
            <a:endParaRPr lang="fr-FR"/>
          </a:p>
        </p:txBody>
      </p:sp>
      <p:sp>
        <p:nvSpPr>
          <p:cNvPr id="4" name="Espace réservé du pied de page 3">
            <a:extLst>
              <a:ext uri="{FF2B5EF4-FFF2-40B4-BE49-F238E27FC236}">
                <a16:creationId xmlns:a16="http://schemas.microsoft.com/office/drawing/2014/main" id="{EE933918-70FE-E449-9DBD-999D4D0301B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8226D6E-EA68-AA48-BBAF-82D1F4ECC67B}"/>
              </a:ext>
            </a:extLst>
          </p:cNvPr>
          <p:cNvSpPr>
            <a:spLocks noGrp="1"/>
          </p:cNvSpPr>
          <p:nvPr>
            <p:ph type="sldNum" sz="quarter" idx="12"/>
          </p:nvPr>
        </p:nvSpPr>
        <p:spPr/>
        <p:txBody>
          <a:bodyPr/>
          <a:lstStyle/>
          <a:p>
            <a:fld id="{9C0BD034-02C1-8840-8527-862355CFE1EF}" type="slidenum">
              <a:rPr lang="fr-FR" smtClean="0"/>
              <a:t>‹N°›</a:t>
            </a:fld>
            <a:endParaRPr lang="fr-FR"/>
          </a:p>
        </p:txBody>
      </p:sp>
    </p:spTree>
    <p:extLst>
      <p:ext uri="{BB962C8B-B14F-4D97-AF65-F5344CB8AC3E}">
        <p14:creationId xmlns:p14="http://schemas.microsoft.com/office/powerpoint/2010/main" val="765377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6A0A67C-50B1-594D-8B53-7FBEAB99C637}"/>
              </a:ext>
            </a:extLst>
          </p:cNvPr>
          <p:cNvSpPr>
            <a:spLocks noGrp="1"/>
          </p:cNvSpPr>
          <p:nvPr>
            <p:ph type="dt" sz="half" idx="10"/>
          </p:nvPr>
        </p:nvSpPr>
        <p:spPr/>
        <p:txBody>
          <a:bodyPr/>
          <a:lstStyle/>
          <a:p>
            <a:fld id="{482D7BF6-CEB3-514F-A8AB-C21A8A6697D6}" type="datetimeFigureOut">
              <a:rPr lang="fr-FR" smtClean="0"/>
              <a:t>29/09/2022</a:t>
            </a:fld>
            <a:endParaRPr lang="fr-FR"/>
          </a:p>
        </p:txBody>
      </p:sp>
      <p:sp>
        <p:nvSpPr>
          <p:cNvPr id="3" name="Espace réservé du pied de page 2">
            <a:extLst>
              <a:ext uri="{FF2B5EF4-FFF2-40B4-BE49-F238E27FC236}">
                <a16:creationId xmlns:a16="http://schemas.microsoft.com/office/drawing/2014/main" id="{306720CB-21AA-2E4D-BC7C-FDB19A00B25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26ABEEF-D431-784E-A92F-CDFBAB1FAEDE}"/>
              </a:ext>
            </a:extLst>
          </p:cNvPr>
          <p:cNvSpPr>
            <a:spLocks noGrp="1"/>
          </p:cNvSpPr>
          <p:nvPr>
            <p:ph type="sldNum" sz="quarter" idx="12"/>
          </p:nvPr>
        </p:nvSpPr>
        <p:spPr/>
        <p:txBody>
          <a:bodyPr/>
          <a:lstStyle/>
          <a:p>
            <a:fld id="{9C0BD034-02C1-8840-8527-862355CFE1EF}" type="slidenum">
              <a:rPr lang="fr-FR" smtClean="0"/>
              <a:t>‹N°›</a:t>
            </a:fld>
            <a:endParaRPr lang="fr-FR"/>
          </a:p>
        </p:txBody>
      </p:sp>
    </p:spTree>
    <p:extLst>
      <p:ext uri="{BB962C8B-B14F-4D97-AF65-F5344CB8AC3E}">
        <p14:creationId xmlns:p14="http://schemas.microsoft.com/office/powerpoint/2010/main" val="2766997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1D6AE9-A245-C04E-8DAF-D19751E8E7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1A8DEE1-B588-4A4A-84E7-036BAE153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6B70E2A-2359-DF4A-97CD-43A31F001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BB26B46-ABDE-3746-9B5C-FEFD03CDCD53}"/>
              </a:ext>
            </a:extLst>
          </p:cNvPr>
          <p:cNvSpPr>
            <a:spLocks noGrp="1"/>
          </p:cNvSpPr>
          <p:nvPr>
            <p:ph type="dt" sz="half" idx="10"/>
          </p:nvPr>
        </p:nvSpPr>
        <p:spPr/>
        <p:txBody>
          <a:bodyPr/>
          <a:lstStyle/>
          <a:p>
            <a:fld id="{482D7BF6-CEB3-514F-A8AB-C21A8A6697D6}" type="datetimeFigureOut">
              <a:rPr lang="fr-FR" smtClean="0"/>
              <a:t>29/09/2022</a:t>
            </a:fld>
            <a:endParaRPr lang="fr-FR"/>
          </a:p>
        </p:txBody>
      </p:sp>
      <p:sp>
        <p:nvSpPr>
          <p:cNvPr id="6" name="Espace réservé du pied de page 5">
            <a:extLst>
              <a:ext uri="{FF2B5EF4-FFF2-40B4-BE49-F238E27FC236}">
                <a16:creationId xmlns:a16="http://schemas.microsoft.com/office/drawing/2014/main" id="{3866A883-A9F0-5246-A74E-54EF41BE432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37C449D-B5D5-D147-B8E4-6B0C21D805B0}"/>
              </a:ext>
            </a:extLst>
          </p:cNvPr>
          <p:cNvSpPr>
            <a:spLocks noGrp="1"/>
          </p:cNvSpPr>
          <p:nvPr>
            <p:ph type="sldNum" sz="quarter" idx="12"/>
          </p:nvPr>
        </p:nvSpPr>
        <p:spPr/>
        <p:txBody>
          <a:bodyPr/>
          <a:lstStyle/>
          <a:p>
            <a:fld id="{9C0BD034-02C1-8840-8527-862355CFE1EF}" type="slidenum">
              <a:rPr lang="fr-FR" smtClean="0"/>
              <a:t>‹N°›</a:t>
            </a:fld>
            <a:endParaRPr lang="fr-FR"/>
          </a:p>
        </p:txBody>
      </p:sp>
    </p:spTree>
    <p:extLst>
      <p:ext uri="{BB962C8B-B14F-4D97-AF65-F5344CB8AC3E}">
        <p14:creationId xmlns:p14="http://schemas.microsoft.com/office/powerpoint/2010/main" val="302736152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167AF8-20B5-B147-92A5-ABE610F456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B2FB7A5-3E01-8C44-9E56-1ABC1E77E3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B0B98D2-8ED0-B54D-9C05-04C5CEF89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911250D-C1BC-8A4A-B198-C2D46B4059F4}"/>
              </a:ext>
            </a:extLst>
          </p:cNvPr>
          <p:cNvSpPr>
            <a:spLocks noGrp="1"/>
          </p:cNvSpPr>
          <p:nvPr>
            <p:ph type="dt" sz="half" idx="10"/>
          </p:nvPr>
        </p:nvSpPr>
        <p:spPr/>
        <p:txBody>
          <a:bodyPr/>
          <a:lstStyle/>
          <a:p>
            <a:fld id="{482D7BF6-CEB3-514F-A8AB-C21A8A6697D6}" type="datetimeFigureOut">
              <a:rPr lang="fr-FR" smtClean="0"/>
              <a:t>29/09/2022</a:t>
            </a:fld>
            <a:endParaRPr lang="fr-FR"/>
          </a:p>
        </p:txBody>
      </p:sp>
      <p:sp>
        <p:nvSpPr>
          <p:cNvPr id="6" name="Espace réservé du pied de page 5">
            <a:extLst>
              <a:ext uri="{FF2B5EF4-FFF2-40B4-BE49-F238E27FC236}">
                <a16:creationId xmlns:a16="http://schemas.microsoft.com/office/drawing/2014/main" id="{7E66D8D8-F0B9-5144-8168-FB3E9D40D3F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8BA5AD2-898A-9E4B-AD38-E1F7F8DAD846}"/>
              </a:ext>
            </a:extLst>
          </p:cNvPr>
          <p:cNvSpPr>
            <a:spLocks noGrp="1"/>
          </p:cNvSpPr>
          <p:nvPr>
            <p:ph type="sldNum" sz="quarter" idx="12"/>
          </p:nvPr>
        </p:nvSpPr>
        <p:spPr/>
        <p:txBody>
          <a:bodyPr/>
          <a:lstStyle/>
          <a:p>
            <a:fld id="{9C0BD034-02C1-8840-8527-862355CFE1EF}" type="slidenum">
              <a:rPr lang="fr-FR" smtClean="0"/>
              <a:t>‹N°›</a:t>
            </a:fld>
            <a:endParaRPr lang="fr-FR"/>
          </a:p>
        </p:txBody>
      </p:sp>
    </p:spTree>
    <p:extLst>
      <p:ext uri="{BB962C8B-B14F-4D97-AF65-F5344CB8AC3E}">
        <p14:creationId xmlns:p14="http://schemas.microsoft.com/office/powerpoint/2010/main" val="3060287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71B921C-C2FC-BA49-B9B2-719D4670D0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5C921DD-6705-874B-978A-864644E7CF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EEADEBE-2E68-154C-A726-6C5CCC446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D7BF6-CEB3-514F-A8AB-C21A8A6697D6}" type="datetimeFigureOut">
              <a:rPr lang="fr-FR" smtClean="0"/>
              <a:t>29/09/2022</a:t>
            </a:fld>
            <a:endParaRPr lang="fr-FR"/>
          </a:p>
        </p:txBody>
      </p:sp>
      <p:sp>
        <p:nvSpPr>
          <p:cNvPr id="5" name="Espace réservé du pied de page 4">
            <a:extLst>
              <a:ext uri="{FF2B5EF4-FFF2-40B4-BE49-F238E27FC236}">
                <a16:creationId xmlns:a16="http://schemas.microsoft.com/office/drawing/2014/main" id="{37AB3687-2B7B-7143-9912-645D23CE2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CE5654A-DE7D-3644-9C62-9D7B6E211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BD034-02C1-8840-8527-862355CFE1EF}" type="slidenum">
              <a:rPr lang="fr-FR" smtClean="0"/>
              <a:t>‹N°›</a:t>
            </a:fld>
            <a:endParaRPr lang="fr-FR"/>
          </a:p>
        </p:txBody>
      </p:sp>
    </p:spTree>
    <p:extLst>
      <p:ext uri="{BB962C8B-B14F-4D97-AF65-F5344CB8AC3E}">
        <p14:creationId xmlns:p14="http://schemas.microsoft.com/office/powerpoint/2010/main" val="406570231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5.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4.xml"/><Relationship Id="rId16" Type="http://schemas.openxmlformats.org/officeDocument/2006/relationships/image" Target="../media/image38.sv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3.svg"/><Relationship Id="rId5" Type="http://schemas.openxmlformats.org/officeDocument/2006/relationships/diagramQuickStyle" Target="../diagrams/quickStyle3.xml"/><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diagramLayout" Target="../diagrams/layout3.xml"/><Relationship Id="rId9" Type="http://schemas.openxmlformats.org/officeDocument/2006/relationships/image" Target="../media/image26.svg"/><Relationship Id="rId1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5.svg"/><Relationship Id="rId5" Type="http://schemas.openxmlformats.org/officeDocument/2006/relationships/diagramQuickStyle" Target="../diagrams/quickStyle4.xml"/><Relationship Id="rId10" Type="http://schemas.openxmlformats.org/officeDocument/2006/relationships/image" Target="../media/image4.png"/><Relationship Id="rId4" Type="http://schemas.openxmlformats.org/officeDocument/2006/relationships/diagramLayout" Target="../diagrams/layout4.xml"/><Relationship Id="rId9" Type="http://schemas.openxmlformats.org/officeDocument/2006/relationships/image" Target="../media/image3.svg"/><Relationship Id="rId1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tiff"/><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tiff"/><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png"/><Relationship Id="rId7" Type="http://schemas.openxmlformats.org/officeDocument/2006/relationships/image" Target="../media/image60.svg"/><Relationship Id="rId12" Type="http://schemas.openxmlformats.org/officeDocument/2006/relationships/image" Target="../media/image65.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svg"/><Relationship Id="rId1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5.svg"/><Relationship Id="rId5" Type="http://schemas.openxmlformats.org/officeDocument/2006/relationships/diagramQuickStyle" Target="../diagrams/quickStyle5.xml"/><Relationship Id="rId10" Type="http://schemas.openxmlformats.org/officeDocument/2006/relationships/image" Target="../media/image4.png"/><Relationship Id="rId4" Type="http://schemas.openxmlformats.org/officeDocument/2006/relationships/diagramLayout" Target="../diagrams/layout5.xml"/><Relationship Id="rId9" Type="http://schemas.openxmlformats.org/officeDocument/2006/relationships/image" Target="../media/image3.svg"/><Relationship Id="rId1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5.svg"/><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openxmlformats.org/officeDocument/2006/relationships/image" Target="../media/image3.svg"/><Relationship Id="rId1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0.sv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5.svg"/><Relationship Id="rId5" Type="http://schemas.openxmlformats.org/officeDocument/2006/relationships/diagramQuickStyle" Target="../diagrams/quickStyle2.xml"/><Relationship Id="rId10" Type="http://schemas.openxmlformats.org/officeDocument/2006/relationships/image" Target="../media/image4.png"/><Relationship Id="rId4" Type="http://schemas.openxmlformats.org/officeDocument/2006/relationships/diagramLayout" Target="../diagrams/layout2.xml"/><Relationship Id="rId9" Type="http://schemas.openxmlformats.org/officeDocument/2006/relationships/image" Target="../media/image3.svg"/><Relationship Id="rId1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publicdomainpictures.net/view-image.php?image=119665&amp;picture=&amp;jazyk=D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29CAA047-A716-804A-8179-D8E2E0C1FC17}"/>
              </a:ext>
            </a:extLst>
          </p:cNvPr>
          <p:cNvPicPr>
            <a:picLocks noChangeAspect="1"/>
          </p:cNvPicPr>
          <p:nvPr/>
        </p:nvPicPr>
        <p:blipFill>
          <a:blip r:embed="rId3"/>
          <a:stretch>
            <a:fillRect/>
          </a:stretch>
        </p:blipFill>
        <p:spPr>
          <a:xfrm>
            <a:off x="8297391" y="3428760"/>
            <a:ext cx="3894609" cy="3571476"/>
          </a:xfrm>
          <a:prstGeom prst="rect">
            <a:avLst/>
          </a:prstGeom>
        </p:spPr>
      </p:pic>
      <p:sp>
        <p:nvSpPr>
          <p:cNvPr id="33" name="Freeform: Shape 32">
            <a:extLst>
              <a:ext uri="{FF2B5EF4-FFF2-40B4-BE49-F238E27FC236}">
                <a16:creationId xmlns:a16="http://schemas.microsoft.com/office/drawing/2014/main" id="{AB8B8498-A488-40AF-99EB-F622ED9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F033D07-FE42-4E5C-A00A-FFE1D42C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ctrTitle"/>
          </p:nvPr>
        </p:nvSpPr>
        <p:spPr>
          <a:xfrm>
            <a:off x="302228" y="356376"/>
            <a:ext cx="6200171" cy="3072384"/>
          </a:xfrm>
        </p:spPr>
        <p:txBody>
          <a:bodyPr anchor="b">
            <a:normAutofit/>
          </a:bodyPr>
          <a:lstStyle/>
          <a:p>
            <a:pPr algn="l"/>
            <a:r>
              <a:rPr lang="fr-FR" sz="5000" dirty="0">
                <a:latin typeface="Futura Medium" panose="020B0602020204020303" pitchFamily="34" charset="-79"/>
                <a:cs typeface="Futura Medium" panose="020B0602020204020303" pitchFamily="34" charset="-79"/>
              </a:rPr>
              <a:t>Actualités sur la prise en charge des Dyslipidémies en Cardiologie</a:t>
            </a:r>
          </a:p>
        </p:txBody>
      </p:sp>
      <p:sp>
        <p:nvSpPr>
          <p:cNvPr id="3" name="Sous-titre 2"/>
          <p:cNvSpPr>
            <a:spLocks noGrp="1"/>
          </p:cNvSpPr>
          <p:nvPr>
            <p:ph type="subTitle" idx="1"/>
          </p:nvPr>
        </p:nvSpPr>
        <p:spPr>
          <a:xfrm>
            <a:off x="452967" y="4779940"/>
            <a:ext cx="6049433" cy="2721524"/>
          </a:xfrm>
        </p:spPr>
        <p:txBody>
          <a:bodyPr anchor="t">
            <a:normAutofit/>
          </a:bodyPr>
          <a:lstStyle/>
          <a:p>
            <a:pPr algn="l"/>
            <a:r>
              <a:rPr lang="fr-FR" sz="3200" dirty="0" err="1">
                <a:latin typeface="Futura Medium" panose="020B0602020204020303" pitchFamily="34" charset="-79"/>
                <a:cs typeface="Futura Medium" panose="020B0602020204020303" pitchFamily="34" charset="-79"/>
              </a:rPr>
              <a:t>Super-Lioran</a:t>
            </a:r>
            <a:r>
              <a:rPr lang="fr-FR" sz="3200" dirty="0">
                <a:latin typeface="Futura Medium" panose="020B0602020204020303" pitchFamily="34" charset="-79"/>
                <a:cs typeface="Futura Medium" panose="020B0602020204020303" pitchFamily="34" charset="-79"/>
              </a:rPr>
              <a:t> </a:t>
            </a:r>
          </a:p>
          <a:p>
            <a:pPr algn="l"/>
            <a:r>
              <a:rPr lang="fr-FR" sz="3200" dirty="0">
                <a:latin typeface="Futura Medium" panose="020B0602020204020303" pitchFamily="34" charset="-79"/>
                <a:cs typeface="Futura Medium" panose="020B0602020204020303" pitchFamily="34" charset="-79"/>
              </a:rPr>
              <a:t>01/10/2022</a:t>
            </a:r>
          </a:p>
          <a:p>
            <a:pPr algn="l"/>
            <a:r>
              <a:rPr lang="fr-FR" sz="3200" dirty="0">
                <a:latin typeface="Futura Medium" panose="020B0602020204020303" pitchFamily="34" charset="-79"/>
                <a:cs typeface="Futura Medium" panose="020B0602020204020303" pitchFamily="34" charset="-79"/>
              </a:rPr>
              <a:t>Dr Benjamin Duband</a:t>
            </a:r>
          </a:p>
        </p:txBody>
      </p:sp>
    </p:spTree>
    <p:extLst>
      <p:ext uri="{BB962C8B-B14F-4D97-AF65-F5344CB8AC3E}">
        <p14:creationId xmlns:p14="http://schemas.microsoft.com/office/powerpoint/2010/main" val="16426297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0">
          <a:fgClr>
            <a:schemeClr val="bg2"/>
          </a:fgClr>
          <a:bgClr>
            <a:schemeClr val="bg1"/>
          </a:bgClr>
        </a:patt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B0D335B-C619-FF4C-BA1E-A4AB82D4C44B}"/>
              </a:ext>
            </a:extLst>
          </p:cNvPr>
          <p:cNvPicPr>
            <a:picLocks noChangeAspect="1"/>
          </p:cNvPicPr>
          <p:nvPr/>
        </p:nvPicPr>
        <p:blipFill rotWithShape="1">
          <a:blip r:embed="rId3"/>
          <a:srcRect b="51235"/>
          <a:stretch/>
        </p:blipFill>
        <p:spPr>
          <a:xfrm>
            <a:off x="103901" y="593517"/>
            <a:ext cx="6212632" cy="5019383"/>
          </a:xfrm>
          <a:prstGeom prst="rect">
            <a:avLst/>
          </a:prstGeom>
        </p:spPr>
      </p:pic>
      <p:pic>
        <p:nvPicPr>
          <p:cNvPr id="8" name="Image 7">
            <a:extLst>
              <a:ext uri="{FF2B5EF4-FFF2-40B4-BE49-F238E27FC236}">
                <a16:creationId xmlns:a16="http://schemas.microsoft.com/office/drawing/2014/main" id="{31F8C0A0-53F5-8840-9E1C-10223D572BF2}"/>
              </a:ext>
            </a:extLst>
          </p:cNvPr>
          <p:cNvPicPr>
            <a:picLocks noChangeAspect="1"/>
          </p:cNvPicPr>
          <p:nvPr/>
        </p:nvPicPr>
        <p:blipFill rotWithShape="1">
          <a:blip r:embed="rId3"/>
          <a:srcRect t="48974"/>
          <a:stretch/>
        </p:blipFill>
        <p:spPr>
          <a:xfrm>
            <a:off x="6316533" y="561963"/>
            <a:ext cx="5875467" cy="4966993"/>
          </a:xfrm>
          <a:prstGeom prst="rect">
            <a:avLst/>
          </a:prstGeom>
        </p:spPr>
      </p:pic>
      <p:sp>
        <p:nvSpPr>
          <p:cNvPr id="10" name="ZoneTexte 9">
            <a:extLst>
              <a:ext uri="{FF2B5EF4-FFF2-40B4-BE49-F238E27FC236}">
                <a16:creationId xmlns:a16="http://schemas.microsoft.com/office/drawing/2014/main" id="{519032D4-789C-FA43-BA47-AB246DD67610}"/>
              </a:ext>
            </a:extLst>
          </p:cNvPr>
          <p:cNvSpPr txBox="1"/>
          <p:nvPr/>
        </p:nvSpPr>
        <p:spPr>
          <a:xfrm>
            <a:off x="307745" y="5756230"/>
            <a:ext cx="7558258" cy="830997"/>
          </a:xfrm>
          <a:prstGeom prst="rect">
            <a:avLst/>
          </a:prstGeom>
          <a:noFill/>
        </p:spPr>
        <p:txBody>
          <a:bodyPr wrap="square" rtlCol="0">
            <a:spAutoFit/>
          </a:bodyPr>
          <a:lstStyle/>
          <a:p>
            <a:r>
              <a:rPr lang="fr-FR" sz="2400" b="1" dirty="0"/>
              <a:t>+ Marqueurs additifs : maladie rhumatismale, SAOS, fibrillation atriale, stress, pollution...</a:t>
            </a:r>
          </a:p>
        </p:txBody>
      </p:sp>
      <p:sp>
        <p:nvSpPr>
          <p:cNvPr id="11" name="Rectangle 10">
            <a:extLst>
              <a:ext uri="{FF2B5EF4-FFF2-40B4-BE49-F238E27FC236}">
                <a16:creationId xmlns:a16="http://schemas.microsoft.com/office/drawing/2014/main" id="{D415969C-9ED3-9649-A9FA-C6C5E2AEBCB2}"/>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bg1"/>
                </a:solidFill>
              </a:rPr>
              <a:t>Individus sains = ⦰ diabète, IRC, HF ou MCV</a:t>
            </a:r>
            <a:endParaRPr lang="fr-FR" sz="3600" dirty="0"/>
          </a:p>
        </p:txBody>
      </p:sp>
      <p:sp>
        <p:nvSpPr>
          <p:cNvPr id="2" name="Rectangle 1">
            <a:extLst>
              <a:ext uri="{FF2B5EF4-FFF2-40B4-BE49-F238E27FC236}">
                <a16:creationId xmlns:a16="http://schemas.microsoft.com/office/drawing/2014/main" id="{4883DFE0-212A-9F46-BE7C-B9197D53169B}"/>
              </a:ext>
            </a:extLst>
          </p:cNvPr>
          <p:cNvSpPr/>
          <p:nvPr/>
        </p:nvSpPr>
        <p:spPr>
          <a:xfrm rot="21165136">
            <a:off x="8549930" y="6009673"/>
            <a:ext cx="3324308" cy="369332"/>
          </a:xfrm>
          <a:prstGeom prst="rect">
            <a:avLst/>
          </a:prstGeom>
          <a:solidFill>
            <a:schemeClr val="accent1"/>
          </a:solidFill>
        </p:spPr>
        <p:txBody>
          <a:bodyPr wrap="none">
            <a:spAutoFit/>
          </a:bodyPr>
          <a:lstStyle/>
          <a:p>
            <a:r>
              <a:rPr lang="fr-FR" b="1" dirty="0">
                <a:solidFill>
                  <a:schemeClr val="bg1"/>
                </a:solidFill>
              </a:rPr>
              <a:t>Non HDL Cholestérol = CT – </a:t>
            </a:r>
            <a:r>
              <a:rPr lang="fr-FR" b="1" dirty="0" err="1">
                <a:solidFill>
                  <a:schemeClr val="bg1"/>
                </a:solidFill>
              </a:rPr>
              <a:t>HDLc</a:t>
            </a:r>
            <a:endParaRPr lang="fr-FR" b="1" dirty="0">
              <a:solidFill>
                <a:schemeClr val="bg1"/>
              </a:solidFill>
            </a:endParaRPr>
          </a:p>
        </p:txBody>
      </p:sp>
    </p:spTree>
    <p:extLst>
      <p:ext uri="{BB962C8B-B14F-4D97-AF65-F5344CB8AC3E}">
        <p14:creationId xmlns:p14="http://schemas.microsoft.com/office/powerpoint/2010/main" val="1421618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6A6166-FCF0-B04D-9855-44557765389A}"/>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bg1"/>
                </a:solidFill>
              </a:rPr>
              <a:t>Maladie Cardiovasculaire avérée</a:t>
            </a:r>
            <a:endParaRPr lang="fr-FR" sz="3600" dirty="0"/>
          </a:p>
        </p:txBody>
      </p:sp>
      <p:pic>
        <p:nvPicPr>
          <p:cNvPr id="3" name="Image 2">
            <a:extLst>
              <a:ext uri="{FF2B5EF4-FFF2-40B4-BE49-F238E27FC236}">
                <a16:creationId xmlns:a16="http://schemas.microsoft.com/office/drawing/2014/main" id="{3AF14E71-BD6D-D641-9D02-9EEAFB87EAAC}"/>
              </a:ext>
            </a:extLst>
          </p:cNvPr>
          <p:cNvPicPr>
            <a:picLocks noChangeAspect="1"/>
          </p:cNvPicPr>
          <p:nvPr/>
        </p:nvPicPr>
        <p:blipFill>
          <a:blip r:embed="rId3"/>
          <a:stretch>
            <a:fillRect/>
          </a:stretch>
        </p:blipFill>
        <p:spPr>
          <a:xfrm>
            <a:off x="482600" y="770953"/>
            <a:ext cx="11226800" cy="5765800"/>
          </a:xfrm>
          <a:prstGeom prst="rect">
            <a:avLst/>
          </a:prstGeom>
        </p:spPr>
      </p:pic>
      <p:sp>
        <p:nvSpPr>
          <p:cNvPr id="7" name="Rectangle : coins arrondis 6">
            <a:extLst>
              <a:ext uri="{FF2B5EF4-FFF2-40B4-BE49-F238E27FC236}">
                <a16:creationId xmlns:a16="http://schemas.microsoft.com/office/drawing/2014/main" id="{638F5433-75C9-1345-B71B-AC8B53959E8D}"/>
              </a:ext>
            </a:extLst>
          </p:cNvPr>
          <p:cNvSpPr/>
          <p:nvPr/>
        </p:nvSpPr>
        <p:spPr>
          <a:xfrm>
            <a:off x="4738254" y="1364565"/>
            <a:ext cx="4912183" cy="4529797"/>
          </a:xfrm>
          <a:prstGeom prst="roundRect">
            <a:avLst/>
          </a:prstGeom>
          <a:solidFill>
            <a:srgbClr val="8719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u="sng" dirty="0">
                <a:solidFill>
                  <a:schemeClr val="bg1"/>
                </a:solidFill>
              </a:rPr>
              <a:t>ATCD </a:t>
            </a:r>
          </a:p>
          <a:p>
            <a:r>
              <a:rPr lang="fr-FR" sz="2400" b="1" dirty="0">
                <a:solidFill>
                  <a:schemeClr val="bg1"/>
                </a:solidFill>
              </a:rPr>
              <a:t>SCA</a:t>
            </a:r>
          </a:p>
          <a:p>
            <a:r>
              <a:rPr lang="fr-FR" sz="2400" b="1" dirty="0">
                <a:solidFill>
                  <a:schemeClr val="bg1"/>
                </a:solidFill>
              </a:rPr>
              <a:t>revascularisation ou sténose coronaire significative </a:t>
            </a:r>
          </a:p>
          <a:p>
            <a:r>
              <a:rPr lang="fr-FR" sz="2400" b="1" dirty="0">
                <a:solidFill>
                  <a:schemeClr val="bg1"/>
                </a:solidFill>
              </a:rPr>
              <a:t>AVC/AIT </a:t>
            </a:r>
          </a:p>
          <a:p>
            <a:r>
              <a:rPr lang="fr-FR" sz="2400" b="1" dirty="0">
                <a:solidFill>
                  <a:schemeClr val="bg1"/>
                </a:solidFill>
              </a:rPr>
              <a:t>anévrisme aortique abdominal</a:t>
            </a:r>
          </a:p>
          <a:p>
            <a:r>
              <a:rPr lang="fr-FR" sz="2400" b="1" dirty="0">
                <a:solidFill>
                  <a:schemeClr val="bg1"/>
                </a:solidFill>
              </a:rPr>
              <a:t>AOMI </a:t>
            </a:r>
          </a:p>
          <a:p>
            <a:r>
              <a:rPr lang="fr-FR" sz="2400" b="1" dirty="0">
                <a:solidFill>
                  <a:schemeClr val="bg1"/>
                </a:solidFill>
              </a:rPr>
              <a:t>Sténose carotidienne </a:t>
            </a:r>
          </a:p>
          <a:p>
            <a:r>
              <a:rPr lang="fr-FR" sz="2400" b="1" dirty="0">
                <a:solidFill>
                  <a:schemeClr val="bg1"/>
                </a:solidFill>
              </a:rPr>
              <a:t>Sténose artère rénale</a:t>
            </a:r>
            <a:endParaRPr lang="fr-FR" sz="2400" dirty="0">
              <a:solidFill>
                <a:schemeClr val="bg1"/>
              </a:solidFill>
            </a:endParaRPr>
          </a:p>
        </p:txBody>
      </p:sp>
    </p:spTree>
    <p:extLst>
      <p:ext uri="{BB962C8B-B14F-4D97-AF65-F5344CB8AC3E}">
        <p14:creationId xmlns:p14="http://schemas.microsoft.com/office/powerpoint/2010/main" val="88344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6A6166-FCF0-B04D-9855-44557765389A}"/>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bg1"/>
                </a:solidFill>
              </a:rPr>
              <a:t>Diabétique</a:t>
            </a:r>
            <a:endParaRPr lang="fr-FR" sz="3600" dirty="0"/>
          </a:p>
        </p:txBody>
      </p:sp>
      <p:pic>
        <p:nvPicPr>
          <p:cNvPr id="3" name="Image 2">
            <a:extLst>
              <a:ext uri="{FF2B5EF4-FFF2-40B4-BE49-F238E27FC236}">
                <a16:creationId xmlns:a16="http://schemas.microsoft.com/office/drawing/2014/main" id="{D4728065-E76A-6D48-819A-F090C94F6490}"/>
              </a:ext>
            </a:extLst>
          </p:cNvPr>
          <p:cNvPicPr>
            <a:picLocks noChangeAspect="1"/>
          </p:cNvPicPr>
          <p:nvPr/>
        </p:nvPicPr>
        <p:blipFill rotWithShape="1">
          <a:blip r:embed="rId3"/>
          <a:srcRect r="35634"/>
          <a:stretch/>
        </p:blipFill>
        <p:spPr>
          <a:xfrm>
            <a:off x="3992705" y="831565"/>
            <a:ext cx="7847463" cy="5522416"/>
          </a:xfrm>
          <a:prstGeom prst="rect">
            <a:avLst/>
          </a:prstGeom>
        </p:spPr>
      </p:pic>
      <p:sp>
        <p:nvSpPr>
          <p:cNvPr id="12" name="Rectangle : coins arrondis 11">
            <a:extLst>
              <a:ext uri="{FF2B5EF4-FFF2-40B4-BE49-F238E27FC236}">
                <a16:creationId xmlns:a16="http://schemas.microsoft.com/office/drawing/2014/main" id="{C1F60BDF-2B65-5F4A-9EE5-616311145890}"/>
              </a:ext>
            </a:extLst>
          </p:cNvPr>
          <p:cNvSpPr/>
          <p:nvPr/>
        </p:nvSpPr>
        <p:spPr>
          <a:xfrm>
            <a:off x="232404" y="1058283"/>
            <a:ext cx="3316406" cy="5068980"/>
          </a:xfrm>
          <a:prstGeom prst="round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400" b="1" u="sng" dirty="0">
                <a:solidFill>
                  <a:srgbClr val="EC8A2C"/>
                </a:solidFill>
              </a:rPr>
              <a:t>Modéré</a:t>
            </a:r>
          </a:p>
          <a:p>
            <a:pPr algn="ctr"/>
            <a:r>
              <a:rPr lang="fr-FR" sz="2400" dirty="0">
                <a:solidFill>
                  <a:srgbClr val="EC8A2C"/>
                </a:solidFill>
              </a:rPr>
              <a:t>DT2&lt;10 ans; </a:t>
            </a:r>
          </a:p>
          <a:p>
            <a:pPr algn="ctr"/>
            <a:r>
              <a:rPr lang="fr-FR" sz="2400" dirty="0">
                <a:solidFill>
                  <a:srgbClr val="EC8A2C"/>
                </a:solidFill>
              </a:rPr>
              <a:t>pas d’atteinte d’organe; pas d’autre FRCV</a:t>
            </a:r>
          </a:p>
          <a:p>
            <a:pPr algn="ctr"/>
            <a:endParaRPr lang="fr-FR" sz="2400" dirty="0">
              <a:solidFill>
                <a:srgbClr val="FFFF00"/>
              </a:solidFill>
            </a:endParaRPr>
          </a:p>
          <a:p>
            <a:pPr algn="ctr"/>
            <a:r>
              <a:rPr lang="fr-FR" sz="2400" b="1" u="sng" dirty="0">
                <a:solidFill>
                  <a:srgbClr val="FF0000"/>
                </a:solidFill>
              </a:rPr>
              <a:t>Haut risque</a:t>
            </a:r>
          </a:p>
          <a:p>
            <a:pPr algn="ctr"/>
            <a:r>
              <a:rPr lang="fr-FR" sz="2400" dirty="0">
                <a:solidFill>
                  <a:srgbClr val="FF0000"/>
                </a:solidFill>
              </a:rPr>
              <a:t>DT2&gt;10 ans; </a:t>
            </a:r>
          </a:p>
          <a:p>
            <a:pPr algn="ctr"/>
            <a:r>
              <a:rPr lang="fr-FR" sz="2400" dirty="0">
                <a:solidFill>
                  <a:srgbClr val="FF0000"/>
                </a:solidFill>
              </a:rPr>
              <a:t>pas d’atteinte d’organe</a:t>
            </a:r>
          </a:p>
          <a:p>
            <a:pPr algn="ctr"/>
            <a:endParaRPr lang="fr-FR" sz="2400" dirty="0">
              <a:solidFill>
                <a:srgbClr val="FF0000"/>
              </a:solidFill>
            </a:endParaRPr>
          </a:p>
          <a:p>
            <a:pPr algn="ctr"/>
            <a:r>
              <a:rPr lang="fr-FR" sz="2400" b="1" u="sng" dirty="0">
                <a:solidFill>
                  <a:srgbClr val="87191E"/>
                </a:solidFill>
              </a:rPr>
              <a:t>Très haut risque</a:t>
            </a:r>
          </a:p>
          <a:p>
            <a:pPr algn="ctr"/>
            <a:r>
              <a:rPr lang="fr-FR" sz="2400" dirty="0">
                <a:solidFill>
                  <a:srgbClr val="87191E"/>
                </a:solidFill>
              </a:rPr>
              <a:t>Atteinte d’organe </a:t>
            </a:r>
          </a:p>
        </p:txBody>
      </p:sp>
    </p:spTree>
    <p:extLst>
      <p:ext uri="{BB962C8B-B14F-4D97-AF65-F5344CB8AC3E}">
        <p14:creationId xmlns:p14="http://schemas.microsoft.com/office/powerpoint/2010/main" val="1784501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6A6166-FCF0-B04D-9855-44557765389A}"/>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400" dirty="0">
                <a:solidFill>
                  <a:schemeClr val="bg1"/>
                </a:solidFill>
              </a:rPr>
              <a:t>Insuffisance rénale chronique – Hypercholestérolémie familiale</a:t>
            </a:r>
            <a:endParaRPr lang="fr-FR" sz="3400" dirty="0"/>
          </a:p>
        </p:txBody>
      </p:sp>
      <p:pic>
        <p:nvPicPr>
          <p:cNvPr id="11" name="Image 10">
            <a:extLst>
              <a:ext uri="{FF2B5EF4-FFF2-40B4-BE49-F238E27FC236}">
                <a16:creationId xmlns:a16="http://schemas.microsoft.com/office/drawing/2014/main" id="{8A42F25C-C2C9-5449-84E9-763A2A2F4178}"/>
              </a:ext>
            </a:extLst>
          </p:cNvPr>
          <p:cNvPicPr>
            <a:picLocks noChangeAspect="1"/>
          </p:cNvPicPr>
          <p:nvPr/>
        </p:nvPicPr>
        <p:blipFill rotWithShape="1">
          <a:blip r:embed="rId3"/>
          <a:srcRect r="35254"/>
          <a:stretch/>
        </p:blipFill>
        <p:spPr>
          <a:xfrm>
            <a:off x="299410" y="925237"/>
            <a:ext cx="11593179" cy="5007525"/>
          </a:xfrm>
          <a:prstGeom prst="rect">
            <a:avLst/>
          </a:prstGeom>
        </p:spPr>
      </p:pic>
      <p:sp>
        <p:nvSpPr>
          <p:cNvPr id="2" name="Rectangle : coins arrondis 1">
            <a:extLst>
              <a:ext uri="{FF2B5EF4-FFF2-40B4-BE49-F238E27FC236}">
                <a16:creationId xmlns:a16="http://schemas.microsoft.com/office/drawing/2014/main" id="{A53B83F2-33C8-A047-85EF-6AEE59C95B7E}"/>
              </a:ext>
            </a:extLst>
          </p:cNvPr>
          <p:cNvSpPr/>
          <p:nvPr/>
        </p:nvSpPr>
        <p:spPr>
          <a:xfrm>
            <a:off x="299410" y="2113811"/>
            <a:ext cx="4241951" cy="2033515"/>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u="sng" dirty="0">
                <a:solidFill>
                  <a:srgbClr val="FF0000"/>
                </a:solidFill>
              </a:rPr>
              <a:t>Haut risque</a:t>
            </a:r>
            <a:endParaRPr lang="fr-FR" sz="2000" u="sng" dirty="0">
              <a:solidFill>
                <a:srgbClr val="FF0000"/>
              </a:solidFill>
            </a:endParaRPr>
          </a:p>
          <a:p>
            <a:pPr algn="ctr"/>
            <a:r>
              <a:rPr lang="fr-FR" sz="2000" dirty="0">
                <a:solidFill>
                  <a:srgbClr val="FF0000"/>
                </a:solidFill>
              </a:rPr>
              <a:t>Clairance &lt;45 </a:t>
            </a:r>
            <a:r>
              <a:rPr lang="fr-FR" sz="2000" dirty="0" err="1">
                <a:solidFill>
                  <a:srgbClr val="FF0000"/>
                </a:solidFill>
              </a:rPr>
              <a:t>mL</a:t>
            </a:r>
            <a:r>
              <a:rPr lang="fr-FR" sz="2000" dirty="0">
                <a:solidFill>
                  <a:srgbClr val="FF0000"/>
                </a:solidFill>
              </a:rPr>
              <a:t>/mn</a:t>
            </a:r>
          </a:p>
          <a:p>
            <a:pPr algn="ctr"/>
            <a:r>
              <a:rPr lang="fr-FR" sz="2000" dirty="0">
                <a:solidFill>
                  <a:srgbClr val="FF0000"/>
                </a:solidFill>
              </a:rPr>
              <a:t>45-60 et </a:t>
            </a:r>
            <a:r>
              <a:rPr lang="fr-FR" sz="2000" dirty="0" err="1">
                <a:solidFill>
                  <a:srgbClr val="FF0000"/>
                </a:solidFill>
              </a:rPr>
              <a:t>microalbuminurie</a:t>
            </a:r>
            <a:endParaRPr lang="fr-FR" sz="2000" dirty="0">
              <a:solidFill>
                <a:srgbClr val="FF0000"/>
              </a:solidFill>
            </a:endParaRPr>
          </a:p>
          <a:p>
            <a:pPr algn="ctr"/>
            <a:r>
              <a:rPr lang="fr-FR" sz="2000" dirty="0">
                <a:solidFill>
                  <a:srgbClr val="FF0000"/>
                </a:solidFill>
              </a:rPr>
              <a:t>Protéinurie</a:t>
            </a:r>
          </a:p>
          <a:p>
            <a:pPr algn="ctr"/>
            <a:r>
              <a:rPr lang="fr-FR" sz="2000" b="1" u="sng" dirty="0">
                <a:solidFill>
                  <a:srgbClr val="87191E"/>
                </a:solidFill>
              </a:rPr>
              <a:t>Très haut risque</a:t>
            </a:r>
          </a:p>
          <a:p>
            <a:pPr algn="ctr"/>
            <a:r>
              <a:rPr lang="fr-FR" sz="2000" dirty="0">
                <a:solidFill>
                  <a:srgbClr val="87191E"/>
                </a:solidFill>
              </a:rPr>
              <a:t>Clairance &lt;30 </a:t>
            </a:r>
            <a:r>
              <a:rPr lang="fr-FR" sz="2000" dirty="0" err="1">
                <a:solidFill>
                  <a:srgbClr val="87191E"/>
                </a:solidFill>
              </a:rPr>
              <a:t>mL</a:t>
            </a:r>
            <a:r>
              <a:rPr lang="fr-FR" sz="2000" dirty="0">
                <a:solidFill>
                  <a:srgbClr val="87191E"/>
                </a:solidFill>
              </a:rPr>
              <a:t>/mn</a:t>
            </a:r>
          </a:p>
          <a:p>
            <a:pPr algn="ctr"/>
            <a:r>
              <a:rPr lang="fr-FR" sz="2000" dirty="0">
                <a:solidFill>
                  <a:srgbClr val="87191E"/>
                </a:solidFill>
              </a:rPr>
              <a:t>Ou 30-45 et </a:t>
            </a:r>
            <a:r>
              <a:rPr lang="fr-FR" sz="2000" dirty="0" err="1">
                <a:solidFill>
                  <a:srgbClr val="87191E"/>
                </a:solidFill>
              </a:rPr>
              <a:t>microalbuminurie</a:t>
            </a:r>
            <a:r>
              <a:rPr lang="fr-FR" sz="2000" dirty="0">
                <a:solidFill>
                  <a:srgbClr val="87191E"/>
                </a:solidFill>
              </a:rPr>
              <a:t> </a:t>
            </a:r>
          </a:p>
        </p:txBody>
      </p:sp>
    </p:spTree>
    <p:extLst>
      <p:ext uri="{BB962C8B-B14F-4D97-AF65-F5344CB8AC3E}">
        <p14:creationId xmlns:p14="http://schemas.microsoft.com/office/powerpoint/2010/main" val="2860028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0">
          <a:fgClr>
            <a:schemeClr val="bg2"/>
          </a:fgClr>
          <a:bgClr>
            <a:schemeClr val="bg1"/>
          </a:bgClr>
        </a:patt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9B9B8519-185B-F446-A55D-51018E946C48}"/>
              </a:ext>
            </a:extLst>
          </p:cNvPr>
          <p:cNvGrpSpPr/>
          <p:nvPr/>
        </p:nvGrpSpPr>
        <p:grpSpPr>
          <a:xfrm>
            <a:off x="0" y="380229"/>
            <a:ext cx="12192000" cy="816883"/>
            <a:chOff x="0" y="34586"/>
            <a:chExt cx="12192000" cy="898571"/>
          </a:xfrm>
          <a:gradFill flip="none" rotWithShape="1">
            <a:gsLst>
              <a:gs pos="83000">
                <a:schemeClr val="accent6">
                  <a:lumMod val="40000"/>
                  <a:lumOff val="60000"/>
                </a:schemeClr>
              </a:gs>
              <a:gs pos="54000">
                <a:schemeClr val="accent5">
                  <a:lumMod val="60000"/>
                  <a:alpha val="81000"/>
                </a:schemeClr>
              </a:gs>
            </a:gsLst>
            <a:lin ang="2700000" scaled="1"/>
            <a:tileRect/>
          </a:gradFill>
        </p:grpSpPr>
        <p:sp>
          <p:nvSpPr>
            <p:cNvPr id="4" name="Rectangle 3">
              <a:extLst>
                <a:ext uri="{FF2B5EF4-FFF2-40B4-BE49-F238E27FC236}">
                  <a16:creationId xmlns:a16="http://schemas.microsoft.com/office/drawing/2014/main" id="{508DE19C-14B7-CC4F-8F54-03A2A61E30FD}"/>
                </a:ext>
              </a:extLst>
            </p:cNvPr>
            <p:cNvSpPr/>
            <p:nvPr/>
          </p:nvSpPr>
          <p:spPr>
            <a:xfrm>
              <a:off x="0" y="34586"/>
              <a:ext cx="12192000" cy="898571"/>
            </a:xfrm>
            <a:prstGeom prst="rect">
              <a:avLst/>
            </a:prstGeom>
            <a:solidFill>
              <a:srgbClr val="4A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0" dirty="0"/>
            </a:p>
          </p:txBody>
        </p:sp>
        <p:sp>
          <p:nvSpPr>
            <p:cNvPr id="2" name="Rectangle 1">
              <a:extLst>
                <a:ext uri="{FF2B5EF4-FFF2-40B4-BE49-F238E27FC236}">
                  <a16:creationId xmlns:a16="http://schemas.microsoft.com/office/drawing/2014/main" id="{4C039E92-7BBC-5E45-B3CC-3A1377722DD6}"/>
                </a:ext>
              </a:extLst>
            </p:cNvPr>
            <p:cNvSpPr/>
            <p:nvPr/>
          </p:nvSpPr>
          <p:spPr>
            <a:xfrm>
              <a:off x="1173121" y="191483"/>
              <a:ext cx="9845773" cy="584775"/>
            </a:xfrm>
            <a:prstGeom prst="rect">
              <a:avLst/>
            </a:prstGeom>
            <a:noFill/>
          </p:spPr>
          <p:txBody>
            <a:bodyPr wrap="none">
              <a:spAutoFit/>
            </a:bodyPr>
            <a:lstStyle/>
            <a:p>
              <a:pPr algn="ctr"/>
              <a:r>
                <a:rPr lang="fr-FR" sz="3200" b="1" dirty="0">
                  <a:solidFill>
                    <a:schemeClr val="bg1"/>
                  </a:solidFill>
                  <a:latin typeface="Futura Medium" panose="020B0602020204020303" pitchFamily="34" charset="-79"/>
                  <a:cs typeface="Futura Medium" panose="020B0602020204020303" pitchFamily="34" charset="-79"/>
                </a:rPr>
                <a:t>Actualités en Dyslipidémie – Recommandations ESC</a:t>
              </a:r>
            </a:p>
          </p:txBody>
        </p:sp>
      </p:grpSp>
      <p:pic>
        <p:nvPicPr>
          <p:cNvPr id="7" name="Image 6">
            <a:extLst>
              <a:ext uri="{FF2B5EF4-FFF2-40B4-BE49-F238E27FC236}">
                <a16:creationId xmlns:a16="http://schemas.microsoft.com/office/drawing/2014/main" id="{4EB3C06D-E9BB-0A49-B9D7-AC1673868CBF}"/>
              </a:ext>
            </a:extLst>
          </p:cNvPr>
          <p:cNvPicPr>
            <a:picLocks noChangeAspect="1"/>
          </p:cNvPicPr>
          <p:nvPr/>
        </p:nvPicPr>
        <p:blipFill rotWithShape="1">
          <a:blip r:embed="rId3"/>
          <a:srcRect l="4144"/>
          <a:stretch/>
        </p:blipFill>
        <p:spPr>
          <a:xfrm>
            <a:off x="1665380" y="1339746"/>
            <a:ext cx="8861240" cy="5364598"/>
          </a:xfrm>
          <a:prstGeom prst="rect">
            <a:avLst/>
          </a:prstGeom>
        </p:spPr>
      </p:pic>
    </p:spTree>
    <p:extLst>
      <p:ext uri="{BB962C8B-B14F-4D97-AF65-F5344CB8AC3E}">
        <p14:creationId xmlns:p14="http://schemas.microsoft.com/office/powerpoint/2010/main" val="696397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0">
          <a:fgClr>
            <a:schemeClr val="bg2"/>
          </a:fgClr>
          <a:bgClr>
            <a:schemeClr val="bg1"/>
          </a:bgClr>
        </a:patt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9B9B8519-185B-F446-A55D-51018E946C48}"/>
              </a:ext>
            </a:extLst>
          </p:cNvPr>
          <p:cNvGrpSpPr/>
          <p:nvPr/>
        </p:nvGrpSpPr>
        <p:grpSpPr>
          <a:xfrm>
            <a:off x="0" y="339385"/>
            <a:ext cx="12192000" cy="898571"/>
            <a:chOff x="0" y="34586"/>
            <a:chExt cx="12192000" cy="898571"/>
          </a:xfrm>
          <a:gradFill flip="none" rotWithShape="1">
            <a:gsLst>
              <a:gs pos="83000">
                <a:schemeClr val="accent6">
                  <a:lumMod val="40000"/>
                  <a:lumOff val="60000"/>
                </a:schemeClr>
              </a:gs>
              <a:gs pos="54000">
                <a:schemeClr val="accent5">
                  <a:lumMod val="60000"/>
                  <a:alpha val="81000"/>
                </a:schemeClr>
              </a:gs>
            </a:gsLst>
            <a:lin ang="2700000" scaled="1"/>
            <a:tileRect/>
          </a:gradFill>
        </p:grpSpPr>
        <p:sp>
          <p:nvSpPr>
            <p:cNvPr id="4" name="Rectangle 3">
              <a:extLst>
                <a:ext uri="{FF2B5EF4-FFF2-40B4-BE49-F238E27FC236}">
                  <a16:creationId xmlns:a16="http://schemas.microsoft.com/office/drawing/2014/main" id="{508DE19C-14B7-CC4F-8F54-03A2A61E30FD}"/>
                </a:ext>
              </a:extLst>
            </p:cNvPr>
            <p:cNvSpPr/>
            <p:nvPr/>
          </p:nvSpPr>
          <p:spPr>
            <a:xfrm>
              <a:off x="0" y="34586"/>
              <a:ext cx="12192000" cy="898571"/>
            </a:xfrm>
            <a:prstGeom prst="rect">
              <a:avLst/>
            </a:prstGeom>
            <a:solidFill>
              <a:srgbClr val="4A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0" dirty="0"/>
            </a:p>
          </p:txBody>
        </p:sp>
        <p:sp>
          <p:nvSpPr>
            <p:cNvPr id="2" name="Rectangle 1">
              <a:extLst>
                <a:ext uri="{FF2B5EF4-FFF2-40B4-BE49-F238E27FC236}">
                  <a16:creationId xmlns:a16="http://schemas.microsoft.com/office/drawing/2014/main" id="{4C039E92-7BBC-5E45-B3CC-3A1377722DD6}"/>
                </a:ext>
              </a:extLst>
            </p:cNvPr>
            <p:cNvSpPr/>
            <p:nvPr/>
          </p:nvSpPr>
          <p:spPr>
            <a:xfrm>
              <a:off x="1173121" y="191483"/>
              <a:ext cx="9845773" cy="584775"/>
            </a:xfrm>
            <a:prstGeom prst="rect">
              <a:avLst/>
            </a:prstGeom>
            <a:noFill/>
          </p:spPr>
          <p:txBody>
            <a:bodyPr wrap="none">
              <a:spAutoFit/>
            </a:bodyPr>
            <a:lstStyle/>
            <a:p>
              <a:pPr algn="ctr"/>
              <a:r>
                <a:rPr lang="fr-FR" sz="3200" b="1" dirty="0">
                  <a:solidFill>
                    <a:schemeClr val="bg1"/>
                  </a:solidFill>
                  <a:latin typeface="Futura Medium" panose="020B0602020204020303" pitchFamily="34" charset="-79"/>
                  <a:cs typeface="Futura Medium" panose="020B0602020204020303" pitchFamily="34" charset="-79"/>
                </a:rPr>
                <a:t>Actualités en Dyslipidémie – Recommandations ESC</a:t>
              </a:r>
            </a:p>
          </p:txBody>
        </p:sp>
      </p:grpSp>
      <p:graphicFrame>
        <p:nvGraphicFramePr>
          <p:cNvPr id="8" name="Diagramme 7">
            <a:extLst>
              <a:ext uri="{FF2B5EF4-FFF2-40B4-BE49-F238E27FC236}">
                <a16:creationId xmlns:a16="http://schemas.microsoft.com/office/drawing/2014/main" id="{5561BB65-7283-8241-B5FF-ADE774F4ACB1}"/>
              </a:ext>
            </a:extLst>
          </p:cNvPr>
          <p:cNvGraphicFramePr/>
          <p:nvPr>
            <p:extLst>
              <p:ext uri="{D42A27DB-BD31-4B8C-83A1-F6EECF244321}">
                <p14:modId xmlns:p14="http://schemas.microsoft.com/office/powerpoint/2010/main" val="2245760507"/>
              </p:ext>
            </p:extLst>
          </p:nvPr>
        </p:nvGraphicFramePr>
        <p:xfrm>
          <a:off x="682578" y="2036287"/>
          <a:ext cx="10538085" cy="1864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phique 9" descr="Burger et boisson">
            <a:extLst>
              <a:ext uri="{FF2B5EF4-FFF2-40B4-BE49-F238E27FC236}">
                <a16:creationId xmlns:a16="http://schemas.microsoft.com/office/drawing/2014/main" id="{8C69C0A3-FC4F-4E43-B7ED-F55C252E5D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89159" y="3864796"/>
            <a:ext cx="1382646" cy="1382646"/>
          </a:xfrm>
          <a:prstGeom prst="rect">
            <a:avLst/>
          </a:prstGeom>
        </p:spPr>
      </p:pic>
      <p:pic>
        <p:nvPicPr>
          <p:cNvPr id="12" name="Graphique 11" descr="Médecine">
            <a:extLst>
              <a:ext uri="{FF2B5EF4-FFF2-40B4-BE49-F238E27FC236}">
                <a16:creationId xmlns:a16="http://schemas.microsoft.com/office/drawing/2014/main" id="{4D456F24-9EB6-E244-B166-134C33DA25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37483" y="3915945"/>
            <a:ext cx="1382646" cy="1382646"/>
          </a:xfrm>
          <a:prstGeom prst="rect">
            <a:avLst/>
          </a:prstGeom>
        </p:spPr>
      </p:pic>
      <p:pic>
        <p:nvPicPr>
          <p:cNvPr id="15" name="Graphique 14" descr="Médecine">
            <a:extLst>
              <a:ext uri="{FF2B5EF4-FFF2-40B4-BE49-F238E27FC236}">
                <a16:creationId xmlns:a16="http://schemas.microsoft.com/office/drawing/2014/main" id="{31CF9563-D523-674B-B68D-D192D9FF6D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27191" y="3936382"/>
            <a:ext cx="1312731" cy="1312731"/>
          </a:xfrm>
          <a:prstGeom prst="rect">
            <a:avLst/>
          </a:prstGeom>
        </p:spPr>
      </p:pic>
      <p:pic>
        <p:nvPicPr>
          <p:cNvPr id="16" name="Graphique 15" descr="Médecine">
            <a:extLst>
              <a:ext uri="{FF2B5EF4-FFF2-40B4-BE49-F238E27FC236}">
                <a16:creationId xmlns:a16="http://schemas.microsoft.com/office/drawing/2014/main" id="{CF4849D8-F264-1B43-B6D7-79D547325C4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61776" y="3936383"/>
            <a:ext cx="1312730" cy="1312730"/>
          </a:xfrm>
          <a:prstGeom prst="rect">
            <a:avLst/>
          </a:prstGeom>
        </p:spPr>
      </p:pic>
      <p:pic>
        <p:nvPicPr>
          <p:cNvPr id="19" name="Graphique 18" descr="Médecine">
            <a:extLst>
              <a:ext uri="{FF2B5EF4-FFF2-40B4-BE49-F238E27FC236}">
                <a16:creationId xmlns:a16="http://schemas.microsoft.com/office/drawing/2014/main" id="{B1043854-A4A1-C644-BA18-E45211FF5B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89496" y="3915945"/>
            <a:ext cx="1312730" cy="1312730"/>
          </a:xfrm>
          <a:prstGeom prst="rect">
            <a:avLst/>
          </a:prstGeom>
        </p:spPr>
      </p:pic>
      <p:pic>
        <p:nvPicPr>
          <p:cNvPr id="20" name="Graphique 19" descr="Médecine">
            <a:extLst>
              <a:ext uri="{FF2B5EF4-FFF2-40B4-BE49-F238E27FC236}">
                <a16:creationId xmlns:a16="http://schemas.microsoft.com/office/drawing/2014/main" id="{ADF6EB09-60DC-164E-BD5F-7A70D9D64511}"/>
              </a:ext>
            </a:extLst>
          </p:cNvPr>
          <p:cNvPicPr>
            <a:picLocks noChangeAspect="1"/>
          </p:cNvPicPr>
          <p:nvPr/>
        </p:nvPicPr>
        <p:blipFill>
          <a:blip r:embed="rId12">
            <a:extLst>
              <a:ext uri="{96DAC541-7B7A-43D3-8B79-37D633B846F1}">
                <asvg:svgBlip xmlns:asvg="http://schemas.microsoft.com/office/drawing/2016/SVG/main" r:embed="rId14"/>
              </a:ext>
            </a:extLst>
          </a:blip>
          <a:stretch>
            <a:fillRect/>
          </a:stretch>
        </p:blipFill>
        <p:spPr>
          <a:xfrm>
            <a:off x="9794100" y="3915945"/>
            <a:ext cx="1312730" cy="1312730"/>
          </a:xfrm>
          <a:prstGeom prst="rect">
            <a:avLst/>
          </a:prstGeom>
        </p:spPr>
      </p:pic>
      <p:pic>
        <p:nvPicPr>
          <p:cNvPr id="14" name="Graphique 13" descr="Aiguille">
            <a:extLst>
              <a:ext uri="{FF2B5EF4-FFF2-40B4-BE49-F238E27FC236}">
                <a16:creationId xmlns:a16="http://schemas.microsoft.com/office/drawing/2014/main" id="{6AA9FC8E-E685-134F-B324-3086BC7287C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488690" y="4014653"/>
            <a:ext cx="986275" cy="986275"/>
          </a:xfrm>
          <a:prstGeom prst="rect">
            <a:avLst/>
          </a:prstGeom>
        </p:spPr>
      </p:pic>
      <p:pic>
        <p:nvPicPr>
          <p:cNvPr id="6" name="Image 5">
            <a:extLst>
              <a:ext uri="{FF2B5EF4-FFF2-40B4-BE49-F238E27FC236}">
                <a16:creationId xmlns:a16="http://schemas.microsoft.com/office/drawing/2014/main" id="{FA4FD61A-DAA8-AF4A-A2C2-8001367774B8}"/>
              </a:ext>
            </a:extLst>
          </p:cNvPr>
          <p:cNvPicPr>
            <a:picLocks noChangeAspect="1"/>
          </p:cNvPicPr>
          <p:nvPr/>
        </p:nvPicPr>
        <p:blipFill>
          <a:blip r:embed="rId17"/>
          <a:stretch>
            <a:fillRect/>
          </a:stretch>
        </p:blipFill>
        <p:spPr>
          <a:xfrm>
            <a:off x="0" y="3093474"/>
            <a:ext cx="12192000" cy="3186272"/>
          </a:xfrm>
          <a:prstGeom prst="rect">
            <a:avLst/>
          </a:prstGeom>
        </p:spPr>
      </p:pic>
    </p:spTree>
    <p:extLst>
      <p:ext uri="{BB962C8B-B14F-4D97-AF65-F5344CB8AC3E}">
        <p14:creationId xmlns:p14="http://schemas.microsoft.com/office/powerpoint/2010/main" val="1002329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07B7523-907C-BA4C-9B55-239AA52558AB}"/>
              </a:ext>
            </a:extLst>
          </p:cNvPr>
          <p:cNvSpPr txBox="1"/>
          <p:nvPr/>
        </p:nvSpPr>
        <p:spPr>
          <a:xfrm>
            <a:off x="0" y="198468"/>
            <a:ext cx="12191999" cy="461665"/>
          </a:xfrm>
          <a:prstGeom prst="rect">
            <a:avLst/>
          </a:prstGeom>
          <a:solidFill>
            <a:srgbClr val="4A78A1"/>
          </a:solidFill>
          <a:ln>
            <a:noFill/>
          </a:ln>
        </p:spPr>
        <p:txBody>
          <a:bodyPr wrap="square" rtlCol="0" anchor="ctr">
            <a:spAutoFit/>
          </a:bodyPr>
          <a:lstStyle/>
          <a:p>
            <a:pPr algn="ctr"/>
            <a:r>
              <a:rPr lang="fr-FR" sz="2400" dirty="0">
                <a:solidFill>
                  <a:schemeClr val="bg1"/>
                </a:solidFill>
              </a:rPr>
              <a:t>Stratégie de prise en charge du LDLc en post SCA</a:t>
            </a:r>
          </a:p>
        </p:txBody>
      </p:sp>
      <p:graphicFrame>
        <p:nvGraphicFramePr>
          <p:cNvPr id="7" name="Tableau 6">
            <a:extLst>
              <a:ext uri="{FF2B5EF4-FFF2-40B4-BE49-F238E27FC236}">
                <a16:creationId xmlns:a16="http://schemas.microsoft.com/office/drawing/2014/main" id="{7DB414D8-E65F-E84F-AEB8-4DA6B668DC35}"/>
              </a:ext>
            </a:extLst>
          </p:cNvPr>
          <p:cNvGraphicFramePr>
            <a:graphicFrameLocks noGrp="1"/>
          </p:cNvGraphicFramePr>
          <p:nvPr/>
        </p:nvGraphicFramePr>
        <p:xfrm>
          <a:off x="9718532" y="910393"/>
          <a:ext cx="2179100" cy="5546541"/>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1765752">
                  <a:extLst>
                    <a:ext uri="{9D8B030D-6E8A-4147-A177-3AD203B41FA5}">
                      <a16:colId xmlns:a16="http://schemas.microsoft.com/office/drawing/2014/main" val="2910803515"/>
                    </a:ext>
                  </a:extLst>
                </a:gridCol>
                <a:gridCol w="413348">
                  <a:extLst>
                    <a:ext uri="{9D8B030D-6E8A-4147-A177-3AD203B41FA5}">
                      <a16:colId xmlns:a16="http://schemas.microsoft.com/office/drawing/2014/main" val="223697066"/>
                    </a:ext>
                  </a:extLst>
                </a:gridCol>
              </a:tblGrid>
              <a:tr h="275079">
                <a:tc gridSpan="2">
                  <a:txBody>
                    <a:bodyPr/>
                    <a:lstStyle/>
                    <a:p>
                      <a:pPr algn="ctr"/>
                      <a:r>
                        <a:rPr lang="fr-FR" sz="1500" dirty="0"/>
                        <a:t>Score de Dutch</a:t>
                      </a:r>
                    </a:p>
                  </a:txBody>
                  <a:tcPr>
                    <a:solidFill>
                      <a:srgbClr val="949598"/>
                    </a:solidFill>
                  </a:tcPr>
                </a:tc>
                <a:tc hMerge="1">
                  <a:txBody>
                    <a:bodyPr/>
                    <a:lstStyle/>
                    <a:p>
                      <a:endParaRPr lang="fr-FR" sz="1200" dirty="0"/>
                    </a:p>
                  </a:txBody>
                  <a:tcPr>
                    <a:solidFill>
                      <a:srgbClr val="949598"/>
                    </a:solidFill>
                  </a:tcPr>
                </a:tc>
                <a:extLst>
                  <a:ext uri="{0D108BD9-81ED-4DB2-BD59-A6C34878D82A}">
                    <a16:rowId xmlns:a16="http://schemas.microsoft.com/office/drawing/2014/main" val="2805292927"/>
                  </a:ext>
                </a:extLst>
              </a:tr>
              <a:tr h="275079">
                <a:tc>
                  <a:txBody>
                    <a:bodyPr/>
                    <a:lstStyle/>
                    <a:p>
                      <a:r>
                        <a:rPr lang="fr-FR" sz="1200" b="1" dirty="0"/>
                        <a:t>ATCD fam.</a:t>
                      </a:r>
                    </a:p>
                  </a:txBody>
                  <a:tcPr/>
                </a:tc>
                <a:tc>
                  <a:txBody>
                    <a:bodyPr/>
                    <a:lstStyle/>
                    <a:p>
                      <a:r>
                        <a:rPr lang="fr-FR" sz="1200" b="1" dirty="0"/>
                        <a:t>/2</a:t>
                      </a:r>
                    </a:p>
                  </a:txBody>
                  <a:tcPr/>
                </a:tc>
                <a:extLst>
                  <a:ext uri="{0D108BD9-81ED-4DB2-BD59-A6C34878D82A}">
                    <a16:rowId xmlns:a16="http://schemas.microsoft.com/office/drawing/2014/main" val="1797255459"/>
                  </a:ext>
                </a:extLst>
              </a:tr>
              <a:tr h="275079">
                <a:tc>
                  <a:txBody>
                    <a:bodyPr/>
                    <a:lstStyle/>
                    <a:p>
                      <a:r>
                        <a:rPr lang="fr-FR" sz="1200" dirty="0"/>
                        <a:t>CMI  H&lt;55a  F&lt;60a</a:t>
                      </a:r>
                    </a:p>
                  </a:txBody>
                  <a:tcPr>
                    <a:solidFill>
                      <a:srgbClr val="E6E6EA"/>
                    </a:solidFill>
                  </a:tcPr>
                </a:tc>
                <a:tc>
                  <a:txBody>
                    <a:bodyPr/>
                    <a:lstStyle/>
                    <a:p>
                      <a:r>
                        <a:rPr lang="fr-FR" sz="1200" dirty="0"/>
                        <a:t>1</a:t>
                      </a:r>
                    </a:p>
                  </a:txBody>
                  <a:tcPr>
                    <a:solidFill>
                      <a:srgbClr val="E6E6EA"/>
                    </a:solidFill>
                  </a:tcPr>
                </a:tc>
                <a:extLst>
                  <a:ext uri="{0D108BD9-81ED-4DB2-BD59-A6C34878D82A}">
                    <a16:rowId xmlns:a16="http://schemas.microsoft.com/office/drawing/2014/main" val="978979145"/>
                  </a:ext>
                </a:extLst>
              </a:tr>
              <a:tr h="275079">
                <a:tc>
                  <a:txBody>
                    <a:bodyPr/>
                    <a:lstStyle/>
                    <a:p>
                      <a:r>
                        <a:rPr lang="fr-FR" sz="1200" dirty="0"/>
                        <a:t>Adulte LDLc &gt; 2 g/L</a:t>
                      </a:r>
                    </a:p>
                  </a:txBody>
                  <a:tcPr>
                    <a:solidFill>
                      <a:srgbClr val="E6E6EA"/>
                    </a:solidFill>
                  </a:tcPr>
                </a:tc>
                <a:tc>
                  <a:txBody>
                    <a:bodyPr/>
                    <a:lstStyle/>
                    <a:p>
                      <a:r>
                        <a:rPr lang="fr-FR" sz="1200" dirty="0"/>
                        <a:t>2</a:t>
                      </a:r>
                    </a:p>
                  </a:txBody>
                  <a:tcPr>
                    <a:solidFill>
                      <a:srgbClr val="E6E6EA"/>
                    </a:solidFill>
                  </a:tcPr>
                </a:tc>
                <a:extLst>
                  <a:ext uri="{0D108BD9-81ED-4DB2-BD59-A6C34878D82A}">
                    <a16:rowId xmlns:a16="http://schemas.microsoft.com/office/drawing/2014/main" val="1212240211"/>
                  </a:ext>
                </a:extLst>
              </a:tr>
              <a:tr h="275079">
                <a:tc>
                  <a:txBody>
                    <a:bodyPr/>
                    <a:lstStyle/>
                    <a:p>
                      <a:r>
                        <a:rPr lang="fr-FR" sz="1200" dirty="0"/>
                        <a:t>Xanthome </a:t>
                      </a:r>
                      <a:r>
                        <a:rPr lang="fr-FR" sz="1200" dirty="0" err="1"/>
                        <a:t>t</a:t>
                      </a:r>
                      <a:r>
                        <a:rPr lang="fr-FR" sz="1200" dirty="0"/>
                        <a:t>./Arc c.</a:t>
                      </a:r>
                    </a:p>
                  </a:txBody>
                  <a:tcPr>
                    <a:solidFill>
                      <a:srgbClr val="E6E6EA"/>
                    </a:solidFill>
                  </a:tcPr>
                </a:tc>
                <a:tc>
                  <a:txBody>
                    <a:bodyPr/>
                    <a:lstStyle/>
                    <a:p>
                      <a:r>
                        <a:rPr lang="fr-FR" sz="1200" dirty="0"/>
                        <a:t>2</a:t>
                      </a:r>
                    </a:p>
                  </a:txBody>
                  <a:tcPr>
                    <a:solidFill>
                      <a:srgbClr val="E6E6EA"/>
                    </a:solidFill>
                  </a:tcPr>
                </a:tc>
                <a:extLst>
                  <a:ext uri="{0D108BD9-81ED-4DB2-BD59-A6C34878D82A}">
                    <a16:rowId xmlns:a16="http://schemas.microsoft.com/office/drawing/2014/main" val="3204312149"/>
                  </a:ext>
                </a:extLst>
              </a:tr>
              <a:tr h="275079">
                <a:tc>
                  <a:txBody>
                    <a:bodyPr/>
                    <a:lstStyle/>
                    <a:p>
                      <a:r>
                        <a:rPr lang="fr-FR" sz="1200" dirty="0"/>
                        <a:t>Enfant LDLc &gt;1,35 g/L</a:t>
                      </a:r>
                    </a:p>
                  </a:txBody>
                  <a:tcPr>
                    <a:solidFill>
                      <a:srgbClr val="E6E6EA"/>
                    </a:solidFill>
                  </a:tcPr>
                </a:tc>
                <a:tc>
                  <a:txBody>
                    <a:bodyPr/>
                    <a:lstStyle/>
                    <a:p>
                      <a:r>
                        <a:rPr lang="fr-FR" sz="1200" dirty="0"/>
                        <a:t>2</a:t>
                      </a:r>
                    </a:p>
                  </a:txBody>
                  <a:tcPr>
                    <a:solidFill>
                      <a:srgbClr val="E6E6EA"/>
                    </a:solidFill>
                  </a:tcPr>
                </a:tc>
                <a:extLst>
                  <a:ext uri="{0D108BD9-81ED-4DB2-BD59-A6C34878D82A}">
                    <a16:rowId xmlns:a16="http://schemas.microsoft.com/office/drawing/2014/main" val="843200400"/>
                  </a:ext>
                </a:extLst>
              </a:tr>
              <a:tr h="275079">
                <a:tc>
                  <a:txBody>
                    <a:bodyPr/>
                    <a:lstStyle/>
                    <a:p>
                      <a:r>
                        <a:rPr lang="fr-FR" sz="1200" b="1" dirty="0"/>
                        <a:t>ATCD perso.</a:t>
                      </a:r>
                    </a:p>
                  </a:txBody>
                  <a:tcPr>
                    <a:solidFill>
                      <a:srgbClr val="CBCBCB"/>
                    </a:solidFill>
                  </a:tcPr>
                </a:tc>
                <a:tc>
                  <a:txBody>
                    <a:bodyPr/>
                    <a:lstStyle/>
                    <a:p>
                      <a:r>
                        <a:rPr lang="fr-FR" sz="1200" b="1" dirty="0"/>
                        <a:t>/2</a:t>
                      </a:r>
                    </a:p>
                  </a:txBody>
                  <a:tcPr>
                    <a:solidFill>
                      <a:srgbClr val="CBCBCB"/>
                    </a:solidFill>
                  </a:tcPr>
                </a:tc>
                <a:extLst>
                  <a:ext uri="{0D108BD9-81ED-4DB2-BD59-A6C34878D82A}">
                    <a16:rowId xmlns:a16="http://schemas.microsoft.com/office/drawing/2014/main" val="896006659"/>
                  </a:ext>
                </a:extLst>
              </a:tr>
              <a:tr h="275079">
                <a:tc>
                  <a:txBody>
                    <a:bodyPr/>
                    <a:lstStyle/>
                    <a:p>
                      <a:r>
                        <a:rPr lang="fr-FR" sz="1200" dirty="0"/>
                        <a:t>CMI H&lt;55a F&lt;60a</a:t>
                      </a:r>
                    </a:p>
                  </a:txBody>
                  <a:tcPr>
                    <a:solidFill>
                      <a:srgbClr val="E6E6EA"/>
                    </a:solidFill>
                  </a:tcPr>
                </a:tc>
                <a:tc>
                  <a:txBody>
                    <a:bodyPr/>
                    <a:lstStyle/>
                    <a:p>
                      <a:r>
                        <a:rPr lang="fr-FR" sz="1200" dirty="0"/>
                        <a:t>2</a:t>
                      </a:r>
                    </a:p>
                  </a:txBody>
                  <a:tcPr>
                    <a:solidFill>
                      <a:srgbClr val="E6E6EA"/>
                    </a:solidFill>
                  </a:tcPr>
                </a:tc>
                <a:extLst>
                  <a:ext uri="{0D108BD9-81ED-4DB2-BD59-A6C34878D82A}">
                    <a16:rowId xmlns:a16="http://schemas.microsoft.com/office/drawing/2014/main" val="3062371144"/>
                  </a:ext>
                </a:extLst>
              </a:tr>
              <a:tr h="275079">
                <a:tc>
                  <a:txBody>
                    <a:bodyPr/>
                    <a:lstStyle/>
                    <a:p>
                      <a:r>
                        <a:rPr lang="fr-FR" sz="1200" dirty="0"/>
                        <a:t>Vasculaire H&lt;55a F&lt;60a</a:t>
                      </a:r>
                    </a:p>
                  </a:txBody>
                  <a:tcPr>
                    <a:solidFill>
                      <a:srgbClr val="E6E6EA"/>
                    </a:solidFill>
                  </a:tcPr>
                </a:tc>
                <a:tc>
                  <a:txBody>
                    <a:bodyPr/>
                    <a:lstStyle/>
                    <a:p>
                      <a:r>
                        <a:rPr lang="fr-FR" sz="1200" dirty="0"/>
                        <a:t>1</a:t>
                      </a:r>
                    </a:p>
                  </a:txBody>
                  <a:tcPr>
                    <a:solidFill>
                      <a:srgbClr val="E6E6EA"/>
                    </a:solidFill>
                  </a:tcPr>
                </a:tc>
                <a:extLst>
                  <a:ext uri="{0D108BD9-81ED-4DB2-BD59-A6C34878D82A}">
                    <a16:rowId xmlns:a16="http://schemas.microsoft.com/office/drawing/2014/main" val="5328064"/>
                  </a:ext>
                </a:extLst>
              </a:tr>
              <a:tr h="275079">
                <a:tc>
                  <a:txBody>
                    <a:bodyPr/>
                    <a:lstStyle/>
                    <a:p>
                      <a:r>
                        <a:rPr lang="fr-FR" sz="1200" b="1" dirty="0"/>
                        <a:t>Clinique</a:t>
                      </a:r>
                    </a:p>
                  </a:txBody>
                  <a:tcPr>
                    <a:solidFill>
                      <a:srgbClr val="CBCBCB"/>
                    </a:solidFill>
                  </a:tcPr>
                </a:tc>
                <a:tc>
                  <a:txBody>
                    <a:bodyPr/>
                    <a:lstStyle/>
                    <a:p>
                      <a:r>
                        <a:rPr lang="fr-FR" sz="1200" b="1" dirty="0"/>
                        <a:t>/6</a:t>
                      </a:r>
                    </a:p>
                  </a:txBody>
                  <a:tcPr>
                    <a:solidFill>
                      <a:srgbClr val="CBCBCB"/>
                    </a:solidFill>
                  </a:tcPr>
                </a:tc>
                <a:extLst>
                  <a:ext uri="{0D108BD9-81ED-4DB2-BD59-A6C34878D82A}">
                    <a16:rowId xmlns:a16="http://schemas.microsoft.com/office/drawing/2014/main" val="369682036"/>
                  </a:ext>
                </a:extLst>
              </a:tr>
              <a:tr h="275079">
                <a:tc>
                  <a:txBody>
                    <a:bodyPr/>
                    <a:lstStyle/>
                    <a:p>
                      <a:r>
                        <a:rPr lang="fr-FR" sz="1200" b="0" dirty="0"/>
                        <a:t>Xanthome tendineux</a:t>
                      </a:r>
                    </a:p>
                  </a:txBody>
                  <a:tcPr>
                    <a:solidFill>
                      <a:srgbClr val="E6E6EA"/>
                    </a:solidFill>
                  </a:tcPr>
                </a:tc>
                <a:tc>
                  <a:txBody>
                    <a:bodyPr/>
                    <a:lstStyle/>
                    <a:p>
                      <a:r>
                        <a:rPr lang="fr-FR" sz="1200" dirty="0"/>
                        <a:t>6</a:t>
                      </a:r>
                    </a:p>
                  </a:txBody>
                  <a:tcPr>
                    <a:solidFill>
                      <a:srgbClr val="E6E6EA"/>
                    </a:solidFill>
                  </a:tcPr>
                </a:tc>
                <a:extLst>
                  <a:ext uri="{0D108BD9-81ED-4DB2-BD59-A6C34878D82A}">
                    <a16:rowId xmlns:a16="http://schemas.microsoft.com/office/drawing/2014/main" val="3206619667"/>
                  </a:ext>
                </a:extLst>
              </a:tr>
              <a:tr h="275079">
                <a:tc>
                  <a:txBody>
                    <a:bodyPr/>
                    <a:lstStyle/>
                    <a:p>
                      <a:r>
                        <a:rPr lang="fr-FR" sz="1200" dirty="0"/>
                        <a:t>Arc cornéen &lt;45a</a:t>
                      </a:r>
                    </a:p>
                  </a:txBody>
                  <a:tcPr>
                    <a:solidFill>
                      <a:srgbClr val="E6E6EA"/>
                    </a:solidFill>
                  </a:tcPr>
                </a:tc>
                <a:tc>
                  <a:txBody>
                    <a:bodyPr/>
                    <a:lstStyle/>
                    <a:p>
                      <a:r>
                        <a:rPr lang="fr-FR" sz="1200" dirty="0"/>
                        <a:t>4</a:t>
                      </a:r>
                    </a:p>
                  </a:txBody>
                  <a:tcPr>
                    <a:solidFill>
                      <a:srgbClr val="E6E6EA"/>
                    </a:solidFill>
                  </a:tcPr>
                </a:tc>
                <a:extLst>
                  <a:ext uri="{0D108BD9-81ED-4DB2-BD59-A6C34878D82A}">
                    <a16:rowId xmlns:a16="http://schemas.microsoft.com/office/drawing/2014/main" val="2653269482"/>
                  </a:ext>
                </a:extLst>
              </a:tr>
              <a:tr h="275079">
                <a:tc>
                  <a:txBody>
                    <a:bodyPr/>
                    <a:lstStyle/>
                    <a:p>
                      <a:r>
                        <a:rPr lang="fr-FR" sz="1200" b="1" dirty="0"/>
                        <a:t>LDL cholestérol</a:t>
                      </a:r>
                    </a:p>
                  </a:txBody>
                  <a:tcPr>
                    <a:solidFill>
                      <a:srgbClr val="CBCBCB"/>
                    </a:solidFill>
                  </a:tcPr>
                </a:tc>
                <a:tc>
                  <a:txBody>
                    <a:bodyPr/>
                    <a:lstStyle/>
                    <a:p>
                      <a:r>
                        <a:rPr lang="fr-FR" sz="1200" b="1" dirty="0"/>
                        <a:t>/8</a:t>
                      </a:r>
                    </a:p>
                  </a:txBody>
                  <a:tcPr>
                    <a:solidFill>
                      <a:srgbClr val="CBCBCB"/>
                    </a:solidFill>
                  </a:tcPr>
                </a:tc>
                <a:extLst>
                  <a:ext uri="{0D108BD9-81ED-4DB2-BD59-A6C34878D82A}">
                    <a16:rowId xmlns:a16="http://schemas.microsoft.com/office/drawing/2014/main" val="2431758517"/>
                  </a:ext>
                </a:extLst>
              </a:tr>
              <a:tr h="275079">
                <a:tc>
                  <a:txBody>
                    <a:bodyPr/>
                    <a:lstStyle/>
                    <a:p>
                      <a:r>
                        <a:rPr lang="fr-FR" sz="1200" dirty="0"/>
                        <a:t>LDLc &gt; 3,25 g/L</a:t>
                      </a:r>
                    </a:p>
                  </a:txBody>
                  <a:tcPr>
                    <a:solidFill>
                      <a:srgbClr val="E6E6EA"/>
                    </a:solidFill>
                  </a:tcPr>
                </a:tc>
                <a:tc>
                  <a:txBody>
                    <a:bodyPr/>
                    <a:lstStyle/>
                    <a:p>
                      <a:r>
                        <a:rPr lang="fr-FR" sz="1200" dirty="0"/>
                        <a:t>8</a:t>
                      </a:r>
                    </a:p>
                  </a:txBody>
                  <a:tcPr>
                    <a:solidFill>
                      <a:srgbClr val="E6E6EA"/>
                    </a:solidFill>
                  </a:tcPr>
                </a:tc>
                <a:extLst>
                  <a:ext uri="{0D108BD9-81ED-4DB2-BD59-A6C34878D82A}">
                    <a16:rowId xmlns:a16="http://schemas.microsoft.com/office/drawing/2014/main" val="2356220388"/>
                  </a:ext>
                </a:extLst>
              </a:tr>
              <a:tr h="275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LDLc &gt; 2,5 g/L</a:t>
                      </a:r>
                    </a:p>
                  </a:txBody>
                  <a:tcPr>
                    <a:solidFill>
                      <a:srgbClr val="E6E6EA"/>
                    </a:solidFill>
                  </a:tcPr>
                </a:tc>
                <a:tc>
                  <a:txBody>
                    <a:bodyPr/>
                    <a:lstStyle/>
                    <a:p>
                      <a:r>
                        <a:rPr lang="fr-FR" sz="1200" dirty="0"/>
                        <a:t>5</a:t>
                      </a:r>
                    </a:p>
                  </a:txBody>
                  <a:tcPr>
                    <a:solidFill>
                      <a:srgbClr val="E6E6EA"/>
                    </a:solidFill>
                  </a:tcPr>
                </a:tc>
                <a:extLst>
                  <a:ext uri="{0D108BD9-81ED-4DB2-BD59-A6C34878D82A}">
                    <a16:rowId xmlns:a16="http://schemas.microsoft.com/office/drawing/2014/main" val="440926700"/>
                  </a:ext>
                </a:extLst>
              </a:tr>
              <a:tr h="275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LDLc &gt; 1,9 g/L</a:t>
                      </a:r>
                    </a:p>
                  </a:txBody>
                  <a:tcPr>
                    <a:solidFill>
                      <a:srgbClr val="E6E6EA"/>
                    </a:solidFill>
                  </a:tcPr>
                </a:tc>
                <a:tc>
                  <a:txBody>
                    <a:bodyPr/>
                    <a:lstStyle/>
                    <a:p>
                      <a:r>
                        <a:rPr lang="fr-FR" sz="1200" dirty="0"/>
                        <a:t>3</a:t>
                      </a:r>
                    </a:p>
                  </a:txBody>
                  <a:tcPr>
                    <a:solidFill>
                      <a:srgbClr val="E6E6EA"/>
                    </a:solidFill>
                  </a:tcPr>
                </a:tc>
                <a:extLst>
                  <a:ext uri="{0D108BD9-81ED-4DB2-BD59-A6C34878D82A}">
                    <a16:rowId xmlns:a16="http://schemas.microsoft.com/office/drawing/2014/main" val="4241017709"/>
                  </a:ext>
                </a:extLst>
              </a:tr>
              <a:tr h="275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LDLc &gt; 1,55 g/L</a:t>
                      </a:r>
                    </a:p>
                  </a:txBody>
                  <a:tcPr>
                    <a:solidFill>
                      <a:srgbClr val="E6E6EA"/>
                    </a:solidFill>
                  </a:tcPr>
                </a:tc>
                <a:tc>
                  <a:txBody>
                    <a:bodyPr/>
                    <a:lstStyle/>
                    <a:p>
                      <a:r>
                        <a:rPr lang="fr-FR" sz="1200" dirty="0"/>
                        <a:t>1</a:t>
                      </a:r>
                    </a:p>
                  </a:txBody>
                  <a:tcPr>
                    <a:solidFill>
                      <a:srgbClr val="E6E6EA"/>
                    </a:solidFill>
                  </a:tcPr>
                </a:tc>
                <a:extLst>
                  <a:ext uri="{0D108BD9-81ED-4DB2-BD59-A6C34878D82A}">
                    <a16:rowId xmlns:a16="http://schemas.microsoft.com/office/drawing/2014/main" val="3458420312"/>
                  </a:ext>
                </a:extLst>
              </a:tr>
              <a:tr h="275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dk1"/>
                          </a:solidFill>
                          <a:latin typeface="+mn-lt"/>
                          <a:ea typeface="+mn-ea"/>
                          <a:cs typeface="+mn-cs"/>
                        </a:rPr>
                        <a:t>Génétique</a:t>
                      </a:r>
                    </a:p>
                  </a:txBody>
                  <a:tcPr>
                    <a:solidFill>
                      <a:srgbClr val="CBCBCB"/>
                    </a:solidFill>
                  </a:tcPr>
                </a:tc>
                <a:tc>
                  <a:txBody>
                    <a:bodyPr/>
                    <a:lstStyle/>
                    <a:p>
                      <a:r>
                        <a:rPr lang="fr-FR" sz="1200" b="1" dirty="0"/>
                        <a:t>/8</a:t>
                      </a:r>
                    </a:p>
                  </a:txBody>
                  <a:tcPr>
                    <a:solidFill>
                      <a:srgbClr val="CBCBCB"/>
                    </a:solidFill>
                  </a:tcPr>
                </a:tc>
                <a:extLst>
                  <a:ext uri="{0D108BD9-81ED-4DB2-BD59-A6C34878D82A}">
                    <a16:rowId xmlns:a16="http://schemas.microsoft.com/office/drawing/2014/main" val="3337376587"/>
                  </a:ext>
                </a:extLst>
              </a:tr>
              <a:tr h="275079">
                <a:tc>
                  <a:txBody>
                    <a:bodyPr/>
                    <a:lstStyle/>
                    <a:p>
                      <a:r>
                        <a:rPr lang="fr-FR" sz="1200" dirty="0"/>
                        <a:t>LDL-R, ApoB, PCSK9</a:t>
                      </a:r>
                    </a:p>
                  </a:txBody>
                  <a:tcPr>
                    <a:solidFill>
                      <a:srgbClr val="E6E6EA"/>
                    </a:solidFill>
                  </a:tcPr>
                </a:tc>
                <a:tc>
                  <a:txBody>
                    <a:bodyPr/>
                    <a:lstStyle/>
                    <a:p>
                      <a:r>
                        <a:rPr lang="fr-FR" sz="1200" dirty="0"/>
                        <a:t>8</a:t>
                      </a:r>
                    </a:p>
                  </a:txBody>
                  <a:tcPr>
                    <a:solidFill>
                      <a:srgbClr val="E6E6EA"/>
                    </a:solidFill>
                  </a:tcPr>
                </a:tc>
                <a:extLst>
                  <a:ext uri="{0D108BD9-81ED-4DB2-BD59-A6C34878D82A}">
                    <a16:rowId xmlns:a16="http://schemas.microsoft.com/office/drawing/2014/main" val="3638156297"/>
                  </a:ext>
                </a:extLst>
              </a:tr>
              <a:tr h="275079">
                <a:tc gridSpan="2">
                  <a:txBody>
                    <a:bodyPr/>
                    <a:lstStyle/>
                    <a:p>
                      <a:pPr algn="ctr"/>
                      <a:r>
                        <a:rPr lang="fr-FR" sz="1200" b="1" dirty="0">
                          <a:solidFill>
                            <a:schemeClr val="bg1"/>
                          </a:solidFill>
                        </a:rPr>
                        <a:t>≥6 HF probable;  ≥8 HF avérée</a:t>
                      </a:r>
                    </a:p>
                  </a:txBody>
                  <a:tcPr>
                    <a:solidFill>
                      <a:srgbClr val="949598"/>
                    </a:solidFill>
                  </a:tcPr>
                </a:tc>
                <a:tc hMerge="1">
                  <a:txBody>
                    <a:bodyPr/>
                    <a:lstStyle/>
                    <a:p>
                      <a:endParaRPr lang="fr-FR" sz="1200" dirty="0"/>
                    </a:p>
                  </a:txBody>
                  <a:tcPr>
                    <a:solidFill>
                      <a:srgbClr val="E6E6EA"/>
                    </a:solidFill>
                  </a:tcPr>
                </a:tc>
                <a:extLst>
                  <a:ext uri="{0D108BD9-81ED-4DB2-BD59-A6C34878D82A}">
                    <a16:rowId xmlns:a16="http://schemas.microsoft.com/office/drawing/2014/main" val="3279174130"/>
                  </a:ext>
                </a:extLst>
              </a:tr>
            </a:tbl>
          </a:graphicData>
        </a:graphic>
      </p:graphicFrame>
      <p:sp>
        <p:nvSpPr>
          <p:cNvPr id="8" name="Rectangle 7">
            <a:extLst>
              <a:ext uri="{FF2B5EF4-FFF2-40B4-BE49-F238E27FC236}">
                <a16:creationId xmlns:a16="http://schemas.microsoft.com/office/drawing/2014/main" id="{5470D577-2B24-EC46-9F14-1861BE211311}"/>
              </a:ext>
            </a:extLst>
          </p:cNvPr>
          <p:cNvSpPr/>
          <p:nvPr/>
        </p:nvSpPr>
        <p:spPr>
          <a:xfrm>
            <a:off x="8372665" y="6651772"/>
            <a:ext cx="3838881" cy="230832"/>
          </a:xfrm>
          <a:prstGeom prst="rect">
            <a:avLst/>
          </a:prstGeom>
        </p:spPr>
        <p:txBody>
          <a:bodyPr wrap="square">
            <a:spAutoFit/>
          </a:bodyPr>
          <a:lstStyle/>
          <a:p>
            <a:pPr algn="r">
              <a:spcBef>
                <a:spcPts val="0"/>
              </a:spcBef>
              <a:spcAft>
                <a:spcPts val="0"/>
              </a:spcAft>
            </a:pPr>
            <a:r>
              <a:rPr lang="fr-FR" sz="900" dirty="0">
                <a:effectLst/>
              </a:rPr>
              <a:t>Adapté de Archives of Cardiovascular Diseases. 2021 Jan;114(1):1–3</a:t>
            </a:r>
          </a:p>
        </p:txBody>
      </p:sp>
      <p:sp>
        <p:nvSpPr>
          <p:cNvPr id="9" name="Rectangle 8">
            <a:extLst>
              <a:ext uri="{FF2B5EF4-FFF2-40B4-BE49-F238E27FC236}">
                <a16:creationId xmlns:a16="http://schemas.microsoft.com/office/drawing/2014/main" id="{98533B1B-7CF9-1E40-9B74-CA27FDA43682}"/>
              </a:ext>
            </a:extLst>
          </p:cNvPr>
          <p:cNvSpPr/>
          <p:nvPr/>
        </p:nvSpPr>
        <p:spPr>
          <a:xfrm>
            <a:off x="401073" y="1140979"/>
            <a:ext cx="1827776" cy="1950398"/>
          </a:xfrm>
          <a:prstGeom prst="rect">
            <a:avLst/>
          </a:prstGeom>
          <a:solidFill>
            <a:srgbClr val="CBCBCB"/>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solidFill>
                  <a:schemeClr val="tx1"/>
                </a:solidFill>
              </a:rPr>
              <a:t>Patient naïf de statines</a:t>
            </a:r>
          </a:p>
        </p:txBody>
      </p:sp>
      <p:sp>
        <p:nvSpPr>
          <p:cNvPr id="10" name="Rectangle 9">
            <a:extLst>
              <a:ext uri="{FF2B5EF4-FFF2-40B4-BE49-F238E27FC236}">
                <a16:creationId xmlns:a16="http://schemas.microsoft.com/office/drawing/2014/main" id="{15A29FC6-3229-D14F-9EB2-C32C1034784B}"/>
              </a:ext>
            </a:extLst>
          </p:cNvPr>
          <p:cNvSpPr/>
          <p:nvPr/>
        </p:nvSpPr>
        <p:spPr>
          <a:xfrm>
            <a:off x="401074" y="3399152"/>
            <a:ext cx="1827775" cy="1317757"/>
          </a:xfrm>
          <a:prstGeom prst="rect">
            <a:avLst/>
          </a:prstGeom>
          <a:solidFill>
            <a:srgbClr val="CBCBCB"/>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solidFill>
                  <a:schemeClr val="tx1"/>
                </a:solidFill>
              </a:rPr>
              <a:t>Patient déjà sous statines</a:t>
            </a:r>
          </a:p>
        </p:txBody>
      </p:sp>
      <p:sp>
        <p:nvSpPr>
          <p:cNvPr id="12" name="ZoneTexte 11">
            <a:extLst>
              <a:ext uri="{FF2B5EF4-FFF2-40B4-BE49-F238E27FC236}">
                <a16:creationId xmlns:a16="http://schemas.microsoft.com/office/drawing/2014/main" id="{17CD84CF-F76B-5843-8FC0-015F5523AD8B}"/>
              </a:ext>
            </a:extLst>
          </p:cNvPr>
          <p:cNvSpPr txBox="1"/>
          <p:nvPr/>
        </p:nvSpPr>
        <p:spPr>
          <a:xfrm>
            <a:off x="1534562" y="5618204"/>
            <a:ext cx="7570165" cy="861774"/>
          </a:xfrm>
          <a:prstGeom prst="rect">
            <a:avLst/>
          </a:prstGeom>
          <a:noFill/>
        </p:spPr>
        <p:txBody>
          <a:bodyPr wrap="square" rtlCol="0" anchor="ctr">
            <a:spAutoFit/>
          </a:bodyPr>
          <a:lstStyle/>
          <a:p>
            <a:r>
              <a:rPr lang="fr-FR" sz="1600" u="sng" dirty="0"/>
              <a:t>A la sortie du patient</a:t>
            </a:r>
            <a:r>
              <a:rPr lang="fr-FR" sz="1600" dirty="0"/>
              <a:t> :</a:t>
            </a:r>
          </a:p>
          <a:p>
            <a:r>
              <a:rPr lang="fr-FR" sz="1600" dirty="0">
                <a:sym typeface="Wingdings" pitchFamily="2" charset="2"/>
              </a:rPr>
              <a:t>      En cas de bithérapie : association fixe </a:t>
            </a:r>
            <a:r>
              <a:rPr lang="fr-FR" sz="1600" dirty="0"/>
              <a:t>(type </a:t>
            </a:r>
            <a:r>
              <a:rPr lang="fr-FR" sz="1600" i="1" dirty="0"/>
              <a:t>Liporosa</a:t>
            </a:r>
            <a:r>
              <a:rPr lang="fr-FR" sz="1600" dirty="0"/>
              <a:t>, </a:t>
            </a:r>
            <a:r>
              <a:rPr lang="fr-FR" sz="1600" i="1" dirty="0"/>
              <a:t>Liptruzet, </a:t>
            </a:r>
            <a:r>
              <a:rPr lang="fr-FR" sz="1600" i="1" dirty="0" err="1"/>
              <a:t>Reselip</a:t>
            </a:r>
            <a:r>
              <a:rPr lang="fr-FR" sz="1600" i="1" dirty="0"/>
              <a:t>, Twicor…</a:t>
            </a:r>
            <a:r>
              <a:rPr lang="fr-FR" sz="1600" dirty="0"/>
              <a:t>)</a:t>
            </a:r>
          </a:p>
          <a:p>
            <a:r>
              <a:rPr lang="fr-FR" sz="1600" dirty="0">
                <a:sym typeface="Wingdings" pitchFamily="2" charset="2"/>
              </a:rPr>
              <a:t>      Exploration des anomalies lipidiques à 1 mois</a:t>
            </a:r>
            <a:endParaRPr lang="fr-FR" sz="1600" dirty="0"/>
          </a:p>
        </p:txBody>
      </p:sp>
      <p:sp>
        <p:nvSpPr>
          <p:cNvPr id="15" name="ZoneTexte 14">
            <a:extLst>
              <a:ext uri="{FF2B5EF4-FFF2-40B4-BE49-F238E27FC236}">
                <a16:creationId xmlns:a16="http://schemas.microsoft.com/office/drawing/2014/main" id="{B5A8C9C5-EAC1-944D-93C3-64320A99AD4E}"/>
              </a:ext>
            </a:extLst>
          </p:cNvPr>
          <p:cNvSpPr txBox="1"/>
          <p:nvPr/>
        </p:nvSpPr>
        <p:spPr>
          <a:xfrm>
            <a:off x="2637892" y="765710"/>
            <a:ext cx="1425614" cy="338554"/>
          </a:xfrm>
          <a:prstGeom prst="rect">
            <a:avLst/>
          </a:prstGeom>
          <a:noFill/>
        </p:spPr>
        <p:txBody>
          <a:bodyPr wrap="square" rtlCol="0">
            <a:spAutoFit/>
          </a:bodyPr>
          <a:lstStyle/>
          <a:p>
            <a:pPr algn="ctr"/>
            <a:r>
              <a:rPr lang="fr-FR" sz="1600" b="1" dirty="0"/>
              <a:t>LDLc initial</a:t>
            </a:r>
          </a:p>
        </p:txBody>
      </p:sp>
      <p:sp>
        <p:nvSpPr>
          <p:cNvPr id="16" name="ZoneTexte 15">
            <a:extLst>
              <a:ext uri="{FF2B5EF4-FFF2-40B4-BE49-F238E27FC236}">
                <a16:creationId xmlns:a16="http://schemas.microsoft.com/office/drawing/2014/main" id="{B51E0721-A88D-3E47-9591-EF42EE517709}"/>
              </a:ext>
            </a:extLst>
          </p:cNvPr>
          <p:cNvSpPr txBox="1"/>
          <p:nvPr/>
        </p:nvSpPr>
        <p:spPr>
          <a:xfrm>
            <a:off x="6076239" y="765710"/>
            <a:ext cx="1689902" cy="338554"/>
          </a:xfrm>
          <a:prstGeom prst="rect">
            <a:avLst/>
          </a:prstGeom>
          <a:noFill/>
        </p:spPr>
        <p:txBody>
          <a:bodyPr wrap="square" rtlCol="0" anchor="b">
            <a:spAutoFit/>
          </a:bodyPr>
          <a:lstStyle/>
          <a:p>
            <a:pPr algn="ctr"/>
            <a:r>
              <a:rPr lang="fr-FR" sz="1600" b="1" dirty="0"/>
              <a:t>Stratégie</a:t>
            </a:r>
            <a:endParaRPr lang="fr-FR" sz="1600" b="1" baseline="30000" dirty="0"/>
          </a:p>
        </p:txBody>
      </p:sp>
      <p:cxnSp>
        <p:nvCxnSpPr>
          <p:cNvPr id="52" name="Connecteur droit avec flèche 51">
            <a:extLst>
              <a:ext uri="{FF2B5EF4-FFF2-40B4-BE49-F238E27FC236}">
                <a16:creationId xmlns:a16="http://schemas.microsoft.com/office/drawing/2014/main" id="{8BED26C2-F5E2-9E4C-A11A-470D9431D7FC}"/>
              </a:ext>
            </a:extLst>
          </p:cNvPr>
          <p:cNvCxnSpPr>
            <a:cxnSpLocks/>
            <a:endCxn id="43" idx="1"/>
          </p:cNvCxnSpPr>
          <p:nvPr/>
        </p:nvCxnSpPr>
        <p:spPr>
          <a:xfrm>
            <a:off x="2300019" y="1392041"/>
            <a:ext cx="2264409" cy="5431"/>
          </a:xfrm>
          <a:prstGeom prst="straightConnector1">
            <a:avLst/>
          </a:prstGeom>
          <a:ln w="31750">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3AE1CCEF-6BAD-BC4F-A171-1128230CF7F3}"/>
              </a:ext>
            </a:extLst>
          </p:cNvPr>
          <p:cNvSpPr txBox="1"/>
          <p:nvPr/>
        </p:nvSpPr>
        <p:spPr>
          <a:xfrm>
            <a:off x="4564428" y="1228195"/>
            <a:ext cx="4722494" cy="338554"/>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wrap="square" rtlCol="0" anchor="ctr">
            <a:spAutoFit/>
          </a:bodyPr>
          <a:lstStyle>
            <a:defPPr>
              <a:defRPr lang="fr-FR"/>
            </a:defPPr>
            <a:lvl1pPr algn="ctr">
              <a:defRPr sz="1600"/>
            </a:lvl1pPr>
          </a:lstStyle>
          <a:p>
            <a:r>
              <a:rPr lang="fr-FR" dirty="0"/>
              <a:t>Statines intensité modérée</a:t>
            </a:r>
          </a:p>
        </p:txBody>
      </p:sp>
      <p:sp>
        <p:nvSpPr>
          <p:cNvPr id="44" name="ZoneTexte 43">
            <a:extLst>
              <a:ext uri="{FF2B5EF4-FFF2-40B4-BE49-F238E27FC236}">
                <a16:creationId xmlns:a16="http://schemas.microsoft.com/office/drawing/2014/main" id="{80933F40-97C1-834E-8402-5877BA21884E}"/>
              </a:ext>
            </a:extLst>
          </p:cNvPr>
          <p:cNvSpPr txBox="1"/>
          <p:nvPr/>
        </p:nvSpPr>
        <p:spPr>
          <a:xfrm>
            <a:off x="2429878" y="1228195"/>
            <a:ext cx="1841643" cy="338554"/>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wrap="square" rtlCol="0" anchor="ctr">
            <a:spAutoFit/>
          </a:bodyPr>
          <a:lstStyle/>
          <a:p>
            <a:pPr algn="ctr"/>
            <a:r>
              <a:rPr lang="fr-FR" sz="1600" dirty="0"/>
              <a:t>LDLc &lt;0,55 g/L</a:t>
            </a:r>
          </a:p>
        </p:txBody>
      </p:sp>
      <p:cxnSp>
        <p:nvCxnSpPr>
          <p:cNvPr id="57" name="Connecteur droit avec flèche 56">
            <a:extLst>
              <a:ext uri="{FF2B5EF4-FFF2-40B4-BE49-F238E27FC236}">
                <a16:creationId xmlns:a16="http://schemas.microsoft.com/office/drawing/2014/main" id="{E9189F20-E224-5644-9333-C7246E46FD5E}"/>
              </a:ext>
            </a:extLst>
          </p:cNvPr>
          <p:cNvCxnSpPr>
            <a:cxnSpLocks/>
            <a:endCxn id="46" idx="1"/>
          </p:cNvCxnSpPr>
          <p:nvPr/>
        </p:nvCxnSpPr>
        <p:spPr>
          <a:xfrm flipV="1">
            <a:off x="2295245" y="1879820"/>
            <a:ext cx="2269183" cy="16871"/>
          </a:xfrm>
          <a:prstGeom prst="straightConnector1">
            <a:avLst/>
          </a:prstGeom>
          <a:ln w="31750">
            <a:solidFill>
              <a:srgbClr val="FFE69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614E42E9-E2D3-9648-9848-83E2C19826ED}"/>
              </a:ext>
            </a:extLst>
          </p:cNvPr>
          <p:cNvSpPr txBox="1"/>
          <p:nvPr/>
        </p:nvSpPr>
        <p:spPr>
          <a:xfrm>
            <a:off x="2433026" y="1705350"/>
            <a:ext cx="1841643" cy="372409"/>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rtlCol="0" anchor="ctr">
            <a:spAutoFit/>
          </a:bodyPr>
          <a:lstStyle/>
          <a:p>
            <a:pPr algn="ctr"/>
            <a:r>
              <a:rPr lang="fr-FR" sz="1600" dirty="0"/>
              <a:t>LDLc 0,55-1 g/L</a:t>
            </a:r>
          </a:p>
        </p:txBody>
      </p:sp>
      <p:sp>
        <p:nvSpPr>
          <p:cNvPr id="46" name="ZoneTexte 45">
            <a:extLst>
              <a:ext uri="{FF2B5EF4-FFF2-40B4-BE49-F238E27FC236}">
                <a16:creationId xmlns:a16="http://schemas.microsoft.com/office/drawing/2014/main" id="{314FCAAA-9202-6746-B25F-93C8F135D76E}"/>
              </a:ext>
            </a:extLst>
          </p:cNvPr>
          <p:cNvSpPr txBox="1"/>
          <p:nvPr/>
        </p:nvSpPr>
        <p:spPr>
          <a:xfrm>
            <a:off x="4564428" y="1725456"/>
            <a:ext cx="4722494" cy="338554"/>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rtlCol="0" anchor="ctr">
            <a:spAutoFit/>
          </a:bodyPr>
          <a:lstStyle>
            <a:defPPr>
              <a:defRPr lang="fr-FR"/>
            </a:defPPr>
            <a:lvl1pPr algn="ctr">
              <a:defRPr sz="1600"/>
            </a:lvl1pPr>
          </a:lstStyle>
          <a:p>
            <a:r>
              <a:rPr lang="fr-FR" dirty="0"/>
              <a:t>Statines forte intensité</a:t>
            </a:r>
          </a:p>
        </p:txBody>
      </p:sp>
      <p:cxnSp>
        <p:nvCxnSpPr>
          <p:cNvPr id="58" name="Connecteur droit avec flèche 57">
            <a:extLst>
              <a:ext uri="{FF2B5EF4-FFF2-40B4-BE49-F238E27FC236}">
                <a16:creationId xmlns:a16="http://schemas.microsoft.com/office/drawing/2014/main" id="{9307932D-AB82-8C4E-9821-810EBCF933E9}"/>
              </a:ext>
            </a:extLst>
          </p:cNvPr>
          <p:cNvCxnSpPr>
            <a:cxnSpLocks/>
          </p:cNvCxnSpPr>
          <p:nvPr/>
        </p:nvCxnSpPr>
        <p:spPr>
          <a:xfrm>
            <a:off x="2295245" y="2372033"/>
            <a:ext cx="2260214" cy="0"/>
          </a:xfrm>
          <a:prstGeom prst="straightConnector1">
            <a:avLst/>
          </a:prstGeom>
          <a:ln w="31750">
            <a:solidFill>
              <a:srgbClr val="FFDA66"/>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63B33D8D-F5A0-2044-ABFE-5E3A388D9B7E}"/>
              </a:ext>
            </a:extLst>
          </p:cNvPr>
          <p:cNvSpPr txBox="1"/>
          <p:nvPr/>
        </p:nvSpPr>
        <p:spPr>
          <a:xfrm>
            <a:off x="2429878" y="2178316"/>
            <a:ext cx="1841643" cy="372409"/>
          </a:xfrm>
          <a:prstGeom prst="rect">
            <a:avLst/>
          </a:prstGeom>
          <a:solidFill>
            <a:schemeClr val="accent4">
              <a:lumMod val="60000"/>
              <a:lumOff val="40000"/>
            </a:schemeClr>
          </a:solidFill>
          <a:effectLst>
            <a:outerShdw blurRad="50800" dist="38100" dir="2700000" algn="tl" rotWithShape="0">
              <a:prstClr val="black">
                <a:alpha val="40000"/>
              </a:prstClr>
            </a:outerShdw>
          </a:effectLst>
        </p:spPr>
        <p:txBody>
          <a:bodyPr wrap="square" rtlCol="0" anchor="ctr">
            <a:spAutoFit/>
          </a:bodyPr>
          <a:lstStyle/>
          <a:p>
            <a:pPr algn="ctr"/>
            <a:r>
              <a:rPr lang="fr-FR" sz="1600" dirty="0"/>
              <a:t>LDLc 1-1,9 g/L</a:t>
            </a:r>
          </a:p>
        </p:txBody>
      </p:sp>
      <p:cxnSp>
        <p:nvCxnSpPr>
          <p:cNvPr id="59" name="Connecteur droit avec flèche 58">
            <a:extLst>
              <a:ext uri="{FF2B5EF4-FFF2-40B4-BE49-F238E27FC236}">
                <a16:creationId xmlns:a16="http://schemas.microsoft.com/office/drawing/2014/main" id="{8F17AE5A-BB4C-E14D-A4CE-02C36074EB35}"/>
              </a:ext>
            </a:extLst>
          </p:cNvPr>
          <p:cNvCxnSpPr>
            <a:cxnSpLocks/>
            <a:endCxn id="50" idx="1"/>
          </p:cNvCxnSpPr>
          <p:nvPr/>
        </p:nvCxnSpPr>
        <p:spPr>
          <a:xfrm flipV="1">
            <a:off x="2295245" y="2843093"/>
            <a:ext cx="2269183" cy="10204"/>
          </a:xfrm>
          <a:prstGeom prst="straightConnector1">
            <a:avLst/>
          </a:prstGeom>
          <a:ln w="31750">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569FC77C-FF57-9B40-A00D-961E5065BDFE}"/>
              </a:ext>
            </a:extLst>
          </p:cNvPr>
          <p:cNvSpPr txBox="1"/>
          <p:nvPr/>
        </p:nvSpPr>
        <p:spPr>
          <a:xfrm>
            <a:off x="4555459" y="2195242"/>
            <a:ext cx="4722494" cy="338554"/>
          </a:xfrm>
          <a:prstGeom prst="rect">
            <a:avLst/>
          </a:prstGeom>
          <a:solidFill>
            <a:schemeClr val="accent4">
              <a:lumMod val="60000"/>
              <a:lumOff val="40000"/>
            </a:schemeClr>
          </a:solidFill>
          <a:effectLst>
            <a:outerShdw blurRad="50800" dist="38100" dir="2700000" algn="tl" rotWithShape="0">
              <a:prstClr val="black">
                <a:alpha val="40000"/>
              </a:prstClr>
            </a:outerShdw>
          </a:effectLst>
        </p:spPr>
        <p:txBody>
          <a:bodyPr wrap="square" rtlCol="0" anchor="ctr">
            <a:spAutoFit/>
          </a:bodyPr>
          <a:lstStyle>
            <a:defPPr>
              <a:defRPr lang="fr-FR"/>
            </a:defPPr>
            <a:lvl1pPr algn="ctr">
              <a:defRPr sz="1600"/>
            </a:lvl1pPr>
          </a:lstStyle>
          <a:p>
            <a:r>
              <a:rPr lang="fr-FR" dirty="0"/>
              <a:t>Statines forte intensité + ezetimibe</a:t>
            </a:r>
          </a:p>
        </p:txBody>
      </p:sp>
      <p:sp>
        <p:nvSpPr>
          <p:cNvPr id="49" name="ZoneTexte 48">
            <a:extLst>
              <a:ext uri="{FF2B5EF4-FFF2-40B4-BE49-F238E27FC236}">
                <a16:creationId xmlns:a16="http://schemas.microsoft.com/office/drawing/2014/main" id="{C667E1DF-87BE-C047-90DF-2676C690C525}"/>
              </a:ext>
            </a:extLst>
          </p:cNvPr>
          <p:cNvSpPr txBox="1"/>
          <p:nvPr/>
        </p:nvSpPr>
        <p:spPr>
          <a:xfrm>
            <a:off x="2429878" y="2674656"/>
            <a:ext cx="1841643" cy="338554"/>
          </a:xfrm>
          <a:prstGeom prst="rect">
            <a:avLst/>
          </a:prstGeom>
          <a:solidFill>
            <a:srgbClr val="C00000"/>
          </a:solidFill>
          <a:effectLst>
            <a:outerShdw blurRad="50800" dist="38100" dir="2700000" algn="tl" rotWithShape="0">
              <a:prstClr val="black">
                <a:alpha val="40000"/>
              </a:prstClr>
            </a:outerShdw>
          </a:effectLst>
        </p:spPr>
        <p:txBody>
          <a:bodyPr wrap="square" rtlCol="0" anchor="ctr">
            <a:spAutoFit/>
          </a:bodyPr>
          <a:lstStyle/>
          <a:p>
            <a:pPr algn="ctr"/>
            <a:r>
              <a:rPr lang="fr-FR" sz="1600" dirty="0">
                <a:solidFill>
                  <a:schemeClr val="bg1"/>
                </a:solidFill>
              </a:rPr>
              <a:t>LDLc &gt;1,9 g/L</a:t>
            </a:r>
          </a:p>
        </p:txBody>
      </p:sp>
      <p:sp>
        <p:nvSpPr>
          <p:cNvPr id="50" name="ZoneTexte 49">
            <a:extLst>
              <a:ext uri="{FF2B5EF4-FFF2-40B4-BE49-F238E27FC236}">
                <a16:creationId xmlns:a16="http://schemas.microsoft.com/office/drawing/2014/main" id="{B020F7AB-9399-B547-890A-5623F53BD419}"/>
              </a:ext>
            </a:extLst>
          </p:cNvPr>
          <p:cNvSpPr txBox="1"/>
          <p:nvPr/>
        </p:nvSpPr>
        <p:spPr>
          <a:xfrm>
            <a:off x="4564428" y="2673816"/>
            <a:ext cx="4722494" cy="338554"/>
          </a:xfrm>
          <a:prstGeom prst="rect">
            <a:avLst/>
          </a:prstGeom>
          <a:solidFill>
            <a:srgbClr val="C00000"/>
          </a:solidFill>
          <a:effectLst>
            <a:outerShdw blurRad="50800" dist="38100" dir="2700000" algn="tl" rotWithShape="0">
              <a:prstClr val="black">
                <a:alpha val="40000"/>
              </a:prstClr>
            </a:outerShdw>
          </a:effectLst>
        </p:spPr>
        <p:txBody>
          <a:bodyPr wrap="square" rtlCol="0" anchor="ctr">
            <a:spAutoFit/>
          </a:bodyPr>
          <a:lstStyle>
            <a:defPPr>
              <a:defRPr lang="fr-FR"/>
            </a:defPPr>
            <a:lvl1pPr algn="ctr">
              <a:defRPr sz="1600"/>
            </a:lvl1pPr>
          </a:lstStyle>
          <a:p>
            <a:r>
              <a:rPr lang="fr-FR" dirty="0">
                <a:solidFill>
                  <a:schemeClr val="bg1"/>
                </a:solidFill>
              </a:rPr>
              <a:t>Statines forte intensité + ezetimibe + Dutch</a:t>
            </a:r>
          </a:p>
        </p:txBody>
      </p:sp>
      <p:cxnSp>
        <p:nvCxnSpPr>
          <p:cNvPr id="60" name="Connecteur droit avec flèche 59">
            <a:extLst>
              <a:ext uri="{FF2B5EF4-FFF2-40B4-BE49-F238E27FC236}">
                <a16:creationId xmlns:a16="http://schemas.microsoft.com/office/drawing/2014/main" id="{185A1911-EE6A-514E-B3F8-AAF8DAF84314}"/>
              </a:ext>
            </a:extLst>
          </p:cNvPr>
          <p:cNvCxnSpPr>
            <a:cxnSpLocks/>
            <a:endCxn id="61" idx="1"/>
          </p:cNvCxnSpPr>
          <p:nvPr/>
        </p:nvCxnSpPr>
        <p:spPr>
          <a:xfrm>
            <a:off x="2300019" y="3602255"/>
            <a:ext cx="2264409" cy="5431"/>
          </a:xfrm>
          <a:prstGeom prst="straightConnector1">
            <a:avLst/>
          </a:prstGeom>
          <a:ln w="31750">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0D3F8008-A916-2C4E-92F5-C4C91127245E}"/>
              </a:ext>
            </a:extLst>
          </p:cNvPr>
          <p:cNvSpPr txBox="1"/>
          <p:nvPr/>
        </p:nvSpPr>
        <p:spPr>
          <a:xfrm>
            <a:off x="4564428" y="3438409"/>
            <a:ext cx="4713525" cy="338554"/>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wrap="square" rtlCol="0" anchor="ctr">
            <a:spAutoFit/>
          </a:bodyPr>
          <a:lstStyle>
            <a:defPPr>
              <a:defRPr lang="fr-FR"/>
            </a:defPPr>
            <a:lvl1pPr algn="ctr">
              <a:defRPr sz="1600"/>
            </a:lvl1pPr>
          </a:lstStyle>
          <a:p>
            <a:r>
              <a:rPr lang="fr-FR" dirty="0"/>
              <a:t>Poursuite même traitement</a:t>
            </a:r>
          </a:p>
        </p:txBody>
      </p:sp>
      <p:sp>
        <p:nvSpPr>
          <p:cNvPr id="62" name="ZoneTexte 61">
            <a:extLst>
              <a:ext uri="{FF2B5EF4-FFF2-40B4-BE49-F238E27FC236}">
                <a16:creationId xmlns:a16="http://schemas.microsoft.com/office/drawing/2014/main" id="{F979ACA1-8EE3-2E4A-8B42-E7EF6A807C20}"/>
              </a:ext>
            </a:extLst>
          </p:cNvPr>
          <p:cNvSpPr txBox="1"/>
          <p:nvPr/>
        </p:nvSpPr>
        <p:spPr>
          <a:xfrm>
            <a:off x="2429878" y="3438409"/>
            <a:ext cx="1841643" cy="338554"/>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wrap="square" rtlCol="0" anchor="ctr">
            <a:spAutoFit/>
          </a:bodyPr>
          <a:lstStyle/>
          <a:p>
            <a:pPr algn="ctr"/>
            <a:r>
              <a:rPr lang="fr-FR" sz="1600" dirty="0"/>
              <a:t>LDLc &lt;0,55 g/L</a:t>
            </a:r>
          </a:p>
        </p:txBody>
      </p:sp>
      <p:cxnSp>
        <p:nvCxnSpPr>
          <p:cNvPr id="63" name="Connecteur droit avec flèche 62">
            <a:extLst>
              <a:ext uri="{FF2B5EF4-FFF2-40B4-BE49-F238E27FC236}">
                <a16:creationId xmlns:a16="http://schemas.microsoft.com/office/drawing/2014/main" id="{62D58CF5-CDD1-644F-A72E-705FCE707620}"/>
              </a:ext>
            </a:extLst>
          </p:cNvPr>
          <p:cNvCxnSpPr>
            <a:cxnSpLocks/>
            <a:endCxn id="66" idx="1"/>
          </p:cNvCxnSpPr>
          <p:nvPr/>
        </p:nvCxnSpPr>
        <p:spPr>
          <a:xfrm flipV="1">
            <a:off x="2295245" y="4094082"/>
            <a:ext cx="2260213" cy="7514"/>
          </a:xfrm>
          <a:prstGeom prst="straightConnector1">
            <a:avLst/>
          </a:prstGeom>
          <a:ln w="31750">
            <a:solidFill>
              <a:srgbClr val="FFDA66"/>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7C61A631-DEDC-A144-A36B-302D5D292299}"/>
              </a:ext>
            </a:extLst>
          </p:cNvPr>
          <p:cNvSpPr txBox="1"/>
          <p:nvPr/>
        </p:nvSpPr>
        <p:spPr>
          <a:xfrm>
            <a:off x="2429878" y="3924806"/>
            <a:ext cx="1841643" cy="338554"/>
          </a:xfrm>
          <a:prstGeom prst="rect">
            <a:avLst/>
          </a:prstGeom>
          <a:solidFill>
            <a:schemeClr val="accent4">
              <a:lumMod val="60000"/>
              <a:lumOff val="40000"/>
            </a:schemeClr>
          </a:solidFill>
          <a:effectLst>
            <a:outerShdw blurRad="50800" dist="38100" dir="2700000" algn="tl" rotWithShape="0">
              <a:prstClr val="black">
                <a:alpha val="40000"/>
              </a:prstClr>
            </a:outerShdw>
          </a:effectLst>
        </p:spPr>
        <p:txBody>
          <a:bodyPr wrap="square" rtlCol="0" anchor="ctr">
            <a:spAutoFit/>
          </a:bodyPr>
          <a:lstStyle/>
          <a:p>
            <a:pPr algn="ctr"/>
            <a:r>
              <a:rPr lang="fr-FR" sz="1600" dirty="0"/>
              <a:t>LDLc 0,55-1,9 g/L</a:t>
            </a:r>
          </a:p>
        </p:txBody>
      </p:sp>
      <p:cxnSp>
        <p:nvCxnSpPr>
          <p:cNvPr id="65" name="Connecteur droit avec flèche 64">
            <a:extLst>
              <a:ext uri="{FF2B5EF4-FFF2-40B4-BE49-F238E27FC236}">
                <a16:creationId xmlns:a16="http://schemas.microsoft.com/office/drawing/2014/main" id="{40A78FD9-96CE-754A-B973-0EF2985BF028}"/>
              </a:ext>
            </a:extLst>
          </p:cNvPr>
          <p:cNvCxnSpPr>
            <a:cxnSpLocks/>
            <a:endCxn id="68" idx="1"/>
          </p:cNvCxnSpPr>
          <p:nvPr/>
        </p:nvCxnSpPr>
        <p:spPr>
          <a:xfrm flipV="1">
            <a:off x="2295245" y="4550892"/>
            <a:ext cx="2269183" cy="10204"/>
          </a:xfrm>
          <a:prstGeom prst="straightConnector1">
            <a:avLst/>
          </a:prstGeom>
          <a:ln w="31750">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47CA0284-415F-D246-9735-C02852EB88A6}"/>
              </a:ext>
            </a:extLst>
          </p:cNvPr>
          <p:cNvSpPr txBox="1"/>
          <p:nvPr/>
        </p:nvSpPr>
        <p:spPr>
          <a:xfrm>
            <a:off x="4555458" y="3924805"/>
            <a:ext cx="4713525" cy="338554"/>
          </a:xfrm>
          <a:prstGeom prst="rect">
            <a:avLst/>
          </a:prstGeom>
          <a:solidFill>
            <a:schemeClr val="accent4">
              <a:lumMod val="60000"/>
              <a:lumOff val="40000"/>
            </a:schemeClr>
          </a:solidFill>
          <a:effectLst>
            <a:outerShdw blurRad="50800" dist="38100" dir="2700000" algn="tl" rotWithShape="0">
              <a:prstClr val="black">
                <a:alpha val="40000"/>
              </a:prstClr>
            </a:outerShdw>
          </a:effectLst>
        </p:spPr>
        <p:txBody>
          <a:bodyPr wrap="square" rtlCol="0" anchor="ctr">
            <a:spAutoFit/>
          </a:bodyPr>
          <a:lstStyle>
            <a:defPPr>
              <a:defRPr lang="fr-FR"/>
            </a:defPPr>
            <a:lvl1pPr algn="ctr">
              <a:defRPr sz="1600"/>
            </a:lvl1pPr>
          </a:lstStyle>
          <a:p>
            <a:r>
              <a:rPr lang="fr-FR" dirty="0"/>
              <a:t>Majorer statines + ezetimibe ± iPCSK9</a:t>
            </a:r>
          </a:p>
        </p:txBody>
      </p:sp>
      <p:sp>
        <p:nvSpPr>
          <p:cNvPr id="67" name="ZoneTexte 66">
            <a:extLst>
              <a:ext uri="{FF2B5EF4-FFF2-40B4-BE49-F238E27FC236}">
                <a16:creationId xmlns:a16="http://schemas.microsoft.com/office/drawing/2014/main" id="{CCA20CC6-1072-9944-A2F8-DE62295A8CC0}"/>
              </a:ext>
            </a:extLst>
          </p:cNvPr>
          <p:cNvSpPr txBox="1"/>
          <p:nvPr/>
        </p:nvSpPr>
        <p:spPr>
          <a:xfrm>
            <a:off x="2429878" y="4382455"/>
            <a:ext cx="1841643" cy="338554"/>
          </a:xfrm>
          <a:prstGeom prst="rect">
            <a:avLst/>
          </a:prstGeom>
          <a:solidFill>
            <a:srgbClr val="C00000"/>
          </a:solidFill>
          <a:effectLst>
            <a:outerShdw blurRad="50800" dist="38100" dir="2700000" algn="tl" rotWithShape="0">
              <a:prstClr val="black">
                <a:alpha val="40000"/>
              </a:prstClr>
            </a:outerShdw>
          </a:effectLst>
        </p:spPr>
        <p:txBody>
          <a:bodyPr wrap="square" rtlCol="0" anchor="ctr">
            <a:spAutoFit/>
          </a:bodyPr>
          <a:lstStyle/>
          <a:p>
            <a:pPr algn="ctr"/>
            <a:r>
              <a:rPr lang="fr-FR" sz="1600" dirty="0">
                <a:solidFill>
                  <a:schemeClr val="bg1"/>
                </a:solidFill>
              </a:rPr>
              <a:t>LDLc &gt;1,9 g/L</a:t>
            </a:r>
          </a:p>
        </p:txBody>
      </p:sp>
      <p:sp>
        <p:nvSpPr>
          <p:cNvPr id="68" name="ZoneTexte 67">
            <a:extLst>
              <a:ext uri="{FF2B5EF4-FFF2-40B4-BE49-F238E27FC236}">
                <a16:creationId xmlns:a16="http://schemas.microsoft.com/office/drawing/2014/main" id="{348176F1-B2E6-334A-94F0-915D4E0FF3C2}"/>
              </a:ext>
            </a:extLst>
          </p:cNvPr>
          <p:cNvSpPr txBox="1"/>
          <p:nvPr/>
        </p:nvSpPr>
        <p:spPr>
          <a:xfrm>
            <a:off x="4564428" y="4381615"/>
            <a:ext cx="4722494" cy="338554"/>
          </a:xfrm>
          <a:prstGeom prst="rect">
            <a:avLst/>
          </a:prstGeom>
          <a:solidFill>
            <a:srgbClr val="C00000"/>
          </a:solidFill>
          <a:effectLst>
            <a:outerShdw blurRad="50800" dist="38100" dir="2700000" algn="tl" rotWithShape="0">
              <a:prstClr val="black">
                <a:alpha val="40000"/>
              </a:prstClr>
            </a:outerShdw>
          </a:effectLst>
        </p:spPr>
        <p:txBody>
          <a:bodyPr wrap="square" rtlCol="0" anchor="ctr">
            <a:spAutoFit/>
          </a:bodyPr>
          <a:lstStyle>
            <a:defPPr>
              <a:defRPr lang="fr-FR"/>
            </a:defPPr>
            <a:lvl1pPr algn="ctr">
              <a:defRPr sz="1600"/>
            </a:lvl1pPr>
          </a:lstStyle>
          <a:p>
            <a:r>
              <a:rPr lang="fr-FR" dirty="0">
                <a:solidFill>
                  <a:schemeClr val="bg1"/>
                </a:solidFill>
              </a:rPr>
              <a:t>Majorer statines + ezetimibe ± iPCSK9 + Dutch  </a:t>
            </a:r>
          </a:p>
        </p:txBody>
      </p:sp>
      <p:sp>
        <p:nvSpPr>
          <p:cNvPr id="33" name="Rectangle 32">
            <a:extLst>
              <a:ext uri="{FF2B5EF4-FFF2-40B4-BE49-F238E27FC236}">
                <a16:creationId xmlns:a16="http://schemas.microsoft.com/office/drawing/2014/main" id="{A6F4DB0E-5CB3-074F-80F2-4B6AC2BCDBCD}"/>
              </a:ext>
            </a:extLst>
          </p:cNvPr>
          <p:cNvSpPr/>
          <p:nvPr/>
        </p:nvSpPr>
        <p:spPr>
          <a:xfrm>
            <a:off x="401074" y="4791232"/>
            <a:ext cx="8867910" cy="646331"/>
          </a:xfrm>
          <a:prstGeom prst="rect">
            <a:avLst/>
          </a:prstGeom>
        </p:spPr>
        <p:txBody>
          <a:bodyPr wrap="square">
            <a:spAutoFit/>
          </a:bodyPr>
          <a:lstStyle/>
          <a:p>
            <a:r>
              <a:rPr lang="fr-FR" sz="1200" dirty="0"/>
              <a:t>A adapter systématiquement à la tolérance clinique</a:t>
            </a:r>
          </a:p>
          <a:p>
            <a:r>
              <a:rPr lang="fr-FR" sz="1200" dirty="0"/>
              <a:t>Statines forte intensité : </a:t>
            </a:r>
            <a:r>
              <a:rPr lang="fr-FR" sz="1200" i="1" dirty="0"/>
              <a:t>Atorvastatine</a:t>
            </a:r>
            <a:r>
              <a:rPr lang="fr-FR" sz="1200" dirty="0"/>
              <a:t> </a:t>
            </a:r>
            <a:r>
              <a:rPr lang="fr-FR" sz="1200" i="1" dirty="0"/>
              <a:t>40-80 mg, Rosuvastatine 20 mg</a:t>
            </a:r>
            <a:endParaRPr lang="fr-FR" sz="1200" b="1" dirty="0"/>
          </a:p>
          <a:p>
            <a:r>
              <a:rPr lang="fr-FR" sz="1200" b="1" dirty="0"/>
              <a:t>Si intolérance aux statines connue </a:t>
            </a:r>
            <a:r>
              <a:rPr lang="fr-FR" sz="1200" dirty="0">
                <a:sym typeface="Wingdings" pitchFamily="2" charset="2"/>
              </a:rPr>
              <a:t></a:t>
            </a:r>
            <a:r>
              <a:rPr lang="fr-FR" sz="1200" dirty="0"/>
              <a:t> proposer statine faible intensité (type </a:t>
            </a:r>
            <a:r>
              <a:rPr lang="fr-FR" sz="1200" i="1" dirty="0"/>
              <a:t>pravastatine 20 mg</a:t>
            </a:r>
            <a:r>
              <a:rPr lang="fr-FR" sz="1200" dirty="0"/>
              <a:t>) associée à ezetimibe</a:t>
            </a:r>
          </a:p>
        </p:txBody>
      </p:sp>
      <p:pic>
        <p:nvPicPr>
          <p:cNvPr id="36" name="Image 35">
            <a:extLst>
              <a:ext uri="{FF2B5EF4-FFF2-40B4-BE49-F238E27FC236}">
                <a16:creationId xmlns:a16="http://schemas.microsoft.com/office/drawing/2014/main" id="{1572412C-55B7-0B46-A68B-B022673B884D}"/>
              </a:ext>
            </a:extLst>
          </p:cNvPr>
          <p:cNvPicPr>
            <a:picLocks noChangeAspect="1"/>
          </p:cNvPicPr>
          <p:nvPr/>
        </p:nvPicPr>
        <p:blipFill>
          <a:blip r:embed="rId3"/>
          <a:stretch>
            <a:fillRect/>
          </a:stretch>
        </p:blipFill>
        <p:spPr>
          <a:xfrm>
            <a:off x="0" y="5305322"/>
            <a:ext cx="1615044" cy="1487541"/>
          </a:xfrm>
          <a:prstGeom prst="rect">
            <a:avLst/>
          </a:prstGeom>
        </p:spPr>
      </p:pic>
      <p:sp>
        <p:nvSpPr>
          <p:cNvPr id="34" name="Rectangle 33">
            <a:extLst>
              <a:ext uri="{FF2B5EF4-FFF2-40B4-BE49-F238E27FC236}">
                <a16:creationId xmlns:a16="http://schemas.microsoft.com/office/drawing/2014/main" id="{120835FB-129D-1B49-8C8E-992344585988}"/>
              </a:ext>
            </a:extLst>
          </p:cNvPr>
          <p:cNvSpPr/>
          <p:nvPr/>
        </p:nvSpPr>
        <p:spPr>
          <a:xfrm>
            <a:off x="-31173" y="6651772"/>
            <a:ext cx="3838881" cy="230832"/>
          </a:xfrm>
          <a:prstGeom prst="rect">
            <a:avLst/>
          </a:prstGeom>
        </p:spPr>
        <p:txBody>
          <a:bodyPr wrap="square">
            <a:spAutoFit/>
          </a:bodyPr>
          <a:lstStyle/>
          <a:p>
            <a:pPr>
              <a:spcBef>
                <a:spcPts val="0"/>
              </a:spcBef>
              <a:spcAft>
                <a:spcPts val="0"/>
              </a:spcAft>
            </a:pPr>
            <a:r>
              <a:rPr lang="fr-FR" sz="900" dirty="0">
                <a:effectLst/>
              </a:rPr>
              <a:t>B.Duband</a:t>
            </a:r>
            <a:r>
              <a:rPr lang="fr-FR" sz="900" dirty="0"/>
              <a:t>, V1, 2022</a:t>
            </a:r>
            <a:endParaRPr lang="fr-FR" sz="900" dirty="0">
              <a:effectLst/>
            </a:endParaRPr>
          </a:p>
        </p:txBody>
      </p:sp>
    </p:spTree>
    <p:extLst>
      <p:ext uri="{BB962C8B-B14F-4D97-AF65-F5344CB8AC3E}">
        <p14:creationId xmlns:p14="http://schemas.microsoft.com/office/powerpoint/2010/main" val="1088894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9B9B8519-185B-F446-A55D-51018E946C48}"/>
              </a:ext>
            </a:extLst>
          </p:cNvPr>
          <p:cNvGrpSpPr/>
          <p:nvPr/>
        </p:nvGrpSpPr>
        <p:grpSpPr>
          <a:xfrm>
            <a:off x="0" y="339385"/>
            <a:ext cx="12192000" cy="898571"/>
            <a:chOff x="0" y="34586"/>
            <a:chExt cx="12192000" cy="898571"/>
          </a:xfrm>
          <a:gradFill flip="none" rotWithShape="1">
            <a:gsLst>
              <a:gs pos="83000">
                <a:schemeClr val="accent6">
                  <a:lumMod val="40000"/>
                  <a:lumOff val="60000"/>
                </a:schemeClr>
              </a:gs>
              <a:gs pos="54000">
                <a:schemeClr val="accent5">
                  <a:lumMod val="60000"/>
                  <a:alpha val="81000"/>
                </a:schemeClr>
              </a:gs>
            </a:gsLst>
            <a:lin ang="2700000" scaled="1"/>
            <a:tileRect/>
          </a:gradFill>
        </p:grpSpPr>
        <p:sp>
          <p:nvSpPr>
            <p:cNvPr id="4" name="Rectangle 3">
              <a:extLst>
                <a:ext uri="{FF2B5EF4-FFF2-40B4-BE49-F238E27FC236}">
                  <a16:creationId xmlns:a16="http://schemas.microsoft.com/office/drawing/2014/main" id="{508DE19C-14B7-CC4F-8F54-03A2A61E30FD}"/>
                </a:ext>
              </a:extLst>
            </p:cNvPr>
            <p:cNvSpPr/>
            <p:nvPr/>
          </p:nvSpPr>
          <p:spPr>
            <a:xfrm>
              <a:off x="0" y="34586"/>
              <a:ext cx="12192000" cy="898571"/>
            </a:xfrm>
            <a:prstGeom prst="rect">
              <a:avLst/>
            </a:prstGeom>
            <a:solidFill>
              <a:srgbClr val="4A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0" dirty="0"/>
            </a:p>
          </p:txBody>
        </p:sp>
        <p:sp>
          <p:nvSpPr>
            <p:cNvPr id="2" name="Rectangle 1">
              <a:extLst>
                <a:ext uri="{FF2B5EF4-FFF2-40B4-BE49-F238E27FC236}">
                  <a16:creationId xmlns:a16="http://schemas.microsoft.com/office/drawing/2014/main" id="{4C039E92-7BBC-5E45-B3CC-3A1377722DD6}"/>
                </a:ext>
              </a:extLst>
            </p:cNvPr>
            <p:cNvSpPr/>
            <p:nvPr/>
          </p:nvSpPr>
          <p:spPr>
            <a:xfrm>
              <a:off x="258315" y="191483"/>
              <a:ext cx="11675377" cy="584775"/>
            </a:xfrm>
            <a:prstGeom prst="rect">
              <a:avLst/>
            </a:prstGeom>
            <a:noFill/>
          </p:spPr>
          <p:txBody>
            <a:bodyPr wrap="none">
              <a:spAutoFit/>
            </a:bodyPr>
            <a:lstStyle/>
            <a:p>
              <a:pPr algn="ctr"/>
              <a:r>
                <a:rPr lang="fr-FR" sz="3200" b="1" dirty="0">
                  <a:solidFill>
                    <a:schemeClr val="bg1"/>
                  </a:solidFill>
                  <a:latin typeface="Futura Medium" panose="020B0602020204020303" pitchFamily="34" charset="-79"/>
                  <a:cs typeface="Futura Medium" panose="020B0602020204020303" pitchFamily="34" charset="-79"/>
                </a:rPr>
                <a:t>Actualités en Dyslipidémie – Super Lioran 2022 – Dr Duband</a:t>
              </a:r>
            </a:p>
          </p:txBody>
        </p:sp>
      </p:grpSp>
      <p:graphicFrame>
        <p:nvGraphicFramePr>
          <p:cNvPr id="18" name="Espace réservé du contenu 15">
            <a:extLst>
              <a:ext uri="{FF2B5EF4-FFF2-40B4-BE49-F238E27FC236}">
                <a16:creationId xmlns:a16="http://schemas.microsoft.com/office/drawing/2014/main" id="{C4B4186B-1D7C-0499-6F5B-FA938C90C1D1}"/>
              </a:ext>
            </a:extLst>
          </p:cNvPr>
          <p:cNvGraphicFramePr>
            <a:graphicFrameLocks noGrp="1"/>
          </p:cNvGraphicFramePr>
          <p:nvPr>
            <p:ph idx="1"/>
            <p:extLst>
              <p:ext uri="{D42A27DB-BD31-4B8C-83A1-F6EECF244321}">
                <p14:modId xmlns:p14="http://schemas.microsoft.com/office/powerpoint/2010/main" val="1488576305"/>
              </p:ext>
            </p:extLst>
          </p:nvPr>
        </p:nvGraphicFramePr>
        <p:xfrm>
          <a:off x="838200" y="1578546"/>
          <a:ext cx="10515600" cy="4783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Graphique 20" descr="Liste de vérification">
            <a:extLst>
              <a:ext uri="{FF2B5EF4-FFF2-40B4-BE49-F238E27FC236}">
                <a16:creationId xmlns:a16="http://schemas.microsoft.com/office/drawing/2014/main" id="{9426C069-5055-3146-98DD-3AE15DB6A1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7647" y="1834405"/>
            <a:ext cx="1055200" cy="1055200"/>
          </a:xfrm>
          <a:prstGeom prst="rect">
            <a:avLst/>
          </a:prstGeom>
        </p:spPr>
      </p:pic>
      <p:pic>
        <p:nvPicPr>
          <p:cNvPr id="33" name="Graphique 32" descr="Médecine">
            <a:extLst>
              <a:ext uri="{FF2B5EF4-FFF2-40B4-BE49-F238E27FC236}">
                <a16:creationId xmlns:a16="http://schemas.microsoft.com/office/drawing/2014/main" id="{AAF07D96-10F3-774E-B33A-1B4E74BA68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4797" y="3404366"/>
            <a:ext cx="1106424" cy="1106424"/>
          </a:xfrm>
          <a:prstGeom prst="rect">
            <a:avLst/>
          </a:prstGeom>
        </p:spPr>
      </p:pic>
      <p:pic>
        <p:nvPicPr>
          <p:cNvPr id="37" name="Graphique 36" descr="Aiguille">
            <a:extLst>
              <a:ext uri="{FF2B5EF4-FFF2-40B4-BE49-F238E27FC236}">
                <a16:creationId xmlns:a16="http://schemas.microsoft.com/office/drawing/2014/main" id="{71210F8A-3B2D-7147-AEC9-3CD1DC5320A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2035" y="5042273"/>
            <a:ext cx="1106424" cy="1106424"/>
          </a:xfrm>
          <a:prstGeom prst="rect">
            <a:avLst/>
          </a:prstGeom>
        </p:spPr>
      </p:pic>
      <p:pic>
        <p:nvPicPr>
          <p:cNvPr id="9" name="Image 8">
            <a:extLst>
              <a:ext uri="{FF2B5EF4-FFF2-40B4-BE49-F238E27FC236}">
                <a16:creationId xmlns:a16="http://schemas.microsoft.com/office/drawing/2014/main" id="{BBF28179-EF8D-5A4E-AB3C-941EA14AA00C}"/>
              </a:ext>
            </a:extLst>
          </p:cNvPr>
          <p:cNvPicPr>
            <a:picLocks noChangeAspect="1"/>
          </p:cNvPicPr>
          <p:nvPr/>
        </p:nvPicPr>
        <p:blipFill>
          <a:blip r:embed="rId14"/>
          <a:stretch>
            <a:fillRect/>
          </a:stretch>
        </p:blipFill>
        <p:spPr>
          <a:xfrm>
            <a:off x="9481625" y="4514738"/>
            <a:ext cx="2710375" cy="2485497"/>
          </a:xfrm>
          <a:prstGeom prst="rect">
            <a:avLst/>
          </a:prstGeom>
        </p:spPr>
      </p:pic>
    </p:spTree>
    <p:extLst>
      <p:ext uri="{BB962C8B-B14F-4D97-AF65-F5344CB8AC3E}">
        <p14:creationId xmlns:p14="http://schemas.microsoft.com/office/powerpoint/2010/main" val="2314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311577-C9B8-4A48-8A70-A46237EAE6A9}"/>
              </a:ext>
            </a:extLst>
          </p:cNvPr>
          <p:cNvPicPr>
            <a:picLocks noChangeAspect="1"/>
          </p:cNvPicPr>
          <p:nvPr/>
        </p:nvPicPr>
        <p:blipFill>
          <a:blip r:embed="rId3"/>
          <a:stretch>
            <a:fillRect/>
          </a:stretch>
        </p:blipFill>
        <p:spPr>
          <a:xfrm>
            <a:off x="7407692" y="775010"/>
            <a:ext cx="4784308" cy="3135739"/>
          </a:xfrm>
          <a:prstGeom prst="rect">
            <a:avLst/>
          </a:prstGeom>
        </p:spPr>
      </p:pic>
      <p:sp>
        <p:nvSpPr>
          <p:cNvPr id="3" name="Espace réservé du contenu 2">
            <a:extLst>
              <a:ext uri="{FF2B5EF4-FFF2-40B4-BE49-F238E27FC236}">
                <a16:creationId xmlns:a16="http://schemas.microsoft.com/office/drawing/2014/main" id="{9DD837A6-494A-8243-A90B-4B44BB02F8AB}"/>
              </a:ext>
            </a:extLst>
          </p:cNvPr>
          <p:cNvSpPr>
            <a:spLocks noGrp="1"/>
          </p:cNvSpPr>
          <p:nvPr>
            <p:ph idx="1"/>
          </p:nvPr>
        </p:nvSpPr>
        <p:spPr>
          <a:xfrm>
            <a:off x="223685" y="735814"/>
            <a:ext cx="10058400" cy="4050792"/>
          </a:xfrm>
        </p:spPr>
        <p:txBody>
          <a:bodyPr/>
          <a:lstStyle/>
          <a:p>
            <a:r>
              <a:rPr lang="fr-FR" dirty="0"/>
              <a:t>Inhibition intra-hépatique HMG </a:t>
            </a:r>
            <a:r>
              <a:rPr lang="fr-FR" dirty="0" err="1"/>
              <a:t>CoA</a:t>
            </a:r>
            <a:r>
              <a:rPr lang="fr-FR" dirty="0"/>
              <a:t> </a:t>
            </a:r>
            <a:r>
              <a:rPr lang="fr-FR" dirty="0" err="1"/>
              <a:t>Reductase</a:t>
            </a:r>
            <a:endParaRPr lang="fr-FR" dirty="0"/>
          </a:p>
          <a:p>
            <a:r>
              <a:rPr lang="fr-FR" dirty="0"/>
              <a:t>Diminution synthèse hépatique cholestérol</a:t>
            </a:r>
          </a:p>
          <a:p>
            <a:r>
              <a:rPr lang="fr-FR" dirty="0"/>
              <a:t>↑ Synthèse de LDL-R à la surface hépatocytes</a:t>
            </a:r>
          </a:p>
          <a:p>
            <a:r>
              <a:rPr lang="fr-FR" dirty="0"/>
              <a:t>↑ Épuration LDL et </a:t>
            </a:r>
            <a:r>
              <a:rPr lang="fr-FR" dirty="0" err="1"/>
              <a:t>apoB</a:t>
            </a:r>
            <a:r>
              <a:rPr lang="fr-FR" dirty="0"/>
              <a:t>-lipoprotéines</a:t>
            </a:r>
          </a:p>
          <a:p>
            <a:r>
              <a:rPr lang="fr-FR" dirty="0"/>
              <a:t>Modification du profil lipidique</a:t>
            </a:r>
          </a:p>
          <a:p>
            <a:r>
              <a:rPr lang="fr-FR" dirty="0"/>
              <a:t>Variation interindividuelle (observance/génétique)</a:t>
            </a:r>
          </a:p>
          <a:p>
            <a:r>
              <a:rPr lang="fr-FR" dirty="0"/>
              <a:t>Classification selon leur intensité</a:t>
            </a:r>
          </a:p>
          <a:p>
            <a:endParaRPr lang="fr-FR" dirty="0"/>
          </a:p>
        </p:txBody>
      </p:sp>
      <p:pic>
        <p:nvPicPr>
          <p:cNvPr id="7" name="Image 6">
            <a:extLst>
              <a:ext uri="{FF2B5EF4-FFF2-40B4-BE49-F238E27FC236}">
                <a16:creationId xmlns:a16="http://schemas.microsoft.com/office/drawing/2014/main" id="{3D54409D-BFBE-5848-9458-0999C19CFA76}"/>
              </a:ext>
            </a:extLst>
          </p:cNvPr>
          <p:cNvPicPr>
            <a:picLocks noChangeAspect="1"/>
          </p:cNvPicPr>
          <p:nvPr/>
        </p:nvPicPr>
        <p:blipFill rotWithShape="1">
          <a:blip r:embed="rId4"/>
          <a:srcRect l="2074" t="2969" r="1383" b="51019"/>
          <a:stretch/>
        </p:blipFill>
        <p:spPr>
          <a:xfrm>
            <a:off x="811977" y="4460529"/>
            <a:ext cx="5803392" cy="2104154"/>
          </a:xfrm>
          <a:prstGeom prst="rect">
            <a:avLst/>
          </a:prstGeom>
        </p:spPr>
      </p:pic>
      <p:sp>
        <p:nvSpPr>
          <p:cNvPr id="6" name="Rectangle 5">
            <a:extLst>
              <a:ext uri="{FF2B5EF4-FFF2-40B4-BE49-F238E27FC236}">
                <a16:creationId xmlns:a16="http://schemas.microsoft.com/office/drawing/2014/main" id="{9A850782-3BEA-BB47-B3D2-5CD9D96E6BA7}"/>
              </a:ext>
            </a:extLst>
          </p:cNvPr>
          <p:cNvSpPr/>
          <p:nvPr/>
        </p:nvSpPr>
        <p:spPr>
          <a:xfrm>
            <a:off x="0" y="71410"/>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Statines : la success story</a:t>
            </a:r>
            <a:endParaRPr lang="fr-FR" sz="3600" dirty="0"/>
          </a:p>
        </p:txBody>
      </p:sp>
      <p:pic>
        <p:nvPicPr>
          <p:cNvPr id="8" name="Graphique 7" descr="Médecine">
            <a:extLst>
              <a:ext uri="{FF2B5EF4-FFF2-40B4-BE49-F238E27FC236}">
                <a16:creationId xmlns:a16="http://schemas.microsoft.com/office/drawing/2014/main" id="{B0C6272E-B6B3-D64C-802F-740D713345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5652" y="4460529"/>
            <a:ext cx="1953550" cy="1953550"/>
          </a:xfrm>
          <a:prstGeom prst="rect">
            <a:avLst/>
          </a:prstGeom>
        </p:spPr>
      </p:pic>
    </p:spTree>
    <p:extLst>
      <p:ext uri="{BB962C8B-B14F-4D97-AF65-F5344CB8AC3E}">
        <p14:creationId xmlns:p14="http://schemas.microsoft.com/office/powerpoint/2010/main" val="699122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B24825A-29E1-0E47-8B65-2F319A54FA58}"/>
              </a:ext>
            </a:extLst>
          </p:cNvPr>
          <p:cNvPicPr>
            <a:picLocks noChangeAspect="1"/>
          </p:cNvPicPr>
          <p:nvPr/>
        </p:nvPicPr>
        <p:blipFill>
          <a:blip r:embed="rId3"/>
          <a:stretch>
            <a:fillRect/>
          </a:stretch>
        </p:blipFill>
        <p:spPr>
          <a:xfrm>
            <a:off x="205372" y="750627"/>
            <a:ext cx="11781255" cy="5899486"/>
          </a:xfrm>
          <a:prstGeom prst="rect">
            <a:avLst/>
          </a:prstGeom>
        </p:spPr>
      </p:pic>
      <p:sp>
        <p:nvSpPr>
          <p:cNvPr id="3" name="Rectangle 2">
            <a:extLst>
              <a:ext uri="{FF2B5EF4-FFF2-40B4-BE49-F238E27FC236}">
                <a16:creationId xmlns:a16="http://schemas.microsoft.com/office/drawing/2014/main" id="{E6817DBE-0480-514C-838C-B67C3FC33A97}"/>
              </a:ext>
            </a:extLst>
          </p:cNvPr>
          <p:cNvSpPr/>
          <p:nvPr/>
        </p:nvSpPr>
        <p:spPr>
          <a:xfrm>
            <a:off x="0" y="71410"/>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Statines : la success story</a:t>
            </a:r>
            <a:endParaRPr lang="fr-FR" sz="3600" dirty="0"/>
          </a:p>
        </p:txBody>
      </p:sp>
    </p:spTree>
    <p:extLst>
      <p:ext uri="{BB962C8B-B14F-4D97-AF65-F5344CB8AC3E}">
        <p14:creationId xmlns:p14="http://schemas.microsoft.com/office/powerpoint/2010/main" val="2864889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40E4FE-17EF-8640-A685-06276FBB1F6A}"/>
              </a:ext>
            </a:extLst>
          </p:cNvPr>
          <p:cNvSpPr>
            <a:spLocks noGrp="1"/>
          </p:cNvSpPr>
          <p:nvPr>
            <p:ph type="title"/>
          </p:nvPr>
        </p:nvSpPr>
        <p:spPr/>
        <p:txBody>
          <a:bodyPr/>
          <a:lstStyle/>
          <a:p>
            <a:r>
              <a:rPr lang="fr-FR" dirty="0"/>
              <a:t>Liens d’intérêt</a:t>
            </a:r>
          </a:p>
        </p:txBody>
      </p:sp>
      <p:sp>
        <p:nvSpPr>
          <p:cNvPr id="3" name="Espace réservé du contenu 2">
            <a:extLst>
              <a:ext uri="{FF2B5EF4-FFF2-40B4-BE49-F238E27FC236}">
                <a16:creationId xmlns:a16="http://schemas.microsoft.com/office/drawing/2014/main" id="{61C9AC29-0829-4A4B-B5FB-AE5061200A4B}"/>
              </a:ext>
            </a:extLst>
          </p:cNvPr>
          <p:cNvSpPr>
            <a:spLocks noGrp="1"/>
          </p:cNvSpPr>
          <p:nvPr>
            <p:ph idx="1"/>
          </p:nvPr>
        </p:nvSpPr>
        <p:spPr/>
        <p:txBody>
          <a:bodyPr/>
          <a:lstStyle/>
          <a:p>
            <a:r>
              <a:rPr lang="fr-FR" dirty="0"/>
              <a:t>Présentations orales rémunérées pour AMGEN, ORGANON</a:t>
            </a:r>
          </a:p>
        </p:txBody>
      </p:sp>
    </p:spTree>
    <p:extLst>
      <p:ext uri="{BB962C8B-B14F-4D97-AF65-F5344CB8AC3E}">
        <p14:creationId xmlns:p14="http://schemas.microsoft.com/office/powerpoint/2010/main" val="3160063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F4F9DB3-E998-AC49-982A-E1CCE42A7957}"/>
              </a:ext>
            </a:extLst>
          </p:cNvPr>
          <p:cNvPicPr>
            <a:picLocks noChangeAspect="1"/>
          </p:cNvPicPr>
          <p:nvPr/>
        </p:nvPicPr>
        <p:blipFill>
          <a:blip r:embed="rId3"/>
          <a:stretch>
            <a:fillRect/>
          </a:stretch>
        </p:blipFill>
        <p:spPr>
          <a:xfrm>
            <a:off x="7595025" y="565625"/>
            <a:ext cx="4144401" cy="4016534"/>
          </a:xfrm>
          <a:prstGeom prst="rect">
            <a:avLst/>
          </a:prstGeom>
        </p:spPr>
      </p:pic>
      <p:pic>
        <p:nvPicPr>
          <p:cNvPr id="7" name="Image 6">
            <a:extLst>
              <a:ext uri="{FF2B5EF4-FFF2-40B4-BE49-F238E27FC236}">
                <a16:creationId xmlns:a16="http://schemas.microsoft.com/office/drawing/2014/main" id="{5A239140-59BA-9442-98AF-56737D1A13A0}"/>
              </a:ext>
            </a:extLst>
          </p:cNvPr>
          <p:cNvPicPr>
            <a:picLocks noChangeAspect="1"/>
          </p:cNvPicPr>
          <p:nvPr/>
        </p:nvPicPr>
        <p:blipFill>
          <a:blip r:embed="rId4"/>
          <a:stretch>
            <a:fillRect/>
          </a:stretch>
        </p:blipFill>
        <p:spPr>
          <a:xfrm>
            <a:off x="112649" y="565625"/>
            <a:ext cx="6825803" cy="6299320"/>
          </a:xfrm>
          <a:prstGeom prst="rect">
            <a:avLst/>
          </a:prstGeom>
        </p:spPr>
      </p:pic>
      <p:sp>
        <p:nvSpPr>
          <p:cNvPr id="8" name="Rectangle 7">
            <a:extLst>
              <a:ext uri="{FF2B5EF4-FFF2-40B4-BE49-F238E27FC236}">
                <a16:creationId xmlns:a16="http://schemas.microsoft.com/office/drawing/2014/main" id="{450698F2-009B-724D-BCA6-F48CCC51A3A0}"/>
              </a:ext>
            </a:extLst>
          </p:cNvPr>
          <p:cNvSpPr/>
          <p:nvPr/>
        </p:nvSpPr>
        <p:spPr>
          <a:xfrm>
            <a:off x="6049810" y="5135395"/>
            <a:ext cx="759854" cy="37348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6DC5976-B215-B84C-BE25-44E3795CD0CB}"/>
              </a:ext>
            </a:extLst>
          </p:cNvPr>
          <p:cNvSpPr/>
          <p:nvPr/>
        </p:nvSpPr>
        <p:spPr>
          <a:xfrm>
            <a:off x="10942996" y="3329605"/>
            <a:ext cx="759854" cy="15712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27DB1DA9-87A2-8D4C-A37F-E770EB88E4E9}"/>
              </a:ext>
            </a:extLst>
          </p:cNvPr>
          <p:cNvSpPr txBox="1"/>
          <p:nvPr/>
        </p:nvSpPr>
        <p:spPr>
          <a:xfrm>
            <a:off x="7628172" y="4752719"/>
            <a:ext cx="3796041" cy="1938992"/>
          </a:xfrm>
          <a:prstGeom prst="rect">
            <a:avLst/>
          </a:prstGeom>
          <a:solidFill>
            <a:srgbClr val="C00000"/>
          </a:solidFill>
          <a:ln w="38100">
            <a:solidFill>
              <a:srgbClr val="C00000"/>
            </a:solidFill>
          </a:ln>
          <a:effectLst>
            <a:outerShdw blurRad="50800" dist="38100" dir="2700000" algn="tl" rotWithShape="0">
              <a:prstClr val="black">
                <a:alpha val="40000"/>
              </a:prstClr>
            </a:outerShdw>
          </a:effectLst>
        </p:spPr>
        <p:txBody>
          <a:bodyPr wrap="square" rtlCol="0">
            <a:spAutoFit/>
          </a:bodyPr>
          <a:lstStyle/>
          <a:p>
            <a:r>
              <a:rPr lang="fr-FR" sz="2400" u="sng" dirty="0">
                <a:solidFill>
                  <a:schemeClr val="bg1"/>
                </a:solidFill>
              </a:rPr>
              <a:t>Méta-analyse de RCT</a:t>
            </a:r>
          </a:p>
          <a:p>
            <a:r>
              <a:rPr lang="fr-FR" sz="2400" dirty="0">
                <a:solidFill>
                  <a:schemeClr val="bg1"/>
                </a:solidFill>
              </a:rPr>
              <a:t>Pour ↓ 1 </a:t>
            </a:r>
            <a:r>
              <a:rPr lang="fr-FR" sz="2400" dirty="0" err="1">
                <a:solidFill>
                  <a:schemeClr val="bg1"/>
                </a:solidFill>
              </a:rPr>
              <a:t>mmol</a:t>
            </a:r>
            <a:r>
              <a:rPr lang="fr-FR" sz="2400" dirty="0">
                <a:solidFill>
                  <a:schemeClr val="bg1"/>
                </a:solidFill>
              </a:rPr>
              <a:t>/L (0,4 g/L)</a:t>
            </a:r>
          </a:p>
          <a:p>
            <a:r>
              <a:rPr lang="fr-FR" sz="2400" dirty="0">
                <a:solidFill>
                  <a:schemeClr val="bg1"/>
                </a:solidFill>
              </a:rPr>
              <a:t>-22% Évènement vasculaire</a:t>
            </a:r>
          </a:p>
          <a:p>
            <a:r>
              <a:rPr lang="fr-FR" sz="2400" dirty="0">
                <a:solidFill>
                  <a:schemeClr val="bg1"/>
                </a:solidFill>
              </a:rPr>
              <a:t>-10% Mortalité</a:t>
            </a:r>
          </a:p>
          <a:p>
            <a:r>
              <a:rPr lang="fr-FR" sz="2400" dirty="0">
                <a:solidFill>
                  <a:schemeClr val="bg1"/>
                </a:solidFill>
              </a:rPr>
              <a:t>Sur 5 ans</a:t>
            </a:r>
          </a:p>
        </p:txBody>
      </p:sp>
      <p:sp>
        <p:nvSpPr>
          <p:cNvPr id="11" name="Rectangle 10">
            <a:extLst>
              <a:ext uri="{FF2B5EF4-FFF2-40B4-BE49-F238E27FC236}">
                <a16:creationId xmlns:a16="http://schemas.microsoft.com/office/drawing/2014/main" id="{C40EE5F3-75CA-CC4B-8400-2FE95D88945E}"/>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Statines : la success story</a:t>
            </a:r>
            <a:endParaRPr lang="fr-FR" sz="3600" dirty="0"/>
          </a:p>
        </p:txBody>
      </p:sp>
    </p:spTree>
    <p:extLst>
      <p:ext uri="{BB962C8B-B14F-4D97-AF65-F5344CB8AC3E}">
        <p14:creationId xmlns:p14="http://schemas.microsoft.com/office/powerpoint/2010/main" val="4101005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3B57025-EBD2-AD4B-85F8-893451638B5A}"/>
              </a:ext>
            </a:extLst>
          </p:cNvPr>
          <p:cNvPicPr>
            <a:picLocks noChangeAspect="1"/>
          </p:cNvPicPr>
          <p:nvPr/>
        </p:nvPicPr>
        <p:blipFill>
          <a:blip r:embed="rId3"/>
          <a:stretch>
            <a:fillRect/>
          </a:stretch>
        </p:blipFill>
        <p:spPr>
          <a:xfrm>
            <a:off x="502320" y="477600"/>
            <a:ext cx="5732225" cy="2810188"/>
          </a:xfrm>
          <a:prstGeom prst="rect">
            <a:avLst/>
          </a:prstGeom>
        </p:spPr>
      </p:pic>
      <p:pic>
        <p:nvPicPr>
          <p:cNvPr id="4" name="Image 3">
            <a:extLst>
              <a:ext uri="{FF2B5EF4-FFF2-40B4-BE49-F238E27FC236}">
                <a16:creationId xmlns:a16="http://schemas.microsoft.com/office/drawing/2014/main" id="{30551549-3222-0144-868E-A9502F551209}"/>
              </a:ext>
            </a:extLst>
          </p:cNvPr>
          <p:cNvPicPr>
            <a:picLocks noChangeAspect="1"/>
          </p:cNvPicPr>
          <p:nvPr/>
        </p:nvPicPr>
        <p:blipFill>
          <a:blip r:embed="rId4"/>
          <a:stretch>
            <a:fillRect/>
          </a:stretch>
        </p:blipFill>
        <p:spPr>
          <a:xfrm>
            <a:off x="502320" y="3214658"/>
            <a:ext cx="5959439" cy="3557630"/>
          </a:xfrm>
          <a:prstGeom prst="rect">
            <a:avLst/>
          </a:prstGeom>
        </p:spPr>
      </p:pic>
      <p:sp>
        <p:nvSpPr>
          <p:cNvPr id="10" name="Rectangle 9">
            <a:extLst>
              <a:ext uri="{FF2B5EF4-FFF2-40B4-BE49-F238E27FC236}">
                <a16:creationId xmlns:a16="http://schemas.microsoft.com/office/drawing/2014/main" id="{D8DF2F45-55C8-D14C-81C2-AA6F96154784}"/>
              </a:ext>
            </a:extLst>
          </p:cNvPr>
          <p:cNvSpPr/>
          <p:nvPr/>
        </p:nvSpPr>
        <p:spPr>
          <a:xfrm flipH="1">
            <a:off x="555797" y="2383943"/>
            <a:ext cx="5654997" cy="16421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E6B85C60-8BA0-424E-8CE8-99A0B445A319}"/>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Statines : la success story</a:t>
            </a:r>
            <a:endParaRPr lang="fr-FR" sz="3600" dirty="0"/>
          </a:p>
        </p:txBody>
      </p:sp>
      <p:sp>
        <p:nvSpPr>
          <p:cNvPr id="12" name="ZoneTexte 11">
            <a:extLst>
              <a:ext uri="{FF2B5EF4-FFF2-40B4-BE49-F238E27FC236}">
                <a16:creationId xmlns:a16="http://schemas.microsoft.com/office/drawing/2014/main" id="{1B55F51B-E0BC-A947-8E32-4EDD95168172}"/>
              </a:ext>
            </a:extLst>
          </p:cNvPr>
          <p:cNvSpPr txBox="1"/>
          <p:nvPr/>
        </p:nvSpPr>
        <p:spPr>
          <a:xfrm>
            <a:off x="6833173" y="4534356"/>
            <a:ext cx="4953240" cy="1200329"/>
          </a:xfrm>
          <a:prstGeom prst="rect">
            <a:avLst/>
          </a:prstGeom>
          <a:solidFill>
            <a:srgbClr val="C00000"/>
          </a:solidFill>
          <a:ln>
            <a:solidFill>
              <a:srgbClr val="C00000"/>
            </a:solidFill>
          </a:ln>
          <a:effectLst>
            <a:outerShdw blurRad="50800" dist="38100" dir="2700000" algn="tl" rotWithShape="0">
              <a:prstClr val="black">
                <a:alpha val="40000"/>
              </a:prstClr>
            </a:outerShdw>
          </a:effectLst>
        </p:spPr>
        <p:txBody>
          <a:bodyPr wrap="square" rtlCol="0" anchor="ctr">
            <a:spAutoFit/>
          </a:bodyPr>
          <a:lstStyle/>
          <a:p>
            <a:r>
              <a:rPr lang="fr-FR" sz="2400" dirty="0">
                <a:solidFill>
                  <a:schemeClr val="bg1"/>
                </a:solidFill>
              </a:rPr>
              <a:t>Pas de hausse du risque de cancer</a:t>
            </a:r>
          </a:p>
          <a:p>
            <a:r>
              <a:rPr lang="fr-FR" sz="2400" dirty="0">
                <a:solidFill>
                  <a:schemeClr val="bg1"/>
                </a:solidFill>
              </a:rPr>
              <a:t>Pas d’impact sur mortalité non CV</a:t>
            </a:r>
          </a:p>
          <a:p>
            <a:r>
              <a:rPr lang="fr-FR" sz="2400" dirty="0">
                <a:solidFill>
                  <a:schemeClr val="bg1"/>
                </a:solidFill>
              </a:rPr>
              <a:t>-9 % Mortalité globale</a:t>
            </a:r>
            <a:endParaRPr lang="fr-FR" sz="1400" dirty="0">
              <a:solidFill>
                <a:schemeClr val="bg1"/>
              </a:solidFill>
            </a:endParaRPr>
          </a:p>
        </p:txBody>
      </p:sp>
      <p:sp>
        <p:nvSpPr>
          <p:cNvPr id="13" name="Rectangle 12">
            <a:extLst>
              <a:ext uri="{FF2B5EF4-FFF2-40B4-BE49-F238E27FC236}">
                <a16:creationId xmlns:a16="http://schemas.microsoft.com/office/drawing/2014/main" id="{742A1ACB-C8D6-C948-82EF-FF4AA2A4C48B}"/>
              </a:ext>
            </a:extLst>
          </p:cNvPr>
          <p:cNvSpPr/>
          <p:nvPr/>
        </p:nvSpPr>
        <p:spPr>
          <a:xfrm>
            <a:off x="6838404" y="6209628"/>
            <a:ext cx="5353596" cy="523220"/>
          </a:xfrm>
          <a:prstGeom prst="rect">
            <a:avLst/>
          </a:prstGeom>
        </p:spPr>
        <p:txBody>
          <a:bodyPr wrap="square">
            <a:spAutoFit/>
          </a:bodyPr>
          <a:lstStyle/>
          <a:p>
            <a:pPr>
              <a:spcBef>
                <a:spcPts val="0"/>
              </a:spcBef>
              <a:spcAft>
                <a:spcPts val="0"/>
              </a:spcAft>
            </a:pPr>
            <a:r>
              <a:rPr lang="fr-FR" sz="1400" dirty="0"/>
              <a:t>Collins R, </a:t>
            </a:r>
            <a:r>
              <a:rPr lang="fr-FR" sz="1400" dirty="0" err="1"/>
              <a:t>Interpretation</a:t>
            </a:r>
            <a:r>
              <a:rPr lang="fr-FR" sz="1400" dirty="0"/>
              <a:t> of the </a:t>
            </a:r>
            <a:r>
              <a:rPr lang="fr-FR" sz="1400" dirty="0" err="1"/>
              <a:t>evidence</a:t>
            </a:r>
            <a:r>
              <a:rPr lang="fr-FR" sz="1400" dirty="0"/>
              <a:t> for the </a:t>
            </a:r>
            <a:r>
              <a:rPr lang="fr-FR" sz="1400" dirty="0" err="1"/>
              <a:t>efficacy</a:t>
            </a:r>
            <a:r>
              <a:rPr lang="fr-FR" sz="1400" dirty="0"/>
              <a:t> and </a:t>
            </a:r>
            <a:r>
              <a:rPr lang="fr-FR" sz="1400" dirty="0" err="1"/>
              <a:t>safety</a:t>
            </a:r>
            <a:r>
              <a:rPr lang="fr-FR" sz="1400" dirty="0"/>
              <a:t> of </a:t>
            </a:r>
            <a:r>
              <a:rPr lang="fr-FR" sz="1400" dirty="0" err="1"/>
              <a:t>statin</a:t>
            </a:r>
            <a:r>
              <a:rPr lang="fr-FR" sz="1400" dirty="0"/>
              <a:t> </a:t>
            </a:r>
            <a:r>
              <a:rPr lang="fr-FR" sz="1400" dirty="0" err="1"/>
              <a:t>therapy</a:t>
            </a:r>
            <a:r>
              <a:rPr lang="fr-FR" sz="1400" dirty="0"/>
              <a:t>. The Lancet. 2016 Nov;388(10059):2532–61</a:t>
            </a:r>
            <a:endParaRPr lang="fr-FR" sz="1400" dirty="0">
              <a:effectLst/>
            </a:endParaRPr>
          </a:p>
        </p:txBody>
      </p:sp>
      <p:pic>
        <p:nvPicPr>
          <p:cNvPr id="2" name="Image 1">
            <a:extLst>
              <a:ext uri="{FF2B5EF4-FFF2-40B4-BE49-F238E27FC236}">
                <a16:creationId xmlns:a16="http://schemas.microsoft.com/office/drawing/2014/main" id="{67D9690C-7666-1749-B718-4E53384B59E0}"/>
              </a:ext>
            </a:extLst>
          </p:cNvPr>
          <p:cNvPicPr>
            <a:picLocks noChangeAspect="1"/>
          </p:cNvPicPr>
          <p:nvPr/>
        </p:nvPicPr>
        <p:blipFill rotWithShape="1">
          <a:blip r:embed="rId5"/>
          <a:srcRect b="13499"/>
          <a:stretch/>
        </p:blipFill>
        <p:spPr>
          <a:xfrm>
            <a:off x="7169708" y="696965"/>
            <a:ext cx="4280170" cy="3702389"/>
          </a:xfrm>
          <a:prstGeom prst="rect">
            <a:avLst/>
          </a:prstGeom>
        </p:spPr>
      </p:pic>
    </p:spTree>
    <p:extLst>
      <p:ext uri="{BB962C8B-B14F-4D97-AF65-F5344CB8AC3E}">
        <p14:creationId xmlns:p14="http://schemas.microsoft.com/office/powerpoint/2010/main" val="950234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6514FF4-D903-0A40-B6A9-04118A27675F}"/>
              </a:ext>
            </a:extLst>
          </p:cNvPr>
          <p:cNvSpPr/>
          <p:nvPr/>
        </p:nvSpPr>
        <p:spPr>
          <a:xfrm>
            <a:off x="342171" y="1231902"/>
            <a:ext cx="11599670" cy="369332"/>
          </a:xfrm>
          <a:prstGeom prst="rect">
            <a:avLst/>
          </a:prstGeom>
          <a:solidFill>
            <a:schemeClr val="accent1"/>
          </a:solidFill>
          <a:ln>
            <a:noFill/>
          </a:ln>
        </p:spPr>
        <p:txBody>
          <a:bodyPr wrap="square">
            <a:spAutoFit/>
          </a:bodyPr>
          <a:lstStyle/>
          <a:p>
            <a:pPr algn="ctr"/>
            <a:r>
              <a:rPr lang="fr-FR" dirty="0">
                <a:solidFill>
                  <a:schemeClr val="bg1"/>
                </a:solidFill>
              </a:rPr>
              <a:t>Effets </a:t>
            </a:r>
            <a:r>
              <a:rPr lang="fr-FR" dirty="0">
                <a:solidFill>
                  <a:schemeClr val="bg1"/>
                </a:solidFill>
                <a:sym typeface="Wingdings" pitchFamily="2" charset="2"/>
              </a:rPr>
              <a:t>indésirables  Pour 10000 personnes traitées pdt 5 ans sous atorvastatine 40	</a:t>
            </a:r>
            <a:endParaRPr lang="fr-FR" dirty="0">
              <a:solidFill>
                <a:schemeClr val="bg1"/>
              </a:solidFill>
            </a:endParaRPr>
          </a:p>
        </p:txBody>
      </p:sp>
      <p:pic>
        <p:nvPicPr>
          <p:cNvPr id="3" name="Image 2">
            <a:extLst>
              <a:ext uri="{FF2B5EF4-FFF2-40B4-BE49-F238E27FC236}">
                <a16:creationId xmlns:a16="http://schemas.microsoft.com/office/drawing/2014/main" id="{0BB9969A-8A26-1348-B7B6-203216DD5E62}"/>
              </a:ext>
            </a:extLst>
          </p:cNvPr>
          <p:cNvPicPr>
            <a:picLocks noChangeAspect="1"/>
          </p:cNvPicPr>
          <p:nvPr/>
        </p:nvPicPr>
        <p:blipFill>
          <a:blip r:embed="rId3"/>
          <a:stretch>
            <a:fillRect/>
          </a:stretch>
        </p:blipFill>
        <p:spPr>
          <a:xfrm>
            <a:off x="8335772" y="2141210"/>
            <a:ext cx="3286886" cy="2757060"/>
          </a:xfrm>
          <a:prstGeom prst="rect">
            <a:avLst/>
          </a:prstGeom>
        </p:spPr>
      </p:pic>
      <p:pic>
        <p:nvPicPr>
          <p:cNvPr id="4" name="Image 3">
            <a:extLst>
              <a:ext uri="{FF2B5EF4-FFF2-40B4-BE49-F238E27FC236}">
                <a16:creationId xmlns:a16="http://schemas.microsoft.com/office/drawing/2014/main" id="{7BEB8054-3D10-5847-BF1A-5874DF21C0A1}"/>
              </a:ext>
            </a:extLst>
          </p:cNvPr>
          <p:cNvPicPr>
            <a:picLocks noChangeAspect="1"/>
          </p:cNvPicPr>
          <p:nvPr/>
        </p:nvPicPr>
        <p:blipFill>
          <a:blip r:embed="rId4"/>
          <a:stretch>
            <a:fillRect/>
          </a:stretch>
        </p:blipFill>
        <p:spPr>
          <a:xfrm>
            <a:off x="1038334" y="2141210"/>
            <a:ext cx="2501736" cy="2334954"/>
          </a:xfrm>
          <a:prstGeom prst="rect">
            <a:avLst/>
          </a:prstGeom>
        </p:spPr>
      </p:pic>
      <p:pic>
        <p:nvPicPr>
          <p:cNvPr id="6" name="Image 5">
            <a:extLst>
              <a:ext uri="{FF2B5EF4-FFF2-40B4-BE49-F238E27FC236}">
                <a16:creationId xmlns:a16="http://schemas.microsoft.com/office/drawing/2014/main" id="{2B495135-6607-2A4B-95F2-46992D9E651A}"/>
              </a:ext>
            </a:extLst>
          </p:cNvPr>
          <p:cNvPicPr>
            <a:picLocks noChangeAspect="1"/>
          </p:cNvPicPr>
          <p:nvPr/>
        </p:nvPicPr>
        <p:blipFill>
          <a:blip r:embed="rId5"/>
          <a:stretch>
            <a:fillRect/>
          </a:stretch>
        </p:blipFill>
        <p:spPr>
          <a:xfrm>
            <a:off x="4986067" y="2075225"/>
            <a:ext cx="2311879" cy="2635303"/>
          </a:xfrm>
          <a:prstGeom prst="rect">
            <a:avLst/>
          </a:prstGeom>
        </p:spPr>
      </p:pic>
      <p:sp>
        <p:nvSpPr>
          <p:cNvPr id="18" name="Rectangle 17">
            <a:extLst>
              <a:ext uri="{FF2B5EF4-FFF2-40B4-BE49-F238E27FC236}">
                <a16:creationId xmlns:a16="http://schemas.microsoft.com/office/drawing/2014/main" id="{12A0AAA1-F1BC-DC4C-97A9-9EE27718C3DB}"/>
              </a:ext>
            </a:extLst>
          </p:cNvPr>
          <p:cNvSpPr/>
          <p:nvPr/>
        </p:nvSpPr>
        <p:spPr>
          <a:xfrm>
            <a:off x="4633685" y="6528642"/>
            <a:ext cx="8629234" cy="261610"/>
          </a:xfrm>
          <a:prstGeom prst="rect">
            <a:avLst/>
          </a:prstGeom>
        </p:spPr>
        <p:txBody>
          <a:bodyPr wrap="square">
            <a:spAutoFit/>
          </a:bodyPr>
          <a:lstStyle/>
          <a:p>
            <a:pPr>
              <a:spcBef>
                <a:spcPts val="0"/>
              </a:spcBef>
              <a:spcAft>
                <a:spcPts val="0"/>
              </a:spcAft>
            </a:pPr>
            <a:r>
              <a:rPr lang="fr-FR" sz="1100" dirty="0"/>
              <a:t>Collins R, </a:t>
            </a:r>
            <a:r>
              <a:rPr lang="fr-FR" sz="1100" dirty="0" err="1"/>
              <a:t>Interpretation</a:t>
            </a:r>
            <a:r>
              <a:rPr lang="fr-FR" sz="1100" dirty="0"/>
              <a:t> of the </a:t>
            </a:r>
            <a:r>
              <a:rPr lang="fr-FR" sz="1100" dirty="0" err="1"/>
              <a:t>evidence</a:t>
            </a:r>
            <a:r>
              <a:rPr lang="fr-FR" sz="1100" dirty="0"/>
              <a:t> for the </a:t>
            </a:r>
            <a:r>
              <a:rPr lang="fr-FR" sz="1100" dirty="0" err="1"/>
              <a:t>efficacy</a:t>
            </a:r>
            <a:r>
              <a:rPr lang="fr-FR" sz="1100" dirty="0"/>
              <a:t> and </a:t>
            </a:r>
            <a:r>
              <a:rPr lang="fr-FR" sz="1100" dirty="0" err="1"/>
              <a:t>safety</a:t>
            </a:r>
            <a:r>
              <a:rPr lang="fr-FR" sz="1100" dirty="0"/>
              <a:t> of </a:t>
            </a:r>
            <a:r>
              <a:rPr lang="fr-FR" sz="1100" dirty="0" err="1"/>
              <a:t>statin</a:t>
            </a:r>
            <a:r>
              <a:rPr lang="fr-FR" sz="1100" dirty="0"/>
              <a:t> </a:t>
            </a:r>
            <a:r>
              <a:rPr lang="fr-FR" sz="1100" dirty="0" err="1"/>
              <a:t>therapy</a:t>
            </a:r>
            <a:r>
              <a:rPr lang="fr-FR" sz="1100" dirty="0"/>
              <a:t>. The Lancet. 2016 Nov;388(10059):2532–61</a:t>
            </a:r>
            <a:endParaRPr lang="fr-FR" sz="1100" dirty="0">
              <a:effectLst/>
            </a:endParaRPr>
          </a:p>
        </p:txBody>
      </p:sp>
      <p:sp>
        <p:nvSpPr>
          <p:cNvPr id="19" name="Rectangle 18">
            <a:extLst>
              <a:ext uri="{FF2B5EF4-FFF2-40B4-BE49-F238E27FC236}">
                <a16:creationId xmlns:a16="http://schemas.microsoft.com/office/drawing/2014/main" id="{5A13714F-03C0-A347-AAE8-775AC1E57FAF}"/>
              </a:ext>
            </a:extLst>
          </p:cNvPr>
          <p:cNvSpPr/>
          <p:nvPr/>
        </p:nvSpPr>
        <p:spPr>
          <a:xfrm>
            <a:off x="8577387" y="5001882"/>
            <a:ext cx="2550605" cy="369332"/>
          </a:xfrm>
          <a:prstGeom prst="rect">
            <a:avLst/>
          </a:prstGeom>
          <a:solidFill>
            <a:schemeClr val="bg2">
              <a:lumMod val="5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r>
              <a:rPr lang="fr-FR" dirty="0">
                <a:solidFill>
                  <a:schemeClr val="bg1"/>
                </a:solidFill>
              </a:rPr>
              <a:t>Myopathies </a:t>
            </a:r>
            <a:r>
              <a:rPr lang="fr-FR" dirty="0">
                <a:solidFill>
                  <a:schemeClr val="bg1"/>
                </a:solidFill>
                <a:sym typeface="Wingdings" pitchFamily="2" charset="2"/>
              </a:rPr>
              <a:t></a:t>
            </a:r>
            <a:r>
              <a:rPr lang="fr-FR" dirty="0">
                <a:solidFill>
                  <a:schemeClr val="bg1"/>
                </a:solidFill>
              </a:rPr>
              <a:t> 5 cas</a:t>
            </a:r>
          </a:p>
        </p:txBody>
      </p:sp>
      <p:sp>
        <p:nvSpPr>
          <p:cNvPr id="21" name="Rectangle 20">
            <a:extLst>
              <a:ext uri="{FF2B5EF4-FFF2-40B4-BE49-F238E27FC236}">
                <a16:creationId xmlns:a16="http://schemas.microsoft.com/office/drawing/2014/main" id="{827DF8D8-655A-BC4D-9295-BAE1E909BD90}"/>
              </a:ext>
            </a:extLst>
          </p:cNvPr>
          <p:cNvSpPr/>
          <p:nvPr/>
        </p:nvSpPr>
        <p:spPr>
          <a:xfrm>
            <a:off x="569342" y="4781571"/>
            <a:ext cx="3238500" cy="369332"/>
          </a:xfrm>
          <a:prstGeom prst="rect">
            <a:avLst/>
          </a:prstGeom>
          <a:solidFill>
            <a:schemeClr val="bg2">
              <a:lumMod val="5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r>
              <a:rPr lang="fr-FR" dirty="0" err="1">
                <a:solidFill>
                  <a:schemeClr val="bg1"/>
                </a:solidFill>
              </a:rPr>
              <a:t>Diabete</a:t>
            </a:r>
            <a:r>
              <a:rPr lang="fr-FR" dirty="0">
                <a:solidFill>
                  <a:schemeClr val="bg1"/>
                </a:solidFill>
              </a:rPr>
              <a:t> </a:t>
            </a:r>
            <a:r>
              <a:rPr lang="fr-FR" dirty="0" err="1">
                <a:solidFill>
                  <a:schemeClr val="bg1"/>
                </a:solidFill>
              </a:rPr>
              <a:t>onset</a:t>
            </a:r>
            <a:r>
              <a:rPr lang="fr-FR" dirty="0">
                <a:solidFill>
                  <a:schemeClr val="bg1"/>
                </a:solidFill>
              </a:rPr>
              <a:t> </a:t>
            </a:r>
            <a:r>
              <a:rPr lang="fr-FR" dirty="0">
                <a:solidFill>
                  <a:schemeClr val="bg1"/>
                </a:solidFill>
                <a:sym typeface="Wingdings" pitchFamily="2" charset="2"/>
              </a:rPr>
              <a:t></a:t>
            </a:r>
            <a:r>
              <a:rPr lang="fr-FR" dirty="0">
                <a:solidFill>
                  <a:schemeClr val="bg1"/>
                </a:solidFill>
              </a:rPr>
              <a:t> 50-100 cas</a:t>
            </a:r>
          </a:p>
        </p:txBody>
      </p:sp>
      <p:sp>
        <p:nvSpPr>
          <p:cNvPr id="22" name="Rectangle 21">
            <a:extLst>
              <a:ext uri="{FF2B5EF4-FFF2-40B4-BE49-F238E27FC236}">
                <a16:creationId xmlns:a16="http://schemas.microsoft.com/office/drawing/2014/main" id="{42DA89F9-6D50-B84A-8440-C11E21819074}"/>
              </a:ext>
            </a:extLst>
          </p:cNvPr>
          <p:cNvSpPr/>
          <p:nvPr/>
        </p:nvSpPr>
        <p:spPr>
          <a:xfrm>
            <a:off x="4633685" y="4871005"/>
            <a:ext cx="3238500" cy="584775"/>
          </a:xfrm>
          <a:prstGeom prst="rect">
            <a:avLst/>
          </a:prstGeom>
          <a:solidFill>
            <a:schemeClr val="bg2">
              <a:lumMod val="5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r>
              <a:rPr lang="fr-FR" sz="1600" dirty="0">
                <a:solidFill>
                  <a:schemeClr val="bg1"/>
                </a:solidFill>
              </a:rPr>
              <a:t>Hémorragie intracrânienne</a:t>
            </a:r>
          </a:p>
          <a:p>
            <a:pPr algn="ctr"/>
            <a:r>
              <a:rPr lang="fr-FR" sz="1600" dirty="0">
                <a:solidFill>
                  <a:schemeClr val="bg1"/>
                </a:solidFill>
                <a:sym typeface="Wingdings" pitchFamily="2" charset="2"/>
              </a:rPr>
              <a:t></a:t>
            </a:r>
            <a:r>
              <a:rPr lang="fr-FR" sz="1600" dirty="0">
                <a:solidFill>
                  <a:schemeClr val="bg1"/>
                </a:solidFill>
              </a:rPr>
              <a:t> 5-10 cas</a:t>
            </a:r>
          </a:p>
        </p:txBody>
      </p:sp>
      <p:sp>
        <p:nvSpPr>
          <p:cNvPr id="13" name="Rectangle 12">
            <a:extLst>
              <a:ext uri="{FF2B5EF4-FFF2-40B4-BE49-F238E27FC236}">
                <a16:creationId xmlns:a16="http://schemas.microsoft.com/office/drawing/2014/main" id="{1975093D-BDE0-0540-ADF2-64073E46521F}"/>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Statines : les effets indésirables</a:t>
            </a:r>
            <a:endParaRPr lang="fr-FR" sz="3600" dirty="0"/>
          </a:p>
        </p:txBody>
      </p:sp>
      <p:pic>
        <p:nvPicPr>
          <p:cNvPr id="2" name="Image 1">
            <a:extLst>
              <a:ext uri="{FF2B5EF4-FFF2-40B4-BE49-F238E27FC236}">
                <a16:creationId xmlns:a16="http://schemas.microsoft.com/office/drawing/2014/main" id="{D9CA06AD-2C20-7647-BEE6-314B80263EE4}"/>
              </a:ext>
            </a:extLst>
          </p:cNvPr>
          <p:cNvPicPr>
            <a:picLocks noChangeAspect="1"/>
          </p:cNvPicPr>
          <p:nvPr/>
        </p:nvPicPr>
        <p:blipFill>
          <a:blip r:embed="rId6"/>
          <a:stretch>
            <a:fillRect/>
          </a:stretch>
        </p:blipFill>
        <p:spPr>
          <a:xfrm>
            <a:off x="1712102" y="5285146"/>
            <a:ext cx="1015055" cy="1525516"/>
          </a:xfrm>
          <a:prstGeom prst="rect">
            <a:avLst/>
          </a:prstGeom>
        </p:spPr>
      </p:pic>
    </p:spTree>
    <p:extLst>
      <p:ext uri="{BB962C8B-B14F-4D97-AF65-F5344CB8AC3E}">
        <p14:creationId xmlns:p14="http://schemas.microsoft.com/office/powerpoint/2010/main" val="406657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06E561-2418-564A-83DB-83388CBB4FD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D00D60E-7A10-5146-B9FD-C7BE423886B8}"/>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35C9099B-5543-8D4C-BF55-17B8458FC48F}"/>
              </a:ext>
            </a:extLst>
          </p:cNvPr>
          <p:cNvPicPr>
            <a:picLocks noChangeAspect="1"/>
          </p:cNvPicPr>
          <p:nvPr/>
        </p:nvPicPr>
        <p:blipFill>
          <a:blip r:embed="rId3"/>
          <a:stretch>
            <a:fillRect/>
          </a:stretch>
        </p:blipFill>
        <p:spPr>
          <a:xfrm>
            <a:off x="0" y="115300"/>
            <a:ext cx="12118806" cy="6899672"/>
          </a:xfrm>
          <a:prstGeom prst="rect">
            <a:avLst/>
          </a:prstGeom>
        </p:spPr>
      </p:pic>
      <p:sp>
        <p:nvSpPr>
          <p:cNvPr id="5" name="Rectangle 4">
            <a:extLst>
              <a:ext uri="{FF2B5EF4-FFF2-40B4-BE49-F238E27FC236}">
                <a16:creationId xmlns:a16="http://schemas.microsoft.com/office/drawing/2014/main" id="{7279D0CA-260C-864C-B14B-6F0FBCFDE50B}"/>
              </a:ext>
            </a:extLst>
          </p:cNvPr>
          <p:cNvSpPr/>
          <p:nvPr/>
        </p:nvSpPr>
        <p:spPr>
          <a:xfrm>
            <a:off x="1306110" y="150586"/>
            <a:ext cx="2723696" cy="461665"/>
          </a:xfrm>
          <a:prstGeom prst="rect">
            <a:avLst/>
          </a:prstGeom>
          <a:solidFill>
            <a:srgbClr val="4A78A1"/>
          </a:solidFill>
          <a:ln>
            <a:noFill/>
          </a:ln>
          <a:effectLst>
            <a:outerShdw blurRad="50800" dist="38100" dir="2700000" algn="tl" rotWithShape="0">
              <a:prstClr val="black">
                <a:alpha val="40000"/>
              </a:prstClr>
            </a:outerShdw>
          </a:effectLst>
        </p:spPr>
        <p:txBody>
          <a:bodyPr wrap="square">
            <a:spAutoFit/>
          </a:bodyPr>
          <a:lstStyle/>
          <a:p>
            <a:pPr algn="ctr"/>
            <a:r>
              <a:rPr lang="fr-FR" sz="2400" dirty="0">
                <a:solidFill>
                  <a:schemeClr val="bg1"/>
                </a:solidFill>
              </a:rPr>
              <a:t>Essai SAMSON </a:t>
            </a:r>
          </a:p>
        </p:txBody>
      </p:sp>
      <p:sp>
        <p:nvSpPr>
          <p:cNvPr id="6" name="Rectangle 5">
            <a:extLst>
              <a:ext uri="{FF2B5EF4-FFF2-40B4-BE49-F238E27FC236}">
                <a16:creationId xmlns:a16="http://schemas.microsoft.com/office/drawing/2014/main" id="{5A32A3A0-D417-EE48-A97E-3E00217EAE1D}"/>
              </a:ext>
            </a:extLst>
          </p:cNvPr>
          <p:cNvSpPr/>
          <p:nvPr/>
        </p:nvSpPr>
        <p:spPr>
          <a:xfrm>
            <a:off x="4497716" y="150586"/>
            <a:ext cx="7200797" cy="430887"/>
          </a:xfrm>
          <a:prstGeom prst="rect">
            <a:avLst/>
          </a:prstGeom>
        </p:spPr>
        <p:txBody>
          <a:bodyPr wrap="square">
            <a:spAutoFit/>
          </a:bodyPr>
          <a:lstStyle/>
          <a:p>
            <a:pPr>
              <a:spcBef>
                <a:spcPts val="0"/>
              </a:spcBef>
              <a:spcAft>
                <a:spcPts val="0"/>
              </a:spcAft>
            </a:pPr>
            <a:r>
              <a:rPr lang="fr-FR" sz="1100" dirty="0"/>
              <a:t>Wood FA et al. N-of-1 Trial of a </a:t>
            </a:r>
            <a:r>
              <a:rPr lang="fr-FR" sz="1100" dirty="0" err="1"/>
              <a:t>Statin</a:t>
            </a:r>
            <a:r>
              <a:rPr lang="fr-FR" sz="1100" dirty="0"/>
              <a:t>, Placebo, or No </a:t>
            </a:r>
            <a:r>
              <a:rPr lang="fr-FR" sz="1100" dirty="0" err="1"/>
              <a:t>Treatment</a:t>
            </a:r>
            <a:r>
              <a:rPr lang="fr-FR" sz="1100" dirty="0"/>
              <a:t> to </a:t>
            </a:r>
            <a:r>
              <a:rPr lang="fr-FR" sz="1100" dirty="0" err="1"/>
              <a:t>Assess</a:t>
            </a:r>
            <a:r>
              <a:rPr lang="fr-FR" sz="1100" dirty="0"/>
              <a:t> </a:t>
            </a:r>
            <a:r>
              <a:rPr lang="fr-FR" sz="1100" dirty="0" err="1"/>
              <a:t>Side</a:t>
            </a:r>
            <a:r>
              <a:rPr lang="fr-FR" sz="1100" dirty="0"/>
              <a:t> </a:t>
            </a:r>
            <a:r>
              <a:rPr lang="fr-FR" sz="1100" dirty="0" err="1"/>
              <a:t>Effects</a:t>
            </a:r>
            <a:r>
              <a:rPr lang="fr-FR" sz="1100" dirty="0"/>
              <a:t>. New </a:t>
            </a:r>
            <a:r>
              <a:rPr lang="fr-FR" sz="1100" dirty="0" err="1"/>
              <a:t>England</a:t>
            </a:r>
            <a:r>
              <a:rPr lang="fr-FR" sz="1100" dirty="0"/>
              <a:t> Journal of </a:t>
            </a:r>
            <a:r>
              <a:rPr lang="fr-FR" sz="1100" dirty="0" err="1"/>
              <a:t>Medicine</a:t>
            </a:r>
            <a:r>
              <a:rPr lang="fr-FR" sz="1100" dirty="0"/>
              <a:t>. 2020 </a:t>
            </a:r>
            <a:r>
              <a:rPr lang="fr-FR" sz="1100" dirty="0" err="1"/>
              <a:t>Nov</a:t>
            </a:r>
            <a:r>
              <a:rPr lang="fr-FR" sz="1100" dirty="0"/>
              <a:t> 26;383(22):2182–4</a:t>
            </a:r>
            <a:endParaRPr lang="fr-FR" sz="1100" dirty="0">
              <a:effectLst/>
            </a:endParaRPr>
          </a:p>
        </p:txBody>
      </p:sp>
    </p:spTree>
    <p:extLst>
      <p:ext uri="{BB962C8B-B14F-4D97-AF65-F5344CB8AC3E}">
        <p14:creationId xmlns:p14="http://schemas.microsoft.com/office/powerpoint/2010/main" val="1328921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1331C5D-34FA-7648-9B57-E7626CC743BB}"/>
              </a:ext>
            </a:extLst>
          </p:cNvPr>
          <p:cNvPicPr>
            <a:picLocks noChangeAspect="1"/>
          </p:cNvPicPr>
          <p:nvPr/>
        </p:nvPicPr>
        <p:blipFill>
          <a:blip r:embed="rId3"/>
          <a:stretch>
            <a:fillRect/>
          </a:stretch>
        </p:blipFill>
        <p:spPr>
          <a:xfrm>
            <a:off x="0" y="0"/>
            <a:ext cx="6912476" cy="1329621"/>
          </a:xfrm>
          <a:prstGeom prst="rect">
            <a:avLst/>
          </a:prstGeom>
        </p:spPr>
      </p:pic>
      <p:grpSp>
        <p:nvGrpSpPr>
          <p:cNvPr id="15" name="Groupe 14">
            <a:extLst>
              <a:ext uri="{FF2B5EF4-FFF2-40B4-BE49-F238E27FC236}">
                <a16:creationId xmlns:a16="http://schemas.microsoft.com/office/drawing/2014/main" id="{A7A237C6-3BDE-884F-8302-DA5DFAEED7B2}"/>
              </a:ext>
            </a:extLst>
          </p:cNvPr>
          <p:cNvGrpSpPr/>
          <p:nvPr/>
        </p:nvGrpSpPr>
        <p:grpSpPr>
          <a:xfrm>
            <a:off x="1379621" y="1329621"/>
            <a:ext cx="9432758" cy="5517706"/>
            <a:chOff x="2759242" y="1329621"/>
            <a:chExt cx="9432758" cy="5517706"/>
          </a:xfrm>
        </p:grpSpPr>
        <p:pic>
          <p:nvPicPr>
            <p:cNvPr id="8" name="Image 7">
              <a:extLst>
                <a:ext uri="{FF2B5EF4-FFF2-40B4-BE49-F238E27FC236}">
                  <a16:creationId xmlns:a16="http://schemas.microsoft.com/office/drawing/2014/main" id="{ED75A893-FA15-9240-B1E6-E8F181023757}"/>
                </a:ext>
              </a:extLst>
            </p:cNvPr>
            <p:cNvPicPr>
              <a:picLocks noChangeAspect="1"/>
            </p:cNvPicPr>
            <p:nvPr/>
          </p:nvPicPr>
          <p:blipFill>
            <a:blip r:embed="rId4"/>
            <a:stretch>
              <a:fillRect/>
            </a:stretch>
          </p:blipFill>
          <p:spPr>
            <a:xfrm>
              <a:off x="2759242" y="1329621"/>
              <a:ext cx="9432758" cy="5517706"/>
            </a:xfrm>
            <a:prstGeom prst="rect">
              <a:avLst/>
            </a:prstGeom>
          </p:spPr>
        </p:pic>
        <p:sp>
          <p:nvSpPr>
            <p:cNvPr id="11" name="Rectangle 10">
              <a:extLst>
                <a:ext uri="{FF2B5EF4-FFF2-40B4-BE49-F238E27FC236}">
                  <a16:creationId xmlns:a16="http://schemas.microsoft.com/office/drawing/2014/main" id="{6C675DBC-944B-264C-9B13-1F32BD791282}"/>
                </a:ext>
              </a:extLst>
            </p:cNvPr>
            <p:cNvSpPr/>
            <p:nvPr/>
          </p:nvSpPr>
          <p:spPr>
            <a:xfrm>
              <a:off x="2879809" y="2486025"/>
              <a:ext cx="1257300" cy="214313"/>
            </a:xfrm>
            <a:prstGeom prst="rect">
              <a:avLst/>
            </a:prstGeom>
            <a:solidFill>
              <a:srgbClr val="FF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B23412C-42FF-C746-8BEF-B997D9D5514B}"/>
                </a:ext>
              </a:extLst>
            </p:cNvPr>
            <p:cNvSpPr/>
            <p:nvPr/>
          </p:nvSpPr>
          <p:spPr>
            <a:xfrm>
              <a:off x="2879809" y="4295775"/>
              <a:ext cx="1814512" cy="214313"/>
            </a:xfrm>
            <a:prstGeom prst="rect">
              <a:avLst/>
            </a:prstGeom>
            <a:solidFill>
              <a:srgbClr val="FF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78FB1F6-F6B3-8A48-9F13-088944EBC121}"/>
                </a:ext>
              </a:extLst>
            </p:cNvPr>
            <p:cNvSpPr/>
            <p:nvPr/>
          </p:nvSpPr>
          <p:spPr>
            <a:xfrm>
              <a:off x="2879809" y="3995736"/>
              <a:ext cx="8572500" cy="214313"/>
            </a:xfrm>
            <a:prstGeom prst="rect">
              <a:avLst/>
            </a:prstGeom>
            <a:solidFill>
              <a:schemeClr val="accent6">
                <a:lumMod val="7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a:extLst>
                <a:ext uri="{FF2B5EF4-FFF2-40B4-BE49-F238E27FC236}">
                  <a16:creationId xmlns:a16="http://schemas.microsoft.com/office/drawing/2014/main" id="{417CFDBA-3CD7-F54E-9D76-179C3EFF6991}"/>
                </a:ext>
              </a:extLst>
            </p:cNvPr>
            <p:cNvSpPr/>
            <p:nvPr/>
          </p:nvSpPr>
          <p:spPr>
            <a:xfrm>
              <a:off x="2842293" y="5820658"/>
              <a:ext cx="8572500" cy="214313"/>
            </a:xfrm>
            <a:prstGeom prst="rect">
              <a:avLst/>
            </a:prstGeom>
            <a:solidFill>
              <a:schemeClr val="accent6">
                <a:lumMod val="7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6" name="ZoneTexte 15">
            <a:extLst>
              <a:ext uri="{FF2B5EF4-FFF2-40B4-BE49-F238E27FC236}">
                <a16:creationId xmlns:a16="http://schemas.microsoft.com/office/drawing/2014/main" id="{5B98A844-AD96-E340-90B1-93B49B1C0380}"/>
              </a:ext>
            </a:extLst>
          </p:cNvPr>
          <p:cNvSpPr txBox="1"/>
          <p:nvPr/>
        </p:nvSpPr>
        <p:spPr>
          <a:xfrm>
            <a:off x="7184127" y="341644"/>
            <a:ext cx="4752263" cy="646331"/>
          </a:xfrm>
          <a:prstGeom prst="rect">
            <a:avLst/>
          </a:prstGeom>
          <a:solidFill>
            <a:srgbClr val="4A78A1"/>
          </a:solidFill>
        </p:spPr>
        <p:txBody>
          <a:bodyPr wrap="none" rtlCol="0">
            <a:spAutoFit/>
          </a:bodyPr>
          <a:lstStyle/>
          <a:p>
            <a:pPr marL="285750" indent="-285750">
              <a:buFontTx/>
              <a:buChar char="-"/>
            </a:pPr>
            <a:r>
              <a:rPr lang="fr-FR" dirty="0">
                <a:solidFill>
                  <a:schemeClr val="bg1"/>
                </a:solidFill>
              </a:rPr>
              <a:t>19 RCT Statines vs placebo ou statines HI vs FI</a:t>
            </a:r>
          </a:p>
          <a:p>
            <a:pPr marL="285750" indent="-285750">
              <a:buFontTx/>
              <a:buChar char="-"/>
            </a:pPr>
            <a:r>
              <a:rPr lang="fr-FR" dirty="0">
                <a:solidFill>
                  <a:schemeClr val="bg1"/>
                </a:solidFill>
              </a:rPr>
              <a:t>&gt;150 000 patients randomisés</a:t>
            </a:r>
          </a:p>
        </p:txBody>
      </p:sp>
    </p:spTree>
    <p:extLst>
      <p:ext uri="{BB962C8B-B14F-4D97-AF65-F5344CB8AC3E}">
        <p14:creationId xmlns:p14="http://schemas.microsoft.com/office/powerpoint/2010/main" val="1822294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3" descr="Homme">
            <a:extLst>
              <a:ext uri="{FF2B5EF4-FFF2-40B4-BE49-F238E27FC236}">
                <a16:creationId xmlns:a16="http://schemas.microsoft.com/office/drawing/2014/main" id="{8459EC1D-5321-DC41-B096-96C4A86FF8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268" y="1762502"/>
            <a:ext cx="614363" cy="614363"/>
          </a:xfrm>
          <a:prstGeom prst="rect">
            <a:avLst/>
          </a:prstGeom>
        </p:spPr>
      </p:pic>
      <p:pic>
        <p:nvPicPr>
          <p:cNvPr id="15" name="Graphique 14" descr="Homme">
            <a:extLst>
              <a:ext uri="{FF2B5EF4-FFF2-40B4-BE49-F238E27FC236}">
                <a16:creationId xmlns:a16="http://schemas.microsoft.com/office/drawing/2014/main" id="{4B60E526-30B4-2A4F-84BF-70F9369B1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5449" y="1762501"/>
            <a:ext cx="614363" cy="614363"/>
          </a:xfrm>
          <a:prstGeom prst="rect">
            <a:avLst/>
          </a:prstGeom>
        </p:spPr>
      </p:pic>
      <p:pic>
        <p:nvPicPr>
          <p:cNvPr id="16" name="Graphique 15" descr="Homme">
            <a:extLst>
              <a:ext uri="{FF2B5EF4-FFF2-40B4-BE49-F238E27FC236}">
                <a16:creationId xmlns:a16="http://schemas.microsoft.com/office/drawing/2014/main" id="{269CFEE5-1BEB-B246-AD3D-790ABCCC1A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2630" y="1762501"/>
            <a:ext cx="614363" cy="614363"/>
          </a:xfrm>
          <a:prstGeom prst="rect">
            <a:avLst/>
          </a:prstGeom>
        </p:spPr>
      </p:pic>
      <p:pic>
        <p:nvPicPr>
          <p:cNvPr id="17" name="Graphique 16" descr="Homme">
            <a:extLst>
              <a:ext uri="{FF2B5EF4-FFF2-40B4-BE49-F238E27FC236}">
                <a16:creationId xmlns:a16="http://schemas.microsoft.com/office/drawing/2014/main" id="{11D6E23B-D20B-304B-A739-488B62323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9811" y="1762500"/>
            <a:ext cx="614363" cy="614363"/>
          </a:xfrm>
          <a:prstGeom prst="rect">
            <a:avLst/>
          </a:prstGeom>
        </p:spPr>
      </p:pic>
      <p:pic>
        <p:nvPicPr>
          <p:cNvPr id="18" name="Graphique 17" descr="Homme">
            <a:extLst>
              <a:ext uri="{FF2B5EF4-FFF2-40B4-BE49-F238E27FC236}">
                <a16:creationId xmlns:a16="http://schemas.microsoft.com/office/drawing/2014/main" id="{C6936DD5-435B-734C-AA53-43C7D4D821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6991" y="1762500"/>
            <a:ext cx="614363" cy="614363"/>
          </a:xfrm>
          <a:prstGeom prst="rect">
            <a:avLst/>
          </a:prstGeom>
        </p:spPr>
      </p:pic>
      <p:pic>
        <p:nvPicPr>
          <p:cNvPr id="19" name="Graphique 18" descr="Homme">
            <a:extLst>
              <a:ext uri="{FF2B5EF4-FFF2-40B4-BE49-F238E27FC236}">
                <a16:creationId xmlns:a16="http://schemas.microsoft.com/office/drawing/2014/main" id="{93F4AEED-398F-534B-9747-F5B3D28E5E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4172" y="1762499"/>
            <a:ext cx="614363" cy="614363"/>
          </a:xfrm>
          <a:prstGeom prst="rect">
            <a:avLst/>
          </a:prstGeom>
        </p:spPr>
      </p:pic>
      <p:pic>
        <p:nvPicPr>
          <p:cNvPr id="20" name="Graphique 19" descr="Homme">
            <a:extLst>
              <a:ext uri="{FF2B5EF4-FFF2-40B4-BE49-F238E27FC236}">
                <a16:creationId xmlns:a16="http://schemas.microsoft.com/office/drawing/2014/main" id="{ADBF9C6D-2E2B-AB47-91ED-85E0CD4641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1353" y="1762501"/>
            <a:ext cx="614363" cy="614363"/>
          </a:xfrm>
          <a:prstGeom prst="rect">
            <a:avLst/>
          </a:prstGeom>
        </p:spPr>
      </p:pic>
      <p:pic>
        <p:nvPicPr>
          <p:cNvPr id="21" name="Graphique 20" descr="Homme">
            <a:extLst>
              <a:ext uri="{FF2B5EF4-FFF2-40B4-BE49-F238E27FC236}">
                <a16:creationId xmlns:a16="http://schemas.microsoft.com/office/drawing/2014/main" id="{E6D375B3-FF42-EF4A-903B-B1CC2D0A74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8534" y="1762500"/>
            <a:ext cx="614363" cy="614363"/>
          </a:xfrm>
          <a:prstGeom prst="rect">
            <a:avLst/>
          </a:prstGeom>
        </p:spPr>
      </p:pic>
      <p:pic>
        <p:nvPicPr>
          <p:cNvPr id="22" name="Graphique 21" descr="Homme">
            <a:extLst>
              <a:ext uri="{FF2B5EF4-FFF2-40B4-BE49-F238E27FC236}">
                <a16:creationId xmlns:a16="http://schemas.microsoft.com/office/drawing/2014/main" id="{13BF42CF-21E4-3E4C-9F27-A82E16523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85715" y="1762500"/>
            <a:ext cx="614363" cy="614363"/>
          </a:xfrm>
          <a:prstGeom prst="rect">
            <a:avLst/>
          </a:prstGeom>
        </p:spPr>
      </p:pic>
      <p:pic>
        <p:nvPicPr>
          <p:cNvPr id="23" name="Graphique 22" descr="Homme">
            <a:extLst>
              <a:ext uri="{FF2B5EF4-FFF2-40B4-BE49-F238E27FC236}">
                <a16:creationId xmlns:a16="http://schemas.microsoft.com/office/drawing/2014/main" id="{EC88A204-2253-B74B-B034-CE3CA0B157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92896" y="1762499"/>
            <a:ext cx="614363" cy="614363"/>
          </a:xfrm>
          <a:prstGeom prst="rect">
            <a:avLst/>
          </a:prstGeom>
        </p:spPr>
      </p:pic>
      <p:pic>
        <p:nvPicPr>
          <p:cNvPr id="26" name="Graphique 25" descr="Homme">
            <a:extLst>
              <a:ext uri="{FF2B5EF4-FFF2-40B4-BE49-F238E27FC236}">
                <a16:creationId xmlns:a16="http://schemas.microsoft.com/office/drawing/2014/main" id="{4892FDA5-B5DA-3942-9039-3CC314FA1408}"/>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37791" y="2357820"/>
            <a:ext cx="614363" cy="614363"/>
          </a:xfrm>
          <a:prstGeom prst="rect">
            <a:avLst/>
          </a:prstGeom>
        </p:spPr>
      </p:pic>
      <p:pic>
        <p:nvPicPr>
          <p:cNvPr id="27" name="Graphique 26" descr="Homme">
            <a:extLst>
              <a:ext uri="{FF2B5EF4-FFF2-40B4-BE49-F238E27FC236}">
                <a16:creationId xmlns:a16="http://schemas.microsoft.com/office/drawing/2014/main" id="{07610892-6EF0-8D4A-9F20-2BA1E61C1DFD}"/>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244972" y="2357819"/>
            <a:ext cx="614363" cy="614363"/>
          </a:xfrm>
          <a:prstGeom prst="rect">
            <a:avLst/>
          </a:prstGeom>
        </p:spPr>
      </p:pic>
      <p:pic>
        <p:nvPicPr>
          <p:cNvPr id="28" name="Graphique 27" descr="Homme">
            <a:extLst>
              <a:ext uri="{FF2B5EF4-FFF2-40B4-BE49-F238E27FC236}">
                <a16:creationId xmlns:a16="http://schemas.microsoft.com/office/drawing/2014/main" id="{ECF496C6-D0BC-3B4C-BA04-E57DD1D4EDD1}"/>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552153" y="2357819"/>
            <a:ext cx="614363" cy="614363"/>
          </a:xfrm>
          <a:prstGeom prst="rect">
            <a:avLst/>
          </a:prstGeom>
        </p:spPr>
      </p:pic>
      <p:pic>
        <p:nvPicPr>
          <p:cNvPr id="29" name="Graphique 28" descr="Homme">
            <a:extLst>
              <a:ext uri="{FF2B5EF4-FFF2-40B4-BE49-F238E27FC236}">
                <a16:creationId xmlns:a16="http://schemas.microsoft.com/office/drawing/2014/main" id="{2E47255C-835C-654D-9E82-5F0135EEA2A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859334" y="2357818"/>
            <a:ext cx="614363" cy="614363"/>
          </a:xfrm>
          <a:prstGeom prst="rect">
            <a:avLst/>
          </a:prstGeom>
        </p:spPr>
      </p:pic>
      <p:pic>
        <p:nvPicPr>
          <p:cNvPr id="30" name="Graphique 29" descr="Homme">
            <a:extLst>
              <a:ext uri="{FF2B5EF4-FFF2-40B4-BE49-F238E27FC236}">
                <a16:creationId xmlns:a16="http://schemas.microsoft.com/office/drawing/2014/main" id="{17A685D7-AEBC-0044-A7F7-91FC4E43CF2C}"/>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166514" y="2357818"/>
            <a:ext cx="614363" cy="614363"/>
          </a:xfrm>
          <a:prstGeom prst="rect">
            <a:avLst/>
          </a:prstGeom>
        </p:spPr>
      </p:pic>
      <p:pic>
        <p:nvPicPr>
          <p:cNvPr id="31" name="Graphique 30" descr="Homme">
            <a:extLst>
              <a:ext uri="{FF2B5EF4-FFF2-40B4-BE49-F238E27FC236}">
                <a16:creationId xmlns:a16="http://schemas.microsoft.com/office/drawing/2014/main" id="{CDD79136-728A-7547-9AA9-E7A2CF34B40E}"/>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473695" y="2357817"/>
            <a:ext cx="614363" cy="614363"/>
          </a:xfrm>
          <a:prstGeom prst="rect">
            <a:avLst/>
          </a:prstGeom>
        </p:spPr>
      </p:pic>
      <p:pic>
        <p:nvPicPr>
          <p:cNvPr id="32" name="Graphique 31" descr="Homme">
            <a:extLst>
              <a:ext uri="{FF2B5EF4-FFF2-40B4-BE49-F238E27FC236}">
                <a16:creationId xmlns:a16="http://schemas.microsoft.com/office/drawing/2014/main" id="{3F79E652-8999-1144-9C8C-2DB103A08AB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780876" y="2357819"/>
            <a:ext cx="614363" cy="614363"/>
          </a:xfrm>
          <a:prstGeom prst="rect">
            <a:avLst/>
          </a:prstGeom>
        </p:spPr>
      </p:pic>
      <p:pic>
        <p:nvPicPr>
          <p:cNvPr id="33" name="Graphique 32" descr="Homme">
            <a:extLst>
              <a:ext uri="{FF2B5EF4-FFF2-40B4-BE49-F238E27FC236}">
                <a16:creationId xmlns:a16="http://schemas.microsoft.com/office/drawing/2014/main" id="{49CCAC42-1034-2D4B-AE73-EE4139DDEE82}"/>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088057" y="2357818"/>
            <a:ext cx="614363" cy="614363"/>
          </a:xfrm>
          <a:prstGeom prst="rect">
            <a:avLst/>
          </a:prstGeom>
        </p:spPr>
      </p:pic>
      <p:pic>
        <p:nvPicPr>
          <p:cNvPr id="34" name="Graphique 33" descr="Homme">
            <a:extLst>
              <a:ext uri="{FF2B5EF4-FFF2-40B4-BE49-F238E27FC236}">
                <a16:creationId xmlns:a16="http://schemas.microsoft.com/office/drawing/2014/main" id="{7B4E3A15-E2BE-8540-ABBA-B46B85F98D58}"/>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395238" y="2357818"/>
            <a:ext cx="614363" cy="614363"/>
          </a:xfrm>
          <a:prstGeom prst="rect">
            <a:avLst/>
          </a:prstGeom>
        </p:spPr>
      </p:pic>
      <p:pic>
        <p:nvPicPr>
          <p:cNvPr id="35" name="Graphique 34" descr="Homme">
            <a:extLst>
              <a:ext uri="{FF2B5EF4-FFF2-40B4-BE49-F238E27FC236}">
                <a16:creationId xmlns:a16="http://schemas.microsoft.com/office/drawing/2014/main" id="{CE20CBA5-D4DD-C940-A191-82A3DF5A042C}"/>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702419" y="2357817"/>
            <a:ext cx="614363" cy="614363"/>
          </a:xfrm>
          <a:prstGeom prst="rect">
            <a:avLst/>
          </a:prstGeom>
        </p:spPr>
      </p:pic>
      <p:pic>
        <p:nvPicPr>
          <p:cNvPr id="36" name="Graphique 35" descr="Homme">
            <a:extLst>
              <a:ext uri="{FF2B5EF4-FFF2-40B4-BE49-F238E27FC236}">
                <a16:creationId xmlns:a16="http://schemas.microsoft.com/office/drawing/2014/main" id="{07824142-F36D-D249-B9D9-F4B94A77FBB5}"/>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37791" y="2986475"/>
            <a:ext cx="614363" cy="614363"/>
          </a:xfrm>
          <a:prstGeom prst="rect">
            <a:avLst/>
          </a:prstGeom>
        </p:spPr>
      </p:pic>
      <p:pic>
        <p:nvPicPr>
          <p:cNvPr id="37" name="Graphique 36" descr="Homme">
            <a:extLst>
              <a:ext uri="{FF2B5EF4-FFF2-40B4-BE49-F238E27FC236}">
                <a16:creationId xmlns:a16="http://schemas.microsoft.com/office/drawing/2014/main" id="{DAA795CE-7176-334C-88FC-64EB8B2521AE}"/>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244972" y="2986474"/>
            <a:ext cx="614363" cy="614363"/>
          </a:xfrm>
          <a:prstGeom prst="rect">
            <a:avLst/>
          </a:prstGeom>
        </p:spPr>
      </p:pic>
      <p:pic>
        <p:nvPicPr>
          <p:cNvPr id="38" name="Graphique 37" descr="Homme">
            <a:extLst>
              <a:ext uri="{FF2B5EF4-FFF2-40B4-BE49-F238E27FC236}">
                <a16:creationId xmlns:a16="http://schemas.microsoft.com/office/drawing/2014/main" id="{D45F1A39-BCC3-AB4C-9340-4CBAEB6E2E94}"/>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552153" y="2986474"/>
            <a:ext cx="614363" cy="614363"/>
          </a:xfrm>
          <a:prstGeom prst="rect">
            <a:avLst/>
          </a:prstGeom>
        </p:spPr>
      </p:pic>
      <p:pic>
        <p:nvPicPr>
          <p:cNvPr id="39" name="Graphique 38" descr="Homme">
            <a:extLst>
              <a:ext uri="{FF2B5EF4-FFF2-40B4-BE49-F238E27FC236}">
                <a16:creationId xmlns:a16="http://schemas.microsoft.com/office/drawing/2014/main" id="{11DF8461-EBB9-BA4E-B52A-FCE713576203}"/>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859334" y="2986473"/>
            <a:ext cx="614363" cy="614363"/>
          </a:xfrm>
          <a:prstGeom prst="rect">
            <a:avLst/>
          </a:prstGeom>
        </p:spPr>
      </p:pic>
      <p:pic>
        <p:nvPicPr>
          <p:cNvPr id="40" name="Graphique 39" descr="Homme">
            <a:extLst>
              <a:ext uri="{FF2B5EF4-FFF2-40B4-BE49-F238E27FC236}">
                <a16:creationId xmlns:a16="http://schemas.microsoft.com/office/drawing/2014/main" id="{EC18351E-EA58-E946-A148-E2227D9FFB61}"/>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166514" y="2986473"/>
            <a:ext cx="614363" cy="614363"/>
          </a:xfrm>
          <a:prstGeom prst="rect">
            <a:avLst/>
          </a:prstGeom>
        </p:spPr>
      </p:pic>
      <p:pic>
        <p:nvPicPr>
          <p:cNvPr id="41" name="Graphique 40" descr="Homme">
            <a:extLst>
              <a:ext uri="{FF2B5EF4-FFF2-40B4-BE49-F238E27FC236}">
                <a16:creationId xmlns:a16="http://schemas.microsoft.com/office/drawing/2014/main" id="{558F959F-2896-1C4E-BAB0-8B0375349ABE}"/>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473695" y="2986472"/>
            <a:ext cx="614363" cy="614363"/>
          </a:xfrm>
          <a:prstGeom prst="rect">
            <a:avLst/>
          </a:prstGeom>
        </p:spPr>
      </p:pic>
      <p:pic>
        <p:nvPicPr>
          <p:cNvPr id="42" name="Graphique 41" descr="Homme">
            <a:extLst>
              <a:ext uri="{FF2B5EF4-FFF2-40B4-BE49-F238E27FC236}">
                <a16:creationId xmlns:a16="http://schemas.microsoft.com/office/drawing/2014/main" id="{1DAFF3AB-006A-724E-A16D-517BD3EF3D86}"/>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780876" y="2986474"/>
            <a:ext cx="614363" cy="614363"/>
          </a:xfrm>
          <a:prstGeom prst="rect">
            <a:avLst/>
          </a:prstGeom>
        </p:spPr>
      </p:pic>
      <p:pic>
        <p:nvPicPr>
          <p:cNvPr id="43" name="Graphique 42" descr="Homme">
            <a:extLst>
              <a:ext uri="{FF2B5EF4-FFF2-40B4-BE49-F238E27FC236}">
                <a16:creationId xmlns:a16="http://schemas.microsoft.com/office/drawing/2014/main" id="{568123F3-3467-9849-9BBA-46EA619872E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088057" y="2986473"/>
            <a:ext cx="614363" cy="614363"/>
          </a:xfrm>
          <a:prstGeom prst="rect">
            <a:avLst/>
          </a:prstGeom>
        </p:spPr>
      </p:pic>
      <p:pic>
        <p:nvPicPr>
          <p:cNvPr id="44" name="Graphique 43" descr="Homme">
            <a:extLst>
              <a:ext uri="{FF2B5EF4-FFF2-40B4-BE49-F238E27FC236}">
                <a16:creationId xmlns:a16="http://schemas.microsoft.com/office/drawing/2014/main" id="{85A81C6B-E209-C744-A826-863FF9BBD290}"/>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395238" y="2986473"/>
            <a:ext cx="614363" cy="614363"/>
          </a:xfrm>
          <a:prstGeom prst="rect">
            <a:avLst/>
          </a:prstGeom>
        </p:spPr>
      </p:pic>
      <p:pic>
        <p:nvPicPr>
          <p:cNvPr id="45" name="Graphique 44" descr="Homme">
            <a:extLst>
              <a:ext uri="{FF2B5EF4-FFF2-40B4-BE49-F238E27FC236}">
                <a16:creationId xmlns:a16="http://schemas.microsoft.com/office/drawing/2014/main" id="{5C7C22D8-2750-854D-AC00-6DC89FDE39E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702419" y="2986472"/>
            <a:ext cx="614363" cy="614363"/>
          </a:xfrm>
          <a:prstGeom prst="rect">
            <a:avLst/>
          </a:prstGeom>
        </p:spPr>
      </p:pic>
      <p:pic>
        <p:nvPicPr>
          <p:cNvPr id="46" name="Graphique 45" descr="Homme">
            <a:extLst>
              <a:ext uri="{FF2B5EF4-FFF2-40B4-BE49-F238E27FC236}">
                <a16:creationId xmlns:a16="http://schemas.microsoft.com/office/drawing/2014/main" id="{F3A981E1-CE67-2347-8671-47C372E9F1C0}"/>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37791" y="3629408"/>
            <a:ext cx="614363" cy="614363"/>
          </a:xfrm>
          <a:prstGeom prst="rect">
            <a:avLst/>
          </a:prstGeom>
        </p:spPr>
      </p:pic>
      <p:pic>
        <p:nvPicPr>
          <p:cNvPr id="47" name="Graphique 46" descr="Homme">
            <a:extLst>
              <a:ext uri="{FF2B5EF4-FFF2-40B4-BE49-F238E27FC236}">
                <a16:creationId xmlns:a16="http://schemas.microsoft.com/office/drawing/2014/main" id="{13248395-4953-D449-9E6B-247F02AE7F52}"/>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244972" y="3629407"/>
            <a:ext cx="614363" cy="614363"/>
          </a:xfrm>
          <a:prstGeom prst="rect">
            <a:avLst/>
          </a:prstGeom>
        </p:spPr>
      </p:pic>
      <p:pic>
        <p:nvPicPr>
          <p:cNvPr id="48" name="Graphique 47" descr="Homme">
            <a:extLst>
              <a:ext uri="{FF2B5EF4-FFF2-40B4-BE49-F238E27FC236}">
                <a16:creationId xmlns:a16="http://schemas.microsoft.com/office/drawing/2014/main" id="{55929625-0FEB-AB4A-96D1-2DA68199AF5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552153" y="3629407"/>
            <a:ext cx="614363" cy="614363"/>
          </a:xfrm>
          <a:prstGeom prst="rect">
            <a:avLst/>
          </a:prstGeom>
        </p:spPr>
      </p:pic>
      <p:pic>
        <p:nvPicPr>
          <p:cNvPr id="49" name="Graphique 48" descr="Homme">
            <a:extLst>
              <a:ext uri="{FF2B5EF4-FFF2-40B4-BE49-F238E27FC236}">
                <a16:creationId xmlns:a16="http://schemas.microsoft.com/office/drawing/2014/main" id="{68EC54E6-B1AB-F549-8F15-CC5DDAF922FC}"/>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859334" y="3629406"/>
            <a:ext cx="614363" cy="614363"/>
          </a:xfrm>
          <a:prstGeom prst="rect">
            <a:avLst/>
          </a:prstGeom>
        </p:spPr>
      </p:pic>
      <p:pic>
        <p:nvPicPr>
          <p:cNvPr id="50" name="Graphique 49" descr="Homme">
            <a:extLst>
              <a:ext uri="{FF2B5EF4-FFF2-40B4-BE49-F238E27FC236}">
                <a16:creationId xmlns:a16="http://schemas.microsoft.com/office/drawing/2014/main" id="{9D53B08B-20C5-F247-8562-5E6B965C7A98}"/>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166514" y="3629406"/>
            <a:ext cx="614363" cy="614363"/>
          </a:xfrm>
          <a:prstGeom prst="rect">
            <a:avLst/>
          </a:prstGeom>
        </p:spPr>
      </p:pic>
      <p:pic>
        <p:nvPicPr>
          <p:cNvPr id="51" name="Graphique 50" descr="Homme">
            <a:extLst>
              <a:ext uri="{FF2B5EF4-FFF2-40B4-BE49-F238E27FC236}">
                <a16:creationId xmlns:a16="http://schemas.microsoft.com/office/drawing/2014/main" id="{2E301024-6705-2444-A0AE-57851A954E62}"/>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473695" y="3629405"/>
            <a:ext cx="614363" cy="614363"/>
          </a:xfrm>
          <a:prstGeom prst="rect">
            <a:avLst/>
          </a:prstGeom>
        </p:spPr>
      </p:pic>
      <p:pic>
        <p:nvPicPr>
          <p:cNvPr id="52" name="Graphique 51" descr="Homme">
            <a:extLst>
              <a:ext uri="{FF2B5EF4-FFF2-40B4-BE49-F238E27FC236}">
                <a16:creationId xmlns:a16="http://schemas.microsoft.com/office/drawing/2014/main" id="{C45E7C03-BB99-094C-90C3-AE311784A6FE}"/>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780876" y="3629407"/>
            <a:ext cx="614363" cy="614363"/>
          </a:xfrm>
          <a:prstGeom prst="rect">
            <a:avLst/>
          </a:prstGeom>
        </p:spPr>
      </p:pic>
      <p:pic>
        <p:nvPicPr>
          <p:cNvPr id="53" name="Graphique 52" descr="Homme">
            <a:extLst>
              <a:ext uri="{FF2B5EF4-FFF2-40B4-BE49-F238E27FC236}">
                <a16:creationId xmlns:a16="http://schemas.microsoft.com/office/drawing/2014/main" id="{E8C5BB66-CBA5-B945-8BC7-5708F24885D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088057" y="3629406"/>
            <a:ext cx="614363" cy="614363"/>
          </a:xfrm>
          <a:prstGeom prst="rect">
            <a:avLst/>
          </a:prstGeom>
        </p:spPr>
      </p:pic>
      <p:pic>
        <p:nvPicPr>
          <p:cNvPr id="54" name="Graphique 53" descr="Homme">
            <a:extLst>
              <a:ext uri="{FF2B5EF4-FFF2-40B4-BE49-F238E27FC236}">
                <a16:creationId xmlns:a16="http://schemas.microsoft.com/office/drawing/2014/main" id="{36F0111F-DF1D-5641-987E-D96E550541C5}"/>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395238" y="3629406"/>
            <a:ext cx="614363" cy="614363"/>
          </a:xfrm>
          <a:prstGeom prst="rect">
            <a:avLst/>
          </a:prstGeom>
        </p:spPr>
      </p:pic>
      <p:pic>
        <p:nvPicPr>
          <p:cNvPr id="55" name="Graphique 54" descr="Homme">
            <a:extLst>
              <a:ext uri="{FF2B5EF4-FFF2-40B4-BE49-F238E27FC236}">
                <a16:creationId xmlns:a16="http://schemas.microsoft.com/office/drawing/2014/main" id="{0CCD67B1-CCD4-784E-B8DE-A12F117E826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702419" y="3629405"/>
            <a:ext cx="614363" cy="614363"/>
          </a:xfrm>
          <a:prstGeom prst="rect">
            <a:avLst/>
          </a:prstGeom>
        </p:spPr>
      </p:pic>
      <p:pic>
        <p:nvPicPr>
          <p:cNvPr id="56" name="Graphique 55" descr="Homme">
            <a:extLst>
              <a:ext uri="{FF2B5EF4-FFF2-40B4-BE49-F238E27FC236}">
                <a16:creationId xmlns:a16="http://schemas.microsoft.com/office/drawing/2014/main" id="{67F76746-A99E-1F4C-A91A-5CA71D82601B}"/>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66367" y="4272345"/>
            <a:ext cx="614363" cy="614363"/>
          </a:xfrm>
          <a:prstGeom prst="rect">
            <a:avLst/>
          </a:prstGeom>
        </p:spPr>
      </p:pic>
      <p:pic>
        <p:nvPicPr>
          <p:cNvPr id="57" name="Graphique 56" descr="Homme">
            <a:extLst>
              <a:ext uri="{FF2B5EF4-FFF2-40B4-BE49-F238E27FC236}">
                <a16:creationId xmlns:a16="http://schemas.microsoft.com/office/drawing/2014/main" id="{C719A4B3-9DF9-5744-A62A-D5FA83FF6EF8}"/>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273548" y="4272344"/>
            <a:ext cx="614363" cy="614363"/>
          </a:xfrm>
          <a:prstGeom prst="rect">
            <a:avLst/>
          </a:prstGeom>
        </p:spPr>
      </p:pic>
      <p:pic>
        <p:nvPicPr>
          <p:cNvPr id="58" name="Graphique 57" descr="Homme">
            <a:extLst>
              <a:ext uri="{FF2B5EF4-FFF2-40B4-BE49-F238E27FC236}">
                <a16:creationId xmlns:a16="http://schemas.microsoft.com/office/drawing/2014/main" id="{F297E038-1B51-BA44-AE3D-75BD6DFA933B}"/>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580729" y="4272344"/>
            <a:ext cx="614363" cy="614363"/>
          </a:xfrm>
          <a:prstGeom prst="rect">
            <a:avLst/>
          </a:prstGeom>
        </p:spPr>
      </p:pic>
      <p:pic>
        <p:nvPicPr>
          <p:cNvPr id="59" name="Graphique 58" descr="Homme">
            <a:extLst>
              <a:ext uri="{FF2B5EF4-FFF2-40B4-BE49-F238E27FC236}">
                <a16:creationId xmlns:a16="http://schemas.microsoft.com/office/drawing/2014/main" id="{753BD9E6-9870-E64D-8523-B24A95FEE0E6}"/>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887910" y="4272343"/>
            <a:ext cx="614363" cy="614363"/>
          </a:xfrm>
          <a:prstGeom prst="rect">
            <a:avLst/>
          </a:prstGeom>
        </p:spPr>
      </p:pic>
      <p:pic>
        <p:nvPicPr>
          <p:cNvPr id="60" name="Graphique 59" descr="Homme">
            <a:extLst>
              <a:ext uri="{FF2B5EF4-FFF2-40B4-BE49-F238E27FC236}">
                <a16:creationId xmlns:a16="http://schemas.microsoft.com/office/drawing/2014/main" id="{F7D0DDF4-C5B1-0B42-9995-BC1311DF0E19}"/>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195090" y="4272343"/>
            <a:ext cx="614363" cy="614363"/>
          </a:xfrm>
          <a:prstGeom prst="rect">
            <a:avLst/>
          </a:prstGeom>
        </p:spPr>
      </p:pic>
      <p:pic>
        <p:nvPicPr>
          <p:cNvPr id="61" name="Graphique 60" descr="Homme">
            <a:extLst>
              <a:ext uri="{FF2B5EF4-FFF2-40B4-BE49-F238E27FC236}">
                <a16:creationId xmlns:a16="http://schemas.microsoft.com/office/drawing/2014/main" id="{BF775368-749C-1941-935E-6CC65405D96D}"/>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502271" y="4272342"/>
            <a:ext cx="614363" cy="614363"/>
          </a:xfrm>
          <a:prstGeom prst="rect">
            <a:avLst/>
          </a:prstGeom>
        </p:spPr>
      </p:pic>
      <p:pic>
        <p:nvPicPr>
          <p:cNvPr id="62" name="Graphique 61" descr="Homme">
            <a:extLst>
              <a:ext uri="{FF2B5EF4-FFF2-40B4-BE49-F238E27FC236}">
                <a16:creationId xmlns:a16="http://schemas.microsoft.com/office/drawing/2014/main" id="{AA24E31B-D030-CC4E-A217-CE32EC5FC1FB}"/>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809452" y="4272344"/>
            <a:ext cx="614363" cy="614363"/>
          </a:xfrm>
          <a:prstGeom prst="rect">
            <a:avLst/>
          </a:prstGeom>
        </p:spPr>
      </p:pic>
      <p:pic>
        <p:nvPicPr>
          <p:cNvPr id="63" name="Graphique 62" descr="Homme">
            <a:extLst>
              <a:ext uri="{FF2B5EF4-FFF2-40B4-BE49-F238E27FC236}">
                <a16:creationId xmlns:a16="http://schemas.microsoft.com/office/drawing/2014/main" id="{C02668B0-7BF2-6848-BE9C-3AF429C189A5}"/>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116633" y="4272343"/>
            <a:ext cx="614363" cy="614363"/>
          </a:xfrm>
          <a:prstGeom prst="rect">
            <a:avLst/>
          </a:prstGeom>
        </p:spPr>
      </p:pic>
      <p:pic>
        <p:nvPicPr>
          <p:cNvPr id="64" name="Graphique 63" descr="Homme">
            <a:extLst>
              <a:ext uri="{FF2B5EF4-FFF2-40B4-BE49-F238E27FC236}">
                <a16:creationId xmlns:a16="http://schemas.microsoft.com/office/drawing/2014/main" id="{4A8E743C-D2F0-2545-9975-68011C4B7137}"/>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423814" y="4272343"/>
            <a:ext cx="614363" cy="614363"/>
          </a:xfrm>
          <a:prstGeom prst="rect">
            <a:avLst/>
          </a:prstGeom>
        </p:spPr>
      </p:pic>
      <p:pic>
        <p:nvPicPr>
          <p:cNvPr id="65" name="Graphique 64" descr="Homme">
            <a:extLst>
              <a:ext uri="{FF2B5EF4-FFF2-40B4-BE49-F238E27FC236}">
                <a16:creationId xmlns:a16="http://schemas.microsoft.com/office/drawing/2014/main" id="{5E9D0D06-150F-4C4F-902B-41C3CEA13693}"/>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730995" y="4272342"/>
            <a:ext cx="614363" cy="614363"/>
          </a:xfrm>
          <a:prstGeom prst="rect">
            <a:avLst/>
          </a:prstGeom>
        </p:spPr>
      </p:pic>
      <p:pic>
        <p:nvPicPr>
          <p:cNvPr id="66" name="Graphique 65" descr="Homme">
            <a:extLst>
              <a:ext uri="{FF2B5EF4-FFF2-40B4-BE49-F238E27FC236}">
                <a16:creationId xmlns:a16="http://schemas.microsoft.com/office/drawing/2014/main" id="{D5D03735-4DC2-5B45-8D7C-5BDF60A7C022}"/>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37791" y="4901000"/>
            <a:ext cx="614363" cy="614363"/>
          </a:xfrm>
          <a:prstGeom prst="rect">
            <a:avLst/>
          </a:prstGeom>
        </p:spPr>
      </p:pic>
      <p:pic>
        <p:nvPicPr>
          <p:cNvPr id="67" name="Graphique 66" descr="Homme">
            <a:extLst>
              <a:ext uri="{FF2B5EF4-FFF2-40B4-BE49-F238E27FC236}">
                <a16:creationId xmlns:a16="http://schemas.microsoft.com/office/drawing/2014/main" id="{5E96A2DC-ADFC-4A4F-B8B2-8CD03CBE8906}"/>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244972" y="4900999"/>
            <a:ext cx="614363" cy="614363"/>
          </a:xfrm>
          <a:prstGeom prst="rect">
            <a:avLst/>
          </a:prstGeom>
        </p:spPr>
      </p:pic>
      <p:pic>
        <p:nvPicPr>
          <p:cNvPr id="68" name="Graphique 67" descr="Homme">
            <a:extLst>
              <a:ext uri="{FF2B5EF4-FFF2-40B4-BE49-F238E27FC236}">
                <a16:creationId xmlns:a16="http://schemas.microsoft.com/office/drawing/2014/main" id="{B9551125-A880-5443-8709-7CE0C405271B}"/>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552153" y="4900999"/>
            <a:ext cx="614363" cy="614363"/>
          </a:xfrm>
          <a:prstGeom prst="rect">
            <a:avLst/>
          </a:prstGeom>
        </p:spPr>
      </p:pic>
      <p:pic>
        <p:nvPicPr>
          <p:cNvPr id="69" name="Graphique 68" descr="Homme">
            <a:extLst>
              <a:ext uri="{FF2B5EF4-FFF2-40B4-BE49-F238E27FC236}">
                <a16:creationId xmlns:a16="http://schemas.microsoft.com/office/drawing/2014/main" id="{8911AF94-4DA0-2B49-87FC-4C924CD1D51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859334" y="4900998"/>
            <a:ext cx="614363" cy="614363"/>
          </a:xfrm>
          <a:prstGeom prst="rect">
            <a:avLst/>
          </a:prstGeom>
        </p:spPr>
      </p:pic>
      <p:pic>
        <p:nvPicPr>
          <p:cNvPr id="70" name="Graphique 69" descr="Homme">
            <a:extLst>
              <a:ext uri="{FF2B5EF4-FFF2-40B4-BE49-F238E27FC236}">
                <a16:creationId xmlns:a16="http://schemas.microsoft.com/office/drawing/2014/main" id="{8193B5C3-6160-FC40-BED6-B0C0B94B596B}"/>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166514" y="4900998"/>
            <a:ext cx="614363" cy="614363"/>
          </a:xfrm>
          <a:prstGeom prst="rect">
            <a:avLst/>
          </a:prstGeom>
        </p:spPr>
      </p:pic>
      <p:pic>
        <p:nvPicPr>
          <p:cNvPr id="71" name="Graphique 70" descr="Homme">
            <a:extLst>
              <a:ext uri="{FF2B5EF4-FFF2-40B4-BE49-F238E27FC236}">
                <a16:creationId xmlns:a16="http://schemas.microsoft.com/office/drawing/2014/main" id="{8BF7C301-914D-FD41-A877-FAFBEED82B3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473695" y="4900997"/>
            <a:ext cx="614363" cy="614363"/>
          </a:xfrm>
          <a:prstGeom prst="rect">
            <a:avLst/>
          </a:prstGeom>
        </p:spPr>
      </p:pic>
      <p:pic>
        <p:nvPicPr>
          <p:cNvPr id="72" name="Graphique 71" descr="Homme">
            <a:extLst>
              <a:ext uri="{FF2B5EF4-FFF2-40B4-BE49-F238E27FC236}">
                <a16:creationId xmlns:a16="http://schemas.microsoft.com/office/drawing/2014/main" id="{335BF49A-A3E1-9A4C-BCA2-81CA71BA2068}"/>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780876" y="4900999"/>
            <a:ext cx="614363" cy="614363"/>
          </a:xfrm>
          <a:prstGeom prst="rect">
            <a:avLst/>
          </a:prstGeom>
        </p:spPr>
      </p:pic>
      <p:pic>
        <p:nvPicPr>
          <p:cNvPr id="73" name="Graphique 72" descr="Homme">
            <a:extLst>
              <a:ext uri="{FF2B5EF4-FFF2-40B4-BE49-F238E27FC236}">
                <a16:creationId xmlns:a16="http://schemas.microsoft.com/office/drawing/2014/main" id="{25C946BE-6720-C64C-8580-593BC90DD8FE}"/>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088057" y="4900998"/>
            <a:ext cx="614363" cy="614363"/>
          </a:xfrm>
          <a:prstGeom prst="rect">
            <a:avLst/>
          </a:prstGeom>
        </p:spPr>
      </p:pic>
      <p:pic>
        <p:nvPicPr>
          <p:cNvPr id="74" name="Graphique 73" descr="Homme">
            <a:extLst>
              <a:ext uri="{FF2B5EF4-FFF2-40B4-BE49-F238E27FC236}">
                <a16:creationId xmlns:a16="http://schemas.microsoft.com/office/drawing/2014/main" id="{A691CFF0-63BB-8649-9C5C-B84D99F70ABB}"/>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395238" y="4900998"/>
            <a:ext cx="614363" cy="614363"/>
          </a:xfrm>
          <a:prstGeom prst="rect">
            <a:avLst/>
          </a:prstGeom>
        </p:spPr>
      </p:pic>
      <p:pic>
        <p:nvPicPr>
          <p:cNvPr id="75" name="Graphique 74" descr="Homme">
            <a:extLst>
              <a:ext uri="{FF2B5EF4-FFF2-40B4-BE49-F238E27FC236}">
                <a16:creationId xmlns:a16="http://schemas.microsoft.com/office/drawing/2014/main" id="{70670962-6300-D244-8167-A23002538D21}"/>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702419" y="4900997"/>
            <a:ext cx="614363" cy="614363"/>
          </a:xfrm>
          <a:prstGeom prst="rect">
            <a:avLst/>
          </a:prstGeom>
        </p:spPr>
      </p:pic>
      <p:pic>
        <p:nvPicPr>
          <p:cNvPr id="76" name="Graphique 75" descr="Homme">
            <a:extLst>
              <a:ext uri="{FF2B5EF4-FFF2-40B4-BE49-F238E27FC236}">
                <a16:creationId xmlns:a16="http://schemas.microsoft.com/office/drawing/2014/main" id="{406CFA6B-08E2-B648-8364-995377843059}"/>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37790" y="6108302"/>
            <a:ext cx="614363" cy="614363"/>
          </a:xfrm>
          <a:prstGeom prst="rect">
            <a:avLst/>
          </a:prstGeom>
        </p:spPr>
      </p:pic>
      <p:pic>
        <p:nvPicPr>
          <p:cNvPr id="77" name="Graphique 76" descr="Homme">
            <a:extLst>
              <a:ext uri="{FF2B5EF4-FFF2-40B4-BE49-F238E27FC236}">
                <a16:creationId xmlns:a16="http://schemas.microsoft.com/office/drawing/2014/main" id="{15B3FD5C-5F84-FC46-9EA8-7E0D390D1E1B}"/>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244971" y="6108301"/>
            <a:ext cx="614363" cy="614363"/>
          </a:xfrm>
          <a:prstGeom prst="rect">
            <a:avLst/>
          </a:prstGeom>
        </p:spPr>
      </p:pic>
      <p:pic>
        <p:nvPicPr>
          <p:cNvPr id="78" name="Graphique 77" descr="Homme">
            <a:extLst>
              <a:ext uri="{FF2B5EF4-FFF2-40B4-BE49-F238E27FC236}">
                <a16:creationId xmlns:a16="http://schemas.microsoft.com/office/drawing/2014/main" id="{BF1509E6-58B5-3746-8C69-F3989468C23E}"/>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552152" y="6108301"/>
            <a:ext cx="614363" cy="614363"/>
          </a:xfrm>
          <a:prstGeom prst="rect">
            <a:avLst/>
          </a:prstGeom>
        </p:spPr>
      </p:pic>
      <p:pic>
        <p:nvPicPr>
          <p:cNvPr id="79" name="Graphique 78" descr="Homme">
            <a:extLst>
              <a:ext uri="{FF2B5EF4-FFF2-40B4-BE49-F238E27FC236}">
                <a16:creationId xmlns:a16="http://schemas.microsoft.com/office/drawing/2014/main" id="{7D20D0EC-A0BF-964B-9E21-5E8A043570D6}"/>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859333" y="6108300"/>
            <a:ext cx="614363" cy="614363"/>
          </a:xfrm>
          <a:prstGeom prst="rect">
            <a:avLst/>
          </a:prstGeom>
        </p:spPr>
      </p:pic>
      <p:pic>
        <p:nvPicPr>
          <p:cNvPr id="80" name="Graphique 79" descr="Homme">
            <a:extLst>
              <a:ext uri="{FF2B5EF4-FFF2-40B4-BE49-F238E27FC236}">
                <a16:creationId xmlns:a16="http://schemas.microsoft.com/office/drawing/2014/main" id="{EE8DFBE5-8501-974B-9D67-B2D695FE2945}"/>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166513" y="6108300"/>
            <a:ext cx="614363" cy="614363"/>
          </a:xfrm>
          <a:prstGeom prst="rect">
            <a:avLst/>
          </a:prstGeom>
        </p:spPr>
      </p:pic>
      <p:pic>
        <p:nvPicPr>
          <p:cNvPr id="81" name="Graphique 80" descr="Homme">
            <a:extLst>
              <a:ext uri="{FF2B5EF4-FFF2-40B4-BE49-F238E27FC236}">
                <a16:creationId xmlns:a16="http://schemas.microsoft.com/office/drawing/2014/main" id="{35053AB2-DBC1-C94D-A01A-684F84DB3652}"/>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473694" y="6108299"/>
            <a:ext cx="614363" cy="614363"/>
          </a:xfrm>
          <a:prstGeom prst="rect">
            <a:avLst/>
          </a:prstGeom>
        </p:spPr>
      </p:pic>
      <p:pic>
        <p:nvPicPr>
          <p:cNvPr id="82" name="Graphique 81" descr="Homme">
            <a:extLst>
              <a:ext uri="{FF2B5EF4-FFF2-40B4-BE49-F238E27FC236}">
                <a16:creationId xmlns:a16="http://schemas.microsoft.com/office/drawing/2014/main" id="{77E23636-1B6B-1946-A6D3-A24F66135450}"/>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780875" y="6108301"/>
            <a:ext cx="614363" cy="614363"/>
          </a:xfrm>
          <a:prstGeom prst="rect">
            <a:avLst/>
          </a:prstGeom>
        </p:spPr>
      </p:pic>
      <p:pic>
        <p:nvPicPr>
          <p:cNvPr id="83" name="Graphique 82" descr="Homme">
            <a:extLst>
              <a:ext uri="{FF2B5EF4-FFF2-40B4-BE49-F238E27FC236}">
                <a16:creationId xmlns:a16="http://schemas.microsoft.com/office/drawing/2014/main" id="{65EBCC17-B576-EF48-B5C2-DEFE240D0B24}"/>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088056" y="6108300"/>
            <a:ext cx="614363" cy="614363"/>
          </a:xfrm>
          <a:prstGeom prst="rect">
            <a:avLst/>
          </a:prstGeom>
        </p:spPr>
      </p:pic>
      <p:pic>
        <p:nvPicPr>
          <p:cNvPr id="84" name="Graphique 83" descr="Homme">
            <a:extLst>
              <a:ext uri="{FF2B5EF4-FFF2-40B4-BE49-F238E27FC236}">
                <a16:creationId xmlns:a16="http://schemas.microsoft.com/office/drawing/2014/main" id="{60C9148A-7B3D-9A4C-91EF-55331065AF9D}"/>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395237" y="6108300"/>
            <a:ext cx="614363" cy="614363"/>
          </a:xfrm>
          <a:prstGeom prst="rect">
            <a:avLst/>
          </a:prstGeom>
        </p:spPr>
      </p:pic>
      <p:pic>
        <p:nvPicPr>
          <p:cNvPr id="85" name="Graphique 84" descr="Homme">
            <a:extLst>
              <a:ext uri="{FF2B5EF4-FFF2-40B4-BE49-F238E27FC236}">
                <a16:creationId xmlns:a16="http://schemas.microsoft.com/office/drawing/2014/main" id="{BFBD97A7-9C73-9240-824A-2B53A2F10B55}"/>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702418" y="6108299"/>
            <a:ext cx="614363" cy="614363"/>
          </a:xfrm>
          <a:prstGeom prst="rect">
            <a:avLst/>
          </a:prstGeom>
        </p:spPr>
      </p:pic>
      <p:pic>
        <p:nvPicPr>
          <p:cNvPr id="86" name="Graphique 85" descr="Homme">
            <a:extLst>
              <a:ext uri="{FF2B5EF4-FFF2-40B4-BE49-F238E27FC236}">
                <a16:creationId xmlns:a16="http://schemas.microsoft.com/office/drawing/2014/main" id="{78CEB7A3-BBDC-E94E-B388-864A6805185D}"/>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23500" y="5490360"/>
            <a:ext cx="614363" cy="614363"/>
          </a:xfrm>
          <a:prstGeom prst="rect">
            <a:avLst/>
          </a:prstGeom>
        </p:spPr>
      </p:pic>
      <p:pic>
        <p:nvPicPr>
          <p:cNvPr id="87" name="Graphique 86" descr="Homme">
            <a:extLst>
              <a:ext uri="{FF2B5EF4-FFF2-40B4-BE49-F238E27FC236}">
                <a16:creationId xmlns:a16="http://schemas.microsoft.com/office/drawing/2014/main" id="{925A4365-6954-FB4F-8509-2324529B2D13}"/>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230681" y="5490359"/>
            <a:ext cx="614363" cy="614363"/>
          </a:xfrm>
          <a:prstGeom prst="rect">
            <a:avLst/>
          </a:prstGeom>
        </p:spPr>
      </p:pic>
      <p:pic>
        <p:nvPicPr>
          <p:cNvPr id="88" name="Graphique 87" descr="Homme">
            <a:extLst>
              <a:ext uri="{FF2B5EF4-FFF2-40B4-BE49-F238E27FC236}">
                <a16:creationId xmlns:a16="http://schemas.microsoft.com/office/drawing/2014/main" id="{441E801D-84A3-9C42-92EA-C8FE448BD8A4}"/>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537862" y="5490359"/>
            <a:ext cx="614363" cy="614363"/>
          </a:xfrm>
          <a:prstGeom prst="rect">
            <a:avLst/>
          </a:prstGeom>
        </p:spPr>
      </p:pic>
      <p:pic>
        <p:nvPicPr>
          <p:cNvPr id="89" name="Graphique 88" descr="Homme">
            <a:extLst>
              <a:ext uri="{FF2B5EF4-FFF2-40B4-BE49-F238E27FC236}">
                <a16:creationId xmlns:a16="http://schemas.microsoft.com/office/drawing/2014/main" id="{F78F94E7-DB9D-424B-8601-B91BFA137112}"/>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845043" y="5490358"/>
            <a:ext cx="614363" cy="614363"/>
          </a:xfrm>
          <a:prstGeom prst="rect">
            <a:avLst/>
          </a:prstGeom>
        </p:spPr>
      </p:pic>
      <p:pic>
        <p:nvPicPr>
          <p:cNvPr id="90" name="Graphique 89" descr="Homme">
            <a:extLst>
              <a:ext uri="{FF2B5EF4-FFF2-40B4-BE49-F238E27FC236}">
                <a16:creationId xmlns:a16="http://schemas.microsoft.com/office/drawing/2014/main" id="{BAEEA6AD-D8CB-9C40-A1C5-5846BC8C390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152223" y="5490358"/>
            <a:ext cx="614363" cy="614363"/>
          </a:xfrm>
          <a:prstGeom prst="rect">
            <a:avLst/>
          </a:prstGeom>
        </p:spPr>
      </p:pic>
      <p:pic>
        <p:nvPicPr>
          <p:cNvPr id="91" name="Graphique 90" descr="Homme">
            <a:extLst>
              <a:ext uri="{FF2B5EF4-FFF2-40B4-BE49-F238E27FC236}">
                <a16:creationId xmlns:a16="http://schemas.microsoft.com/office/drawing/2014/main" id="{25892D73-C980-1741-9C44-012B507B283E}"/>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459404" y="5490357"/>
            <a:ext cx="614363" cy="614363"/>
          </a:xfrm>
          <a:prstGeom prst="rect">
            <a:avLst/>
          </a:prstGeom>
        </p:spPr>
      </p:pic>
      <p:pic>
        <p:nvPicPr>
          <p:cNvPr id="92" name="Graphique 91" descr="Homme">
            <a:extLst>
              <a:ext uri="{FF2B5EF4-FFF2-40B4-BE49-F238E27FC236}">
                <a16:creationId xmlns:a16="http://schemas.microsoft.com/office/drawing/2014/main" id="{80802494-4028-D143-AB99-FD0EF37B68C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766585" y="5490359"/>
            <a:ext cx="614363" cy="614363"/>
          </a:xfrm>
          <a:prstGeom prst="rect">
            <a:avLst/>
          </a:prstGeom>
        </p:spPr>
      </p:pic>
      <p:pic>
        <p:nvPicPr>
          <p:cNvPr id="93" name="Graphique 92" descr="Homme">
            <a:extLst>
              <a:ext uri="{FF2B5EF4-FFF2-40B4-BE49-F238E27FC236}">
                <a16:creationId xmlns:a16="http://schemas.microsoft.com/office/drawing/2014/main" id="{30C971E0-5C25-8A43-942D-2962F02A6ABE}"/>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073766" y="5490358"/>
            <a:ext cx="614363" cy="614363"/>
          </a:xfrm>
          <a:prstGeom prst="rect">
            <a:avLst/>
          </a:prstGeom>
        </p:spPr>
      </p:pic>
      <p:pic>
        <p:nvPicPr>
          <p:cNvPr id="94" name="Graphique 93" descr="Homme">
            <a:extLst>
              <a:ext uri="{FF2B5EF4-FFF2-40B4-BE49-F238E27FC236}">
                <a16:creationId xmlns:a16="http://schemas.microsoft.com/office/drawing/2014/main" id="{D2096D48-CD75-1246-8038-7D33C430C695}"/>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380947" y="5490358"/>
            <a:ext cx="614363" cy="614363"/>
          </a:xfrm>
          <a:prstGeom prst="rect">
            <a:avLst/>
          </a:prstGeom>
        </p:spPr>
      </p:pic>
      <p:pic>
        <p:nvPicPr>
          <p:cNvPr id="95" name="Graphique 94" descr="Homme">
            <a:extLst>
              <a:ext uri="{FF2B5EF4-FFF2-40B4-BE49-F238E27FC236}">
                <a16:creationId xmlns:a16="http://schemas.microsoft.com/office/drawing/2014/main" id="{6648D4E2-8C74-AE47-B91A-901884059BDE}"/>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3688128" y="5490357"/>
            <a:ext cx="614363" cy="614363"/>
          </a:xfrm>
          <a:prstGeom prst="rect">
            <a:avLst/>
          </a:prstGeom>
        </p:spPr>
      </p:pic>
      <p:pic>
        <p:nvPicPr>
          <p:cNvPr id="96" name="Graphique 95" descr="Homme">
            <a:extLst>
              <a:ext uri="{FF2B5EF4-FFF2-40B4-BE49-F238E27FC236}">
                <a16:creationId xmlns:a16="http://schemas.microsoft.com/office/drawing/2014/main" id="{8DCD2BA1-27D3-064C-82B2-9918E58A54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790" y="543296"/>
            <a:ext cx="614363" cy="614363"/>
          </a:xfrm>
          <a:prstGeom prst="rect">
            <a:avLst/>
          </a:prstGeom>
        </p:spPr>
      </p:pic>
      <p:pic>
        <p:nvPicPr>
          <p:cNvPr id="97" name="Graphique 96" descr="Homme">
            <a:extLst>
              <a:ext uri="{FF2B5EF4-FFF2-40B4-BE49-F238E27FC236}">
                <a16:creationId xmlns:a16="http://schemas.microsoft.com/office/drawing/2014/main" id="{97A4EF4B-EA81-9F43-92D0-4A3772E71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4971" y="543295"/>
            <a:ext cx="614363" cy="614363"/>
          </a:xfrm>
          <a:prstGeom prst="rect">
            <a:avLst/>
          </a:prstGeom>
        </p:spPr>
      </p:pic>
      <p:pic>
        <p:nvPicPr>
          <p:cNvPr id="98" name="Graphique 97" descr="Homme">
            <a:extLst>
              <a:ext uri="{FF2B5EF4-FFF2-40B4-BE49-F238E27FC236}">
                <a16:creationId xmlns:a16="http://schemas.microsoft.com/office/drawing/2014/main" id="{CD50B46B-D61F-6D4C-9E1F-45CDAB754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2152" y="543295"/>
            <a:ext cx="614363" cy="614363"/>
          </a:xfrm>
          <a:prstGeom prst="rect">
            <a:avLst/>
          </a:prstGeom>
        </p:spPr>
      </p:pic>
      <p:pic>
        <p:nvPicPr>
          <p:cNvPr id="99" name="Graphique 98" descr="Homme">
            <a:extLst>
              <a:ext uri="{FF2B5EF4-FFF2-40B4-BE49-F238E27FC236}">
                <a16:creationId xmlns:a16="http://schemas.microsoft.com/office/drawing/2014/main" id="{9E197ABA-E2DE-CD4E-B2FB-7E6B7DF4E5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59333" y="543294"/>
            <a:ext cx="614363" cy="614363"/>
          </a:xfrm>
          <a:prstGeom prst="rect">
            <a:avLst/>
          </a:prstGeom>
        </p:spPr>
      </p:pic>
      <p:pic>
        <p:nvPicPr>
          <p:cNvPr id="100" name="Graphique 99" descr="Homme">
            <a:extLst>
              <a:ext uri="{FF2B5EF4-FFF2-40B4-BE49-F238E27FC236}">
                <a16:creationId xmlns:a16="http://schemas.microsoft.com/office/drawing/2014/main" id="{91EECE12-DEC5-4640-8351-A1BB3742FE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6513" y="543294"/>
            <a:ext cx="614363" cy="614363"/>
          </a:xfrm>
          <a:prstGeom prst="rect">
            <a:avLst/>
          </a:prstGeom>
        </p:spPr>
      </p:pic>
      <p:pic>
        <p:nvPicPr>
          <p:cNvPr id="101" name="Graphique 100" descr="Homme">
            <a:extLst>
              <a:ext uri="{FF2B5EF4-FFF2-40B4-BE49-F238E27FC236}">
                <a16:creationId xmlns:a16="http://schemas.microsoft.com/office/drawing/2014/main" id="{6738FC13-571A-DF4D-AF28-264E455D25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3694" y="543293"/>
            <a:ext cx="614363" cy="614363"/>
          </a:xfrm>
          <a:prstGeom prst="rect">
            <a:avLst/>
          </a:prstGeom>
        </p:spPr>
      </p:pic>
      <p:pic>
        <p:nvPicPr>
          <p:cNvPr id="102" name="Graphique 101" descr="Homme">
            <a:extLst>
              <a:ext uri="{FF2B5EF4-FFF2-40B4-BE49-F238E27FC236}">
                <a16:creationId xmlns:a16="http://schemas.microsoft.com/office/drawing/2014/main" id="{899149D7-2495-0143-8013-B811BA70AF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0875" y="543295"/>
            <a:ext cx="614363" cy="614363"/>
          </a:xfrm>
          <a:prstGeom prst="rect">
            <a:avLst/>
          </a:prstGeom>
        </p:spPr>
      </p:pic>
      <p:pic>
        <p:nvPicPr>
          <p:cNvPr id="103" name="Graphique 102" descr="Homme">
            <a:extLst>
              <a:ext uri="{FF2B5EF4-FFF2-40B4-BE49-F238E27FC236}">
                <a16:creationId xmlns:a16="http://schemas.microsoft.com/office/drawing/2014/main" id="{F4617BBA-33C1-7442-9767-80FAAAB4A8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88056" y="543294"/>
            <a:ext cx="614363" cy="614363"/>
          </a:xfrm>
          <a:prstGeom prst="rect">
            <a:avLst/>
          </a:prstGeom>
        </p:spPr>
      </p:pic>
      <p:pic>
        <p:nvPicPr>
          <p:cNvPr id="104" name="Graphique 103" descr="Homme">
            <a:extLst>
              <a:ext uri="{FF2B5EF4-FFF2-40B4-BE49-F238E27FC236}">
                <a16:creationId xmlns:a16="http://schemas.microsoft.com/office/drawing/2014/main" id="{B0952A31-B894-E741-A600-CCDCB4C9A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95237" y="543294"/>
            <a:ext cx="614363" cy="614363"/>
          </a:xfrm>
          <a:prstGeom prst="rect">
            <a:avLst/>
          </a:prstGeom>
        </p:spPr>
      </p:pic>
      <p:pic>
        <p:nvPicPr>
          <p:cNvPr id="105" name="Graphique 104" descr="Homme">
            <a:extLst>
              <a:ext uri="{FF2B5EF4-FFF2-40B4-BE49-F238E27FC236}">
                <a16:creationId xmlns:a16="http://schemas.microsoft.com/office/drawing/2014/main" id="{84350893-15A6-514A-AFAD-935A13F1CA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2418" y="543293"/>
            <a:ext cx="614363" cy="614363"/>
          </a:xfrm>
          <a:prstGeom prst="rect">
            <a:avLst/>
          </a:prstGeom>
        </p:spPr>
      </p:pic>
      <p:pic>
        <p:nvPicPr>
          <p:cNvPr id="106" name="Graphique 105" descr="Homme">
            <a:extLst>
              <a:ext uri="{FF2B5EF4-FFF2-40B4-BE49-F238E27FC236}">
                <a16:creationId xmlns:a16="http://schemas.microsoft.com/office/drawing/2014/main" id="{FE953148-CC78-9349-8288-C6834A4FA9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313" y="1138614"/>
            <a:ext cx="614363" cy="614363"/>
          </a:xfrm>
          <a:prstGeom prst="rect">
            <a:avLst/>
          </a:prstGeom>
        </p:spPr>
      </p:pic>
      <p:pic>
        <p:nvPicPr>
          <p:cNvPr id="107" name="Graphique 106" descr="Homme">
            <a:extLst>
              <a:ext uri="{FF2B5EF4-FFF2-40B4-BE49-F238E27FC236}">
                <a16:creationId xmlns:a16="http://schemas.microsoft.com/office/drawing/2014/main" id="{60CA0F1C-B6B4-1642-8FB8-BAF9DD8166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4494" y="1138613"/>
            <a:ext cx="614363" cy="614363"/>
          </a:xfrm>
          <a:prstGeom prst="rect">
            <a:avLst/>
          </a:prstGeom>
        </p:spPr>
      </p:pic>
      <p:pic>
        <p:nvPicPr>
          <p:cNvPr id="108" name="Graphique 107" descr="Homme">
            <a:extLst>
              <a:ext uri="{FF2B5EF4-FFF2-40B4-BE49-F238E27FC236}">
                <a16:creationId xmlns:a16="http://schemas.microsoft.com/office/drawing/2014/main" id="{EB002AAC-F6D9-EB46-BDC4-C9AD672FDD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1675" y="1138613"/>
            <a:ext cx="614363" cy="614363"/>
          </a:xfrm>
          <a:prstGeom prst="rect">
            <a:avLst/>
          </a:prstGeom>
        </p:spPr>
      </p:pic>
      <p:pic>
        <p:nvPicPr>
          <p:cNvPr id="109" name="Graphique 108" descr="Homme">
            <a:extLst>
              <a:ext uri="{FF2B5EF4-FFF2-40B4-BE49-F238E27FC236}">
                <a16:creationId xmlns:a16="http://schemas.microsoft.com/office/drawing/2014/main" id="{60A2F1B2-29FC-0B42-BA42-4D402C6972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8856" y="1138612"/>
            <a:ext cx="614363" cy="614363"/>
          </a:xfrm>
          <a:prstGeom prst="rect">
            <a:avLst/>
          </a:prstGeom>
        </p:spPr>
      </p:pic>
      <p:pic>
        <p:nvPicPr>
          <p:cNvPr id="110" name="Graphique 109" descr="Homme">
            <a:extLst>
              <a:ext uri="{FF2B5EF4-FFF2-40B4-BE49-F238E27FC236}">
                <a16:creationId xmlns:a16="http://schemas.microsoft.com/office/drawing/2014/main" id="{45DBCA6C-6DE9-004B-8DA3-55F8C4CB1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6036" y="1138612"/>
            <a:ext cx="614363" cy="614363"/>
          </a:xfrm>
          <a:prstGeom prst="rect">
            <a:avLst/>
          </a:prstGeom>
        </p:spPr>
      </p:pic>
      <p:pic>
        <p:nvPicPr>
          <p:cNvPr id="111" name="Graphique 110" descr="Homme">
            <a:extLst>
              <a:ext uri="{FF2B5EF4-FFF2-40B4-BE49-F238E27FC236}">
                <a16:creationId xmlns:a16="http://schemas.microsoft.com/office/drawing/2014/main" id="{93E6338A-4829-2847-BB5A-790F43F20E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3217" y="1138611"/>
            <a:ext cx="614363" cy="614363"/>
          </a:xfrm>
          <a:prstGeom prst="rect">
            <a:avLst/>
          </a:prstGeom>
        </p:spPr>
      </p:pic>
      <p:pic>
        <p:nvPicPr>
          <p:cNvPr id="112" name="Graphique 111" descr="Homme">
            <a:extLst>
              <a:ext uri="{FF2B5EF4-FFF2-40B4-BE49-F238E27FC236}">
                <a16:creationId xmlns:a16="http://schemas.microsoft.com/office/drawing/2014/main" id="{708BE4EC-4BA9-6043-ADDF-267CCBEF3E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398" y="1138613"/>
            <a:ext cx="614363" cy="614363"/>
          </a:xfrm>
          <a:prstGeom prst="rect">
            <a:avLst/>
          </a:prstGeom>
        </p:spPr>
      </p:pic>
      <p:pic>
        <p:nvPicPr>
          <p:cNvPr id="113" name="Graphique 112" descr="Homme">
            <a:extLst>
              <a:ext uri="{FF2B5EF4-FFF2-40B4-BE49-F238E27FC236}">
                <a16:creationId xmlns:a16="http://schemas.microsoft.com/office/drawing/2014/main" id="{B7053D36-0E02-A04A-B274-5A26D98E57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7579" y="1138612"/>
            <a:ext cx="614363" cy="614363"/>
          </a:xfrm>
          <a:prstGeom prst="rect">
            <a:avLst/>
          </a:prstGeom>
        </p:spPr>
      </p:pic>
      <p:pic>
        <p:nvPicPr>
          <p:cNvPr id="114" name="Graphique 113" descr="Homme">
            <a:extLst>
              <a:ext uri="{FF2B5EF4-FFF2-40B4-BE49-F238E27FC236}">
                <a16:creationId xmlns:a16="http://schemas.microsoft.com/office/drawing/2014/main" id="{A37D2240-0679-4645-BB6C-226702EF0A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4760" y="1138612"/>
            <a:ext cx="614363" cy="614363"/>
          </a:xfrm>
          <a:prstGeom prst="rect">
            <a:avLst/>
          </a:prstGeom>
        </p:spPr>
      </p:pic>
      <p:pic>
        <p:nvPicPr>
          <p:cNvPr id="115" name="Graphique 114" descr="Homme">
            <a:extLst>
              <a:ext uri="{FF2B5EF4-FFF2-40B4-BE49-F238E27FC236}">
                <a16:creationId xmlns:a16="http://schemas.microsoft.com/office/drawing/2014/main" id="{F0A328A0-28FF-E446-AE46-19CB77258F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1941" y="1138611"/>
            <a:ext cx="614363" cy="614363"/>
          </a:xfrm>
          <a:prstGeom prst="rect">
            <a:avLst/>
          </a:prstGeom>
        </p:spPr>
      </p:pic>
      <p:sp>
        <p:nvSpPr>
          <p:cNvPr id="5" name="Flèche vers la droite 4">
            <a:extLst>
              <a:ext uri="{FF2B5EF4-FFF2-40B4-BE49-F238E27FC236}">
                <a16:creationId xmlns:a16="http://schemas.microsoft.com/office/drawing/2014/main" id="{3BAE86EA-5A4B-8147-BDB8-98B41046B73B}"/>
              </a:ext>
            </a:extLst>
          </p:cNvPr>
          <p:cNvSpPr/>
          <p:nvPr/>
        </p:nvSpPr>
        <p:spPr>
          <a:xfrm>
            <a:off x="4489615" y="1743455"/>
            <a:ext cx="3541924" cy="388008"/>
          </a:xfrm>
          <a:prstGeom prst="rightArrow">
            <a:avLst>
              <a:gd name="adj1" fmla="val 50000"/>
              <a:gd name="adj2" fmla="val 75564"/>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6" name="Graphique 115" descr="Homme">
            <a:extLst>
              <a:ext uri="{FF2B5EF4-FFF2-40B4-BE49-F238E27FC236}">
                <a16:creationId xmlns:a16="http://schemas.microsoft.com/office/drawing/2014/main" id="{E93C69E9-1EC3-084C-BE87-E8AFAAFEE6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2017" y="1781545"/>
            <a:ext cx="614363" cy="614363"/>
          </a:xfrm>
          <a:prstGeom prst="rect">
            <a:avLst/>
          </a:prstGeom>
        </p:spPr>
      </p:pic>
      <p:pic>
        <p:nvPicPr>
          <p:cNvPr id="117" name="Graphique 116" descr="Homme">
            <a:extLst>
              <a:ext uri="{FF2B5EF4-FFF2-40B4-BE49-F238E27FC236}">
                <a16:creationId xmlns:a16="http://schemas.microsoft.com/office/drawing/2014/main" id="{0C96A31F-6392-E947-9ED8-860CA7F8A3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29198" y="1781544"/>
            <a:ext cx="614363" cy="614363"/>
          </a:xfrm>
          <a:prstGeom prst="rect">
            <a:avLst/>
          </a:prstGeom>
        </p:spPr>
      </p:pic>
      <p:pic>
        <p:nvPicPr>
          <p:cNvPr id="118" name="Graphique 117" descr="Homme">
            <a:extLst>
              <a:ext uri="{FF2B5EF4-FFF2-40B4-BE49-F238E27FC236}">
                <a16:creationId xmlns:a16="http://schemas.microsoft.com/office/drawing/2014/main" id="{62F1B05B-147A-FC4D-AFD0-D434DC9AE8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36379" y="1781544"/>
            <a:ext cx="614363" cy="614363"/>
          </a:xfrm>
          <a:prstGeom prst="rect">
            <a:avLst/>
          </a:prstGeom>
        </p:spPr>
      </p:pic>
      <p:pic>
        <p:nvPicPr>
          <p:cNvPr id="119" name="Graphique 118" descr="Homme">
            <a:extLst>
              <a:ext uri="{FF2B5EF4-FFF2-40B4-BE49-F238E27FC236}">
                <a16:creationId xmlns:a16="http://schemas.microsoft.com/office/drawing/2014/main" id="{318CBDB8-6502-4644-9816-6D190D9C16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43560" y="1781543"/>
            <a:ext cx="614363" cy="614363"/>
          </a:xfrm>
          <a:prstGeom prst="rect">
            <a:avLst/>
          </a:prstGeom>
        </p:spPr>
      </p:pic>
      <p:pic>
        <p:nvPicPr>
          <p:cNvPr id="120" name="Graphique 119" descr="Homme">
            <a:extLst>
              <a:ext uri="{FF2B5EF4-FFF2-40B4-BE49-F238E27FC236}">
                <a16:creationId xmlns:a16="http://schemas.microsoft.com/office/drawing/2014/main" id="{D00A282F-92DB-8A4B-969E-27BD101CB9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50740" y="1781543"/>
            <a:ext cx="614363" cy="614363"/>
          </a:xfrm>
          <a:prstGeom prst="rect">
            <a:avLst/>
          </a:prstGeom>
        </p:spPr>
      </p:pic>
      <p:pic>
        <p:nvPicPr>
          <p:cNvPr id="121" name="Graphique 120" descr="Homme">
            <a:extLst>
              <a:ext uri="{FF2B5EF4-FFF2-40B4-BE49-F238E27FC236}">
                <a16:creationId xmlns:a16="http://schemas.microsoft.com/office/drawing/2014/main" id="{3D159FE8-8EDF-384D-AF63-C0F2DEDE2D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57921" y="1781542"/>
            <a:ext cx="614363" cy="614363"/>
          </a:xfrm>
          <a:prstGeom prst="rect">
            <a:avLst/>
          </a:prstGeom>
        </p:spPr>
      </p:pic>
      <p:pic>
        <p:nvPicPr>
          <p:cNvPr id="122" name="Graphique 121" descr="Homme">
            <a:extLst>
              <a:ext uri="{FF2B5EF4-FFF2-40B4-BE49-F238E27FC236}">
                <a16:creationId xmlns:a16="http://schemas.microsoft.com/office/drawing/2014/main" id="{6A9ED781-EB3C-C444-998D-222EE9822C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65102" y="1781544"/>
            <a:ext cx="614363" cy="614363"/>
          </a:xfrm>
          <a:prstGeom prst="rect">
            <a:avLst/>
          </a:prstGeom>
        </p:spPr>
      </p:pic>
      <p:pic>
        <p:nvPicPr>
          <p:cNvPr id="123" name="Graphique 122" descr="Homme">
            <a:extLst>
              <a:ext uri="{FF2B5EF4-FFF2-40B4-BE49-F238E27FC236}">
                <a16:creationId xmlns:a16="http://schemas.microsoft.com/office/drawing/2014/main" id="{AABB7BE5-FAF0-B147-B7E2-A424824B0D46}"/>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10172283" y="1781543"/>
            <a:ext cx="614363" cy="614363"/>
          </a:xfrm>
          <a:prstGeom prst="rect">
            <a:avLst/>
          </a:prstGeom>
        </p:spPr>
      </p:pic>
      <p:pic>
        <p:nvPicPr>
          <p:cNvPr id="124" name="Graphique 123" descr="Homme">
            <a:extLst>
              <a:ext uri="{FF2B5EF4-FFF2-40B4-BE49-F238E27FC236}">
                <a16:creationId xmlns:a16="http://schemas.microsoft.com/office/drawing/2014/main" id="{941E8B50-4C0E-204A-B519-8AFEF4825121}"/>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10479464" y="1781543"/>
            <a:ext cx="614363" cy="614363"/>
          </a:xfrm>
          <a:prstGeom prst="rect">
            <a:avLst/>
          </a:prstGeom>
        </p:spPr>
      </p:pic>
      <p:pic>
        <p:nvPicPr>
          <p:cNvPr id="125" name="Graphique 124" descr="Homme">
            <a:extLst>
              <a:ext uri="{FF2B5EF4-FFF2-40B4-BE49-F238E27FC236}">
                <a16:creationId xmlns:a16="http://schemas.microsoft.com/office/drawing/2014/main" id="{972E150C-E64A-6849-BDA2-D60815B02902}"/>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10786645" y="1781542"/>
            <a:ext cx="614363" cy="614363"/>
          </a:xfrm>
          <a:prstGeom prst="rect">
            <a:avLst/>
          </a:prstGeom>
        </p:spPr>
      </p:pic>
      <p:pic>
        <p:nvPicPr>
          <p:cNvPr id="126" name="Graphique 125" descr="Homme">
            <a:extLst>
              <a:ext uri="{FF2B5EF4-FFF2-40B4-BE49-F238E27FC236}">
                <a16:creationId xmlns:a16="http://schemas.microsoft.com/office/drawing/2014/main" id="{46E2B826-73B2-7942-A412-26E11D2E68F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031540" y="2376863"/>
            <a:ext cx="614363" cy="614363"/>
          </a:xfrm>
          <a:prstGeom prst="rect">
            <a:avLst/>
          </a:prstGeom>
        </p:spPr>
      </p:pic>
      <p:pic>
        <p:nvPicPr>
          <p:cNvPr id="127" name="Graphique 126" descr="Homme">
            <a:extLst>
              <a:ext uri="{FF2B5EF4-FFF2-40B4-BE49-F238E27FC236}">
                <a16:creationId xmlns:a16="http://schemas.microsoft.com/office/drawing/2014/main" id="{7B726082-F1BF-3D49-BBF9-5ECC0608F2F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338721" y="2376862"/>
            <a:ext cx="614363" cy="614363"/>
          </a:xfrm>
          <a:prstGeom prst="rect">
            <a:avLst/>
          </a:prstGeom>
        </p:spPr>
      </p:pic>
      <p:pic>
        <p:nvPicPr>
          <p:cNvPr id="128" name="Graphique 127" descr="Homme">
            <a:extLst>
              <a:ext uri="{FF2B5EF4-FFF2-40B4-BE49-F238E27FC236}">
                <a16:creationId xmlns:a16="http://schemas.microsoft.com/office/drawing/2014/main" id="{C0269D37-3526-5A4F-97C3-9BDE07F44FB7}"/>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645902" y="2376862"/>
            <a:ext cx="614363" cy="614363"/>
          </a:xfrm>
          <a:prstGeom prst="rect">
            <a:avLst/>
          </a:prstGeom>
        </p:spPr>
      </p:pic>
      <p:pic>
        <p:nvPicPr>
          <p:cNvPr id="129" name="Graphique 128" descr="Homme">
            <a:extLst>
              <a:ext uri="{FF2B5EF4-FFF2-40B4-BE49-F238E27FC236}">
                <a16:creationId xmlns:a16="http://schemas.microsoft.com/office/drawing/2014/main" id="{AE60AE76-A66C-9A44-9DD2-A9AE24B3C6E9}"/>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953083" y="2376861"/>
            <a:ext cx="614363" cy="614363"/>
          </a:xfrm>
          <a:prstGeom prst="rect">
            <a:avLst/>
          </a:prstGeom>
        </p:spPr>
      </p:pic>
      <p:pic>
        <p:nvPicPr>
          <p:cNvPr id="130" name="Graphique 129" descr="Homme">
            <a:extLst>
              <a:ext uri="{FF2B5EF4-FFF2-40B4-BE49-F238E27FC236}">
                <a16:creationId xmlns:a16="http://schemas.microsoft.com/office/drawing/2014/main" id="{19B4122F-5CFC-0E4C-B0E9-9FB9669B04E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260263" y="2376861"/>
            <a:ext cx="614363" cy="614363"/>
          </a:xfrm>
          <a:prstGeom prst="rect">
            <a:avLst/>
          </a:prstGeom>
        </p:spPr>
      </p:pic>
      <p:pic>
        <p:nvPicPr>
          <p:cNvPr id="131" name="Graphique 130" descr="Homme">
            <a:extLst>
              <a:ext uri="{FF2B5EF4-FFF2-40B4-BE49-F238E27FC236}">
                <a16:creationId xmlns:a16="http://schemas.microsoft.com/office/drawing/2014/main" id="{3DECBF46-A82B-7C4C-AC49-30E1BCB9A1BD}"/>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567444" y="2376860"/>
            <a:ext cx="614363" cy="614363"/>
          </a:xfrm>
          <a:prstGeom prst="rect">
            <a:avLst/>
          </a:prstGeom>
        </p:spPr>
      </p:pic>
      <p:pic>
        <p:nvPicPr>
          <p:cNvPr id="132" name="Graphique 131" descr="Homme">
            <a:extLst>
              <a:ext uri="{FF2B5EF4-FFF2-40B4-BE49-F238E27FC236}">
                <a16:creationId xmlns:a16="http://schemas.microsoft.com/office/drawing/2014/main" id="{27486B18-56E3-124B-82CB-9894164FA69B}"/>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874625" y="2376862"/>
            <a:ext cx="614363" cy="614363"/>
          </a:xfrm>
          <a:prstGeom prst="rect">
            <a:avLst/>
          </a:prstGeom>
        </p:spPr>
      </p:pic>
      <p:pic>
        <p:nvPicPr>
          <p:cNvPr id="133" name="Graphique 132" descr="Homme">
            <a:extLst>
              <a:ext uri="{FF2B5EF4-FFF2-40B4-BE49-F238E27FC236}">
                <a16:creationId xmlns:a16="http://schemas.microsoft.com/office/drawing/2014/main" id="{6E894C5C-7100-694A-BA64-BD9E64397D23}"/>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181806" y="2376861"/>
            <a:ext cx="614363" cy="614363"/>
          </a:xfrm>
          <a:prstGeom prst="rect">
            <a:avLst/>
          </a:prstGeom>
        </p:spPr>
      </p:pic>
      <p:pic>
        <p:nvPicPr>
          <p:cNvPr id="134" name="Graphique 133" descr="Homme">
            <a:extLst>
              <a:ext uri="{FF2B5EF4-FFF2-40B4-BE49-F238E27FC236}">
                <a16:creationId xmlns:a16="http://schemas.microsoft.com/office/drawing/2014/main" id="{A7A61B64-5CE2-9E4C-97CB-1FAA8437581D}"/>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488987" y="2376861"/>
            <a:ext cx="614363" cy="614363"/>
          </a:xfrm>
          <a:prstGeom prst="rect">
            <a:avLst/>
          </a:prstGeom>
        </p:spPr>
      </p:pic>
      <p:pic>
        <p:nvPicPr>
          <p:cNvPr id="135" name="Graphique 134" descr="Homme">
            <a:extLst>
              <a:ext uri="{FF2B5EF4-FFF2-40B4-BE49-F238E27FC236}">
                <a16:creationId xmlns:a16="http://schemas.microsoft.com/office/drawing/2014/main" id="{CB29930C-68F4-F643-8BEE-039FBF9A8F35}"/>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796168" y="2376860"/>
            <a:ext cx="614363" cy="614363"/>
          </a:xfrm>
          <a:prstGeom prst="rect">
            <a:avLst/>
          </a:prstGeom>
        </p:spPr>
      </p:pic>
      <p:pic>
        <p:nvPicPr>
          <p:cNvPr id="136" name="Graphique 135" descr="Homme">
            <a:extLst>
              <a:ext uri="{FF2B5EF4-FFF2-40B4-BE49-F238E27FC236}">
                <a16:creationId xmlns:a16="http://schemas.microsoft.com/office/drawing/2014/main" id="{F8A8F1CA-FD17-6848-8F6E-CD532B04D3A2}"/>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031540" y="3005518"/>
            <a:ext cx="614363" cy="614363"/>
          </a:xfrm>
          <a:prstGeom prst="rect">
            <a:avLst/>
          </a:prstGeom>
        </p:spPr>
      </p:pic>
      <p:pic>
        <p:nvPicPr>
          <p:cNvPr id="137" name="Graphique 136" descr="Homme">
            <a:extLst>
              <a:ext uri="{FF2B5EF4-FFF2-40B4-BE49-F238E27FC236}">
                <a16:creationId xmlns:a16="http://schemas.microsoft.com/office/drawing/2014/main" id="{8439EBF0-D6C7-F445-9351-3196403F339E}"/>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338721" y="3005517"/>
            <a:ext cx="614363" cy="614363"/>
          </a:xfrm>
          <a:prstGeom prst="rect">
            <a:avLst/>
          </a:prstGeom>
        </p:spPr>
      </p:pic>
      <p:pic>
        <p:nvPicPr>
          <p:cNvPr id="138" name="Graphique 137" descr="Homme">
            <a:extLst>
              <a:ext uri="{FF2B5EF4-FFF2-40B4-BE49-F238E27FC236}">
                <a16:creationId xmlns:a16="http://schemas.microsoft.com/office/drawing/2014/main" id="{E3F24A69-8FC5-694C-914A-63CBD2BF74D0}"/>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645902" y="3005517"/>
            <a:ext cx="614363" cy="614363"/>
          </a:xfrm>
          <a:prstGeom prst="rect">
            <a:avLst/>
          </a:prstGeom>
        </p:spPr>
      </p:pic>
      <p:pic>
        <p:nvPicPr>
          <p:cNvPr id="139" name="Graphique 138" descr="Homme">
            <a:extLst>
              <a:ext uri="{FF2B5EF4-FFF2-40B4-BE49-F238E27FC236}">
                <a16:creationId xmlns:a16="http://schemas.microsoft.com/office/drawing/2014/main" id="{062A4E00-F9B7-054F-BB09-7774D90F59B0}"/>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953083" y="3005516"/>
            <a:ext cx="614363" cy="614363"/>
          </a:xfrm>
          <a:prstGeom prst="rect">
            <a:avLst/>
          </a:prstGeom>
        </p:spPr>
      </p:pic>
      <p:pic>
        <p:nvPicPr>
          <p:cNvPr id="140" name="Graphique 139" descr="Homme">
            <a:extLst>
              <a:ext uri="{FF2B5EF4-FFF2-40B4-BE49-F238E27FC236}">
                <a16:creationId xmlns:a16="http://schemas.microsoft.com/office/drawing/2014/main" id="{84206512-5C4C-4948-9B6D-06D8E20832CD}"/>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260263" y="3005516"/>
            <a:ext cx="614363" cy="614363"/>
          </a:xfrm>
          <a:prstGeom prst="rect">
            <a:avLst/>
          </a:prstGeom>
        </p:spPr>
      </p:pic>
      <p:pic>
        <p:nvPicPr>
          <p:cNvPr id="141" name="Graphique 140" descr="Homme">
            <a:extLst>
              <a:ext uri="{FF2B5EF4-FFF2-40B4-BE49-F238E27FC236}">
                <a16:creationId xmlns:a16="http://schemas.microsoft.com/office/drawing/2014/main" id="{626167BA-0C8A-554D-BD6B-28BD6661B8A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567444" y="3005515"/>
            <a:ext cx="614363" cy="614363"/>
          </a:xfrm>
          <a:prstGeom prst="rect">
            <a:avLst/>
          </a:prstGeom>
        </p:spPr>
      </p:pic>
      <p:pic>
        <p:nvPicPr>
          <p:cNvPr id="142" name="Graphique 141" descr="Homme">
            <a:extLst>
              <a:ext uri="{FF2B5EF4-FFF2-40B4-BE49-F238E27FC236}">
                <a16:creationId xmlns:a16="http://schemas.microsoft.com/office/drawing/2014/main" id="{DF8A0357-953B-E641-A0E5-502D7D982E68}"/>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874625" y="3005517"/>
            <a:ext cx="614363" cy="614363"/>
          </a:xfrm>
          <a:prstGeom prst="rect">
            <a:avLst/>
          </a:prstGeom>
        </p:spPr>
      </p:pic>
      <p:pic>
        <p:nvPicPr>
          <p:cNvPr id="143" name="Graphique 142" descr="Homme">
            <a:extLst>
              <a:ext uri="{FF2B5EF4-FFF2-40B4-BE49-F238E27FC236}">
                <a16:creationId xmlns:a16="http://schemas.microsoft.com/office/drawing/2014/main" id="{4CD44266-6631-6E47-8BE0-BEAC548CB6E5}"/>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181806" y="3005516"/>
            <a:ext cx="614363" cy="614363"/>
          </a:xfrm>
          <a:prstGeom prst="rect">
            <a:avLst/>
          </a:prstGeom>
        </p:spPr>
      </p:pic>
      <p:pic>
        <p:nvPicPr>
          <p:cNvPr id="144" name="Graphique 143" descr="Homme">
            <a:extLst>
              <a:ext uri="{FF2B5EF4-FFF2-40B4-BE49-F238E27FC236}">
                <a16:creationId xmlns:a16="http://schemas.microsoft.com/office/drawing/2014/main" id="{85EF5ED9-DD3C-034D-A6F1-FCDB858E9323}"/>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488987" y="3005516"/>
            <a:ext cx="614363" cy="614363"/>
          </a:xfrm>
          <a:prstGeom prst="rect">
            <a:avLst/>
          </a:prstGeom>
        </p:spPr>
      </p:pic>
      <p:pic>
        <p:nvPicPr>
          <p:cNvPr id="145" name="Graphique 144" descr="Homme">
            <a:extLst>
              <a:ext uri="{FF2B5EF4-FFF2-40B4-BE49-F238E27FC236}">
                <a16:creationId xmlns:a16="http://schemas.microsoft.com/office/drawing/2014/main" id="{E2D064FC-86C1-AC4F-85E0-8FA54738641D}"/>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796168" y="3005515"/>
            <a:ext cx="614363" cy="614363"/>
          </a:xfrm>
          <a:prstGeom prst="rect">
            <a:avLst/>
          </a:prstGeom>
        </p:spPr>
      </p:pic>
      <p:pic>
        <p:nvPicPr>
          <p:cNvPr id="146" name="Graphique 145" descr="Homme">
            <a:extLst>
              <a:ext uri="{FF2B5EF4-FFF2-40B4-BE49-F238E27FC236}">
                <a16:creationId xmlns:a16="http://schemas.microsoft.com/office/drawing/2014/main" id="{249BF04E-68DE-4140-B805-AEE89EC4AF5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031540" y="3648451"/>
            <a:ext cx="614363" cy="614363"/>
          </a:xfrm>
          <a:prstGeom prst="rect">
            <a:avLst/>
          </a:prstGeom>
        </p:spPr>
      </p:pic>
      <p:pic>
        <p:nvPicPr>
          <p:cNvPr id="147" name="Graphique 146" descr="Homme">
            <a:extLst>
              <a:ext uri="{FF2B5EF4-FFF2-40B4-BE49-F238E27FC236}">
                <a16:creationId xmlns:a16="http://schemas.microsoft.com/office/drawing/2014/main" id="{F4452B5D-0641-7748-BF6D-946C24915AEC}"/>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338721" y="3648450"/>
            <a:ext cx="614363" cy="614363"/>
          </a:xfrm>
          <a:prstGeom prst="rect">
            <a:avLst/>
          </a:prstGeom>
        </p:spPr>
      </p:pic>
      <p:pic>
        <p:nvPicPr>
          <p:cNvPr id="148" name="Graphique 147" descr="Homme">
            <a:extLst>
              <a:ext uri="{FF2B5EF4-FFF2-40B4-BE49-F238E27FC236}">
                <a16:creationId xmlns:a16="http://schemas.microsoft.com/office/drawing/2014/main" id="{9D8A151C-64C5-FB4C-84E6-55A0901E7B50}"/>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645902" y="3648450"/>
            <a:ext cx="614363" cy="614363"/>
          </a:xfrm>
          <a:prstGeom prst="rect">
            <a:avLst/>
          </a:prstGeom>
        </p:spPr>
      </p:pic>
      <p:pic>
        <p:nvPicPr>
          <p:cNvPr id="149" name="Graphique 148" descr="Homme">
            <a:extLst>
              <a:ext uri="{FF2B5EF4-FFF2-40B4-BE49-F238E27FC236}">
                <a16:creationId xmlns:a16="http://schemas.microsoft.com/office/drawing/2014/main" id="{C77973F7-BCBB-EA4C-80C0-B64C167E5614}"/>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953083" y="3648449"/>
            <a:ext cx="614363" cy="614363"/>
          </a:xfrm>
          <a:prstGeom prst="rect">
            <a:avLst/>
          </a:prstGeom>
        </p:spPr>
      </p:pic>
      <p:pic>
        <p:nvPicPr>
          <p:cNvPr id="150" name="Graphique 149" descr="Homme">
            <a:extLst>
              <a:ext uri="{FF2B5EF4-FFF2-40B4-BE49-F238E27FC236}">
                <a16:creationId xmlns:a16="http://schemas.microsoft.com/office/drawing/2014/main" id="{C2A4DC7D-C3F2-534F-ACC1-1B71FC0E6A4C}"/>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260263" y="3648449"/>
            <a:ext cx="614363" cy="614363"/>
          </a:xfrm>
          <a:prstGeom prst="rect">
            <a:avLst/>
          </a:prstGeom>
        </p:spPr>
      </p:pic>
      <p:pic>
        <p:nvPicPr>
          <p:cNvPr id="151" name="Graphique 150" descr="Homme">
            <a:extLst>
              <a:ext uri="{FF2B5EF4-FFF2-40B4-BE49-F238E27FC236}">
                <a16:creationId xmlns:a16="http://schemas.microsoft.com/office/drawing/2014/main" id="{2025A071-D74A-0A4F-B677-A8EF33FB05B7}"/>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567444" y="3648448"/>
            <a:ext cx="614363" cy="614363"/>
          </a:xfrm>
          <a:prstGeom prst="rect">
            <a:avLst/>
          </a:prstGeom>
        </p:spPr>
      </p:pic>
      <p:pic>
        <p:nvPicPr>
          <p:cNvPr id="152" name="Graphique 151" descr="Homme">
            <a:extLst>
              <a:ext uri="{FF2B5EF4-FFF2-40B4-BE49-F238E27FC236}">
                <a16:creationId xmlns:a16="http://schemas.microsoft.com/office/drawing/2014/main" id="{41DCFCEA-2D9C-3646-9329-88B47C6A24A4}"/>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874625" y="3648450"/>
            <a:ext cx="614363" cy="614363"/>
          </a:xfrm>
          <a:prstGeom prst="rect">
            <a:avLst/>
          </a:prstGeom>
        </p:spPr>
      </p:pic>
      <p:pic>
        <p:nvPicPr>
          <p:cNvPr id="153" name="Graphique 152" descr="Homme">
            <a:extLst>
              <a:ext uri="{FF2B5EF4-FFF2-40B4-BE49-F238E27FC236}">
                <a16:creationId xmlns:a16="http://schemas.microsoft.com/office/drawing/2014/main" id="{F65536F1-6453-FB4D-B026-6B1FA213558D}"/>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181806" y="3648449"/>
            <a:ext cx="614363" cy="614363"/>
          </a:xfrm>
          <a:prstGeom prst="rect">
            <a:avLst/>
          </a:prstGeom>
        </p:spPr>
      </p:pic>
      <p:pic>
        <p:nvPicPr>
          <p:cNvPr id="154" name="Graphique 153" descr="Homme">
            <a:extLst>
              <a:ext uri="{FF2B5EF4-FFF2-40B4-BE49-F238E27FC236}">
                <a16:creationId xmlns:a16="http://schemas.microsoft.com/office/drawing/2014/main" id="{9F66EB4A-C7E6-7A46-8EB3-E9742661FBD5}"/>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488987" y="3648449"/>
            <a:ext cx="614363" cy="614363"/>
          </a:xfrm>
          <a:prstGeom prst="rect">
            <a:avLst/>
          </a:prstGeom>
        </p:spPr>
      </p:pic>
      <p:pic>
        <p:nvPicPr>
          <p:cNvPr id="155" name="Graphique 154" descr="Homme">
            <a:extLst>
              <a:ext uri="{FF2B5EF4-FFF2-40B4-BE49-F238E27FC236}">
                <a16:creationId xmlns:a16="http://schemas.microsoft.com/office/drawing/2014/main" id="{8AF6158E-56F2-124D-9B89-B8894A59FEC3}"/>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796168" y="3648448"/>
            <a:ext cx="614363" cy="614363"/>
          </a:xfrm>
          <a:prstGeom prst="rect">
            <a:avLst/>
          </a:prstGeom>
        </p:spPr>
      </p:pic>
      <p:pic>
        <p:nvPicPr>
          <p:cNvPr id="156" name="Graphique 155" descr="Homme">
            <a:extLst>
              <a:ext uri="{FF2B5EF4-FFF2-40B4-BE49-F238E27FC236}">
                <a16:creationId xmlns:a16="http://schemas.microsoft.com/office/drawing/2014/main" id="{D2001F85-9F4C-EC4F-9D68-74E2C81F4511}"/>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060116" y="4291388"/>
            <a:ext cx="614363" cy="614363"/>
          </a:xfrm>
          <a:prstGeom prst="rect">
            <a:avLst/>
          </a:prstGeom>
        </p:spPr>
      </p:pic>
      <p:pic>
        <p:nvPicPr>
          <p:cNvPr id="157" name="Graphique 156" descr="Homme">
            <a:extLst>
              <a:ext uri="{FF2B5EF4-FFF2-40B4-BE49-F238E27FC236}">
                <a16:creationId xmlns:a16="http://schemas.microsoft.com/office/drawing/2014/main" id="{4D9239B5-0380-BE4B-8DFE-5287F6536437}"/>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367297" y="4291387"/>
            <a:ext cx="614363" cy="614363"/>
          </a:xfrm>
          <a:prstGeom prst="rect">
            <a:avLst/>
          </a:prstGeom>
        </p:spPr>
      </p:pic>
      <p:pic>
        <p:nvPicPr>
          <p:cNvPr id="158" name="Graphique 157" descr="Homme">
            <a:extLst>
              <a:ext uri="{FF2B5EF4-FFF2-40B4-BE49-F238E27FC236}">
                <a16:creationId xmlns:a16="http://schemas.microsoft.com/office/drawing/2014/main" id="{F58BC5F7-4D27-3943-8212-1EBB1C54A902}"/>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674478" y="4291387"/>
            <a:ext cx="614363" cy="614363"/>
          </a:xfrm>
          <a:prstGeom prst="rect">
            <a:avLst/>
          </a:prstGeom>
        </p:spPr>
      </p:pic>
      <p:pic>
        <p:nvPicPr>
          <p:cNvPr id="159" name="Graphique 158" descr="Homme">
            <a:extLst>
              <a:ext uri="{FF2B5EF4-FFF2-40B4-BE49-F238E27FC236}">
                <a16:creationId xmlns:a16="http://schemas.microsoft.com/office/drawing/2014/main" id="{8C755890-5492-7E4F-8448-4C953BE1341B}"/>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981659" y="4291386"/>
            <a:ext cx="614363" cy="614363"/>
          </a:xfrm>
          <a:prstGeom prst="rect">
            <a:avLst/>
          </a:prstGeom>
        </p:spPr>
      </p:pic>
      <p:pic>
        <p:nvPicPr>
          <p:cNvPr id="160" name="Graphique 159" descr="Homme">
            <a:extLst>
              <a:ext uri="{FF2B5EF4-FFF2-40B4-BE49-F238E27FC236}">
                <a16:creationId xmlns:a16="http://schemas.microsoft.com/office/drawing/2014/main" id="{5852811E-885B-3C46-B481-D9CBD7A51651}"/>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288839" y="4291386"/>
            <a:ext cx="614363" cy="614363"/>
          </a:xfrm>
          <a:prstGeom prst="rect">
            <a:avLst/>
          </a:prstGeom>
        </p:spPr>
      </p:pic>
      <p:pic>
        <p:nvPicPr>
          <p:cNvPr id="161" name="Graphique 160" descr="Homme">
            <a:extLst>
              <a:ext uri="{FF2B5EF4-FFF2-40B4-BE49-F238E27FC236}">
                <a16:creationId xmlns:a16="http://schemas.microsoft.com/office/drawing/2014/main" id="{C0C0D2ED-558F-CF43-B66E-CCBC15FA0D52}"/>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596020" y="4291385"/>
            <a:ext cx="614363" cy="614363"/>
          </a:xfrm>
          <a:prstGeom prst="rect">
            <a:avLst/>
          </a:prstGeom>
        </p:spPr>
      </p:pic>
      <p:pic>
        <p:nvPicPr>
          <p:cNvPr id="162" name="Graphique 161" descr="Homme">
            <a:extLst>
              <a:ext uri="{FF2B5EF4-FFF2-40B4-BE49-F238E27FC236}">
                <a16:creationId xmlns:a16="http://schemas.microsoft.com/office/drawing/2014/main" id="{472E5C9B-5B85-DA47-8C37-C6A75BD51287}"/>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903201" y="4291387"/>
            <a:ext cx="614363" cy="614363"/>
          </a:xfrm>
          <a:prstGeom prst="rect">
            <a:avLst/>
          </a:prstGeom>
        </p:spPr>
      </p:pic>
      <p:pic>
        <p:nvPicPr>
          <p:cNvPr id="163" name="Graphique 162" descr="Homme">
            <a:extLst>
              <a:ext uri="{FF2B5EF4-FFF2-40B4-BE49-F238E27FC236}">
                <a16:creationId xmlns:a16="http://schemas.microsoft.com/office/drawing/2014/main" id="{9BDC056D-7B32-584C-BD19-EE1E7CFDCBE7}"/>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210382" y="4291386"/>
            <a:ext cx="614363" cy="614363"/>
          </a:xfrm>
          <a:prstGeom prst="rect">
            <a:avLst/>
          </a:prstGeom>
        </p:spPr>
      </p:pic>
      <p:pic>
        <p:nvPicPr>
          <p:cNvPr id="164" name="Graphique 163" descr="Homme">
            <a:extLst>
              <a:ext uri="{FF2B5EF4-FFF2-40B4-BE49-F238E27FC236}">
                <a16:creationId xmlns:a16="http://schemas.microsoft.com/office/drawing/2014/main" id="{F418CA3D-E055-1A4C-A080-A8F9FF718D2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517563" y="4291386"/>
            <a:ext cx="614363" cy="614363"/>
          </a:xfrm>
          <a:prstGeom prst="rect">
            <a:avLst/>
          </a:prstGeom>
        </p:spPr>
      </p:pic>
      <p:pic>
        <p:nvPicPr>
          <p:cNvPr id="165" name="Graphique 164" descr="Homme">
            <a:extLst>
              <a:ext uri="{FF2B5EF4-FFF2-40B4-BE49-F238E27FC236}">
                <a16:creationId xmlns:a16="http://schemas.microsoft.com/office/drawing/2014/main" id="{6AAFC8F5-CE2E-164F-B77A-4F55B25AF566}"/>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824744" y="4291385"/>
            <a:ext cx="614363" cy="614363"/>
          </a:xfrm>
          <a:prstGeom prst="rect">
            <a:avLst/>
          </a:prstGeom>
        </p:spPr>
      </p:pic>
      <p:pic>
        <p:nvPicPr>
          <p:cNvPr id="166" name="Graphique 165" descr="Homme">
            <a:extLst>
              <a:ext uri="{FF2B5EF4-FFF2-40B4-BE49-F238E27FC236}">
                <a16:creationId xmlns:a16="http://schemas.microsoft.com/office/drawing/2014/main" id="{9B0E718F-B737-B046-9557-88A623E32F26}"/>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031540" y="4920043"/>
            <a:ext cx="614363" cy="614363"/>
          </a:xfrm>
          <a:prstGeom prst="rect">
            <a:avLst/>
          </a:prstGeom>
        </p:spPr>
      </p:pic>
      <p:pic>
        <p:nvPicPr>
          <p:cNvPr id="167" name="Graphique 166" descr="Homme">
            <a:extLst>
              <a:ext uri="{FF2B5EF4-FFF2-40B4-BE49-F238E27FC236}">
                <a16:creationId xmlns:a16="http://schemas.microsoft.com/office/drawing/2014/main" id="{AA92AE28-8489-664C-82B5-94C253B42034}"/>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338721" y="4920042"/>
            <a:ext cx="614363" cy="614363"/>
          </a:xfrm>
          <a:prstGeom prst="rect">
            <a:avLst/>
          </a:prstGeom>
        </p:spPr>
      </p:pic>
      <p:pic>
        <p:nvPicPr>
          <p:cNvPr id="168" name="Graphique 167" descr="Homme">
            <a:extLst>
              <a:ext uri="{FF2B5EF4-FFF2-40B4-BE49-F238E27FC236}">
                <a16:creationId xmlns:a16="http://schemas.microsoft.com/office/drawing/2014/main" id="{A7EFBF87-B823-684C-88AF-BD38551F48A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645902" y="4920042"/>
            <a:ext cx="614363" cy="614363"/>
          </a:xfrm>
          <a:prstGeom prst="rect">
            <a:avLst/>
          </a:prstGeom>
        </p:spPr>
      </p:pic>
      <p:pic>
        <p:nvPicPr>
          <p:cNvPr id="169" name="Graphique 168" descr="Homme">
            <a:extLst>
              <a:ext uri="{FF2B5EF4-FFF2-40B4-BE49-F238E27FC236}">
                <a16:creationId xmlns:a16="http://schemas.microsoft.com/office/drawing/2014/main" id="{000405A5-8D71-BC46-8F24-EF816B5481B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953083" y="4920041"/>
            <a:ext cx="614363" cy="614363"/>
          </a:xfrm>
          <a:prstGeom prst="rect">
            <a:avLst/>
          </a:prstGeom>
        </p:spPr>
      </p:pic>
      <p:pic>
        <p:nvPicPr>
          <p:cNvPr id="170" name="Graphique 169" descr="Homme">
            <a:extLst>
              <a:ext uri="{FF2B5EF4-FFF2-40B4-BE49-F238E27FC236}">
                <a16:creationId xmlns:a16="http://schemas.microsoft.com/office/drawing/2014/main" id="{DF950607-3905-DC4A-AFA6-3FC1ECADA9B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260263" y="4920041"/>
            <a:ext cx="614363" cy="614363"/>
          </a:xfrm>
          <a:prstGeom prst="rect">
            <a:avLst/>
          </a:prstGeom>
        </p:spPr>
      </p:pic>
      <p:pic>
        <p:nvPicPr>
          <p:cNvPr id="171" name="Graphique 170" descr="Homme">
            <a:extLst>
              <a:ext uri="{FF2B5EF4-FFF2-40B4-BE49-F238E27FC236}">
                <a16:creationId xmlns:a16="http://schemas.microsoft.com/office/drawing/2014/main" id="{2E8C3E2D-D4FA-FA4D-9629-BA066BFA1C1D}"/>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567444" y="4920040"/>
            <a:ext cx="614363" cy="614363"/>
          </a:xfrm>
          <a:prstGeom prst="rect">
            <a:avLst/>
          </a:prstGeom>
        </p:spPr>
      </p:pic>
      <p:pic>
        <p:nvPicPr>
          <p:cNvPr id="172" name="Graphique 171" descr="Homme">
            <a:extLst>
              <a:ext uri="{FF2B5EF4-FFF2-40B4-BE49-F238E27FC236}">
                <a16:creationId xmlns:a16="http://schemas.microsoft.com/office/drawing/2014/main" id="{43671E08-47CC-1E43-81AC-F59BA2DEF6E2}"/>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874625" y="4920042"/>
            <a:ext cx="614363" cy="614363"/>
          </a:xfrm>
          <a:prstGeom prst="rect">
            <a:avLst/>
          </a:prstGeom>
        </p:spPr>
      </p:pic>
      <p:pic>
        <p:nvPicPr>
          <p:cNvPr id="173" name="Graphique 172" descr="Homme">
            <a:extLst>
              <a:ext uri="{FF2B5EF4-FFF2-40B4-BE49-F238E27FC236}">
                <a16:creationId xmlns:a16="http://schemas.microsoft.com/office/drawing/2014/main" id="{8C1BC90D-375B-3A41-BDA3-AB35DC88871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181806" y="4920041"/>
            <a:ext cx="614363" cy="614363"/>
          </a:xfrm>
          <a:prstGeom prst="rect">
            <a:avLst/>
          </a:prstGeom>
        </p:spPr>
      </p:pic>
      <p:pic>
        <p:nvPicPr>
          <p:cNvPr id="174" name="Graphique 173" descr="Homme">
            <a:extLst>
              <a:ext uri="{FF2B5EF4-FFF2-40B4-BE49-F238E27FC236}">
                <a16:creationId xmlns:a16="http://schemas.microsoft.com/office/drawing/2014/main" id="{1387F15F-8E70-DE4E-BA2E-18BA47323283}"/>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488987" y="4920041"/>
            <a:ext cx="614363" cy="614363"/>
          </a:xfrm>
          <a:prstGeom prst="rect">
            <a:avLst/>
          </a:prstGeom>
        </p:spPr>
      </p:pic>
      <p:pic>
        <p:nvPicPr>
          <p:cNvPr id="175" name="Graphique 174" descr="Homme">
            <a:extLst>
              <a:ext uri="{FF2B5EF4-FFF2-40B4-BE49-F238E27FC236}">
                <a16:creationId xmlns:a16="http://schemas.microsoft.com/office/drawing/2014/main" id="{EF557AC3-7C8F-2949-ACF8-E80E1DDDF588}"/>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796168" y="4920040"/>
            <a:ext cx="614363" cy="614363"/>
          </a:xfrm>
          <a:prstGeom prst="rect">
            <a:avLst/>
          </a:prstGeom>
        </p:spPr>
      </p:pic>
      <p:pic>
        <p:nvPicPr>
          <p:cNvPr id="176" name="Graphique 175" descr="Homme">
            <a:extLst>
              <a:ext uri="{FF2B5EF4-FFF2-40B4-BE49-F238E27FC236}">
                <a16:creationId xmlns:a16="http://schemas.microsoft.com/office/drawing/2014/main" id="{2424B43F-541D-654E-82F4-34B7ECE2063C}"/>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031539" y="6127345"/>
            <a:ext cx="614363" cy="614363"/>
          </a:xfrm>
          <a:prstGeom prst="rect">
            <a:avLst/>
          </a:prstGeom>
        </p:spPr>
      </p:pic>
      <p:pic>
        <p:nvPicPr>
          <p:cNvPr id="177" name="Graphique 176" descr="Homme">
            <a:extLst>
              <a:ext uri="{FF2B5EF4-FFF2-40B4-BE49-F238E27FC236}">
                <a16:creationId xmlns:a16="http://schemas.microsoft.com/office/drawing/2014/main" id="{51E3CD56-D1D8-A24D-A8C6-F26C27DF8098}"/>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338720" y="6127344"/>
            <a:ext cx="614363" cy="614363"/>
          </a:xfrm>
          <a:prstGeom prst="rect">
            <a:avLst/>
          </a:prstGeom>
        </p:spPr>
      </p:pic>
      <p:pic>
        <p:nvPicPr>
          <p:cNvPr id="178" name="Graphique 177" descr="Homme">
            <a:extLst>
              <a:ext uri="{FF2B5EF4-FFF2-40B4-BE49-F238E27FC236}">
                <a16:creationId xmlns:a16="http://schemas.microsoft.com/office/drawing/2014/main" id="{94D9A30E-B135-DF4B-901D-4DABD9391FD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645901" y="6127344"/>
            <a:ext cx="614363" cy="614363"/>
          </a:xfrm>
          <a:prstGeom prst="rect">
            <a:avLst/>
          </a:prstGeom>
        </p:spPr>
      </p:pic>
      <p:pic>
        <p:nvPicPr>
          <p:cNvPr id="179" name="Graphique 178" descr="Homme">
            <a:extLst>
              <a:ext uri="{FF2B5EF4-FFF2-40B4-BE49-F238E27FC236}">
                <a16:creationId xmlns:a16="http://schemas.microsoft.com/office/drawing/2014/main" id="{D3236B7C-D038-CA47-BBC9-754FCEB24B91}"/>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953082" y="6127343"/>
            <a:ext cx="614363" cy="614363"/>
          </a:xfrm>
          <a:prstGeom prst="rect">
            <a:avLst/>
          </a:prstGeom>
        </p:spPr>
      </p:pic>
      <p:pic>
        <p:nvPicPr>
          <p:cNvPr id="180" name="Graphique 179" descr="Homme">
            <a:extLst>
              <a:ext uri="{FF2B5EF4-FFF2-40B4-BE49-F238E27FC236}">
                <a16:creationId xmlns:a16="http://schemas.microsoft.com/office/drawing/2014/main" id="{CBE912B7-2FCC-9840-8668-0087F0F6405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260262" y="6127343"/>
            <a:ext cx="614363" cy="614363"/>
          </a:xfrm>
          <a:prstGeom prst="rect">
            <a:avLst/>
          </a:prstGeom>
        </p:spPr>
      </p:pic>
      <p:pic>
        <p:nvPicPr>
          <p:cNvPr id="181" name="Graphique 180" descr="Homme">
            <a:extLst>
              <a:ext uri="{FF2B5EF4-FFF2-40B4-BE49-F238E27FC236}">
                <a16:creationId xmlns:a16="http://schemas.microsoft.com/office/drawing/2014/main" id="{AD30DC73-0FA6-7249-B1C1-FB2CE3A22649}"/>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567443" y="6127342"/>
            <a:ext cx="614363" cy="614363"/>
          </a:xfrm>
          <a:prstGeom prst="rect">
            <a:avLst/>
          </a:prstGeom>
        </p:spPr>
      </p:pic>
      <p:pic>
        <p:nvPicPr>
          <p:cNvPr id="182" name="Graphique 181" descr="Homme">
            <a:extLst>
              <a:ext uri="{FF2B5EF4-FFF2-40B4-BE49-F238E27FC236}">
                <a16:creationId xmlns:a16="http://schemas.microsoft.com/office/drawing/2014/main" id="{DBE7BD4D-78B3-8347-8B22-70CA8E6700FC}"/>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874624" y="6127344"/>
            <a:ext cx="614363" cy="614363"/>
          </a:xfrm>
          <a:prstGeom prst="rect">
            <a:avLst/>
          </a:prstGeom>
        </p:spPr>
      </p:pic>
      <p:pic>
        <p:nvPicPr>
          <p:cNvPr id="183" name="Graphique 182" descr="Homme">
            <a:extLst>
              <a:ext uri="{FF2B5EF4-FFF2-40B4-BE49-F238E27FC236}">
                <a16:creationId xmlns:a16="http://schemas.microsoft.com/office/drawing/2014/main" id="{19FF123C-197B-C94A-8DF6-BD5239E091C3}"/>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181805" y="6127343"/>
            <a:ext cx="614363" cy="614363"/>
          </a:xfrm>
          <a:prstGeom prst="rect">
            <a:avLst/>
          </a:prstGeom>
        </p:spPr>
      </p:pic>
      <p:pic>
        <p:nvPicPr>
          <p:cNvPr id="184" name="Graphique 183" descr="Homme">
            <a:extLst>
              <a:ext uri="{FF2B5EF4-FFF2-40B4-BE49-F238E27FC236}">
                <a16:creationId xmlns:a16="http://schemas.microsoft.com/office/drawing/2014/main" id="{0D3F4542-0708-2046-BA36-07410ECB7265}"/>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488986" y="6127343"/>
            <a:ext cx="614363" cy="614363"/>
          </a:xfrm>
          <a:prstGeom prst="rect">
            <a:avLst/>
          </a:prstGeom>
        </p:spPr>
      </p:pic>
      <p:pic>
        <p:nvPicPr>
          <p:cNvPr id="185" name="Graphique 184" descr="Homme">
            <a:extLst>
              <a:ext uri="{FF2B5EF4-FFF2-40B4-BE49-F238E27FC236}">
                <a16:creationId xmlns:a16="http://schemas.microsoft.com/office/drawing/2014/main" id="{8AB3EBAC-B574-9C48-835A-0EA22BB36CE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796167" y="6127342"/>
            <a:ext cx="614363" cy="614363"/>
          </a:xfrm>
          <a:prstGeom prst="rect">
            <a:avLst/>
          </a:prstGeom>
        </p:spPr>
      </p:pic>
      <p:pic>
        <p:nvPicPr>
          <p:cNvPr id="186" name="Graphique 185" descr="Homme">
            <a:extLst>
              <a:ext uri="{FF2B5EF4-FFF2-40B4-BE49-F238E27FC236}">
                <a16:creationId xmlns:a16="http://schemas.microsoft.com/office/drawing/2014/main" id="{2A067127-3529-7A4A-9B4E-9791A32B1968}"/>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017249" y="5509403"/>
            <a:ext cx="614363" cy="614363"/>
          </a:xfrm>
          <a:prstGeom prst="rect">
            <a:avLst/>
          </a:prstGeom>
        </p:spPr>
      </p:pic>
      <p:pic>
        <p:nvPicPr>
          <p:cNvPr id="187" name="Graphique 186" descr="Homme">
            <a:extLst>
              <a:ext uri="{FF2B5EF4-FFF2-40B4-BE49-F238E27FC236}">
                <a16:creationId xmlns:a16="http://schemas.microsoft.com/office/drawing/2014/main" id="{9DD5F692-495E-DC47-B8BF-B49DD7D3D659}"/>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324430" y="5509402"/>
            <a:ext cx="614363" cy="614363"/>
          </a:xfrm>
          <a:prstGeom prst="rect">
            <a:avLst/>
          </a:prstGeom>
        </p:spPr>
      </p:pic>
      <p:pic>
        <p:nvPicPr>
          <p:cNvPr id="188" name="Graphique 187" descr="Homme">
            <a:extLst>
              <a:ext uri="{FF2B5EF4-FFF2-40B4-BE49-F238E27FC236}">
                <a16:creationId xmlns:a16="http://schemas.microsoft.com/office/drawing/2014/main" id="{F0EF4D35-B864-3746-AB77-0E760CE689A8}"/>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631611" y="5509402"/>
            <a:ext cx="614363" cy="614363"/>
          </a:xfrm>
          <a:prstGeom prst="rect">
            <a:avLst/>
          </a:prstGeom>
        </p:spPr>
      </p:pic>
      <p:pic>
        <p:nvPicPr>
          <p:cNvPr id="189" name="Graphique 188" descr="Homme">
            <a:extLst>
              <a:ext uri="{FF2B5EF4-FFF2-40B4-BE49-F238E27FC236}">
                <a16:creationId xmlns:a16="http://schemas.microsoft.com/office/drawing/2014/main" id="{25B9A18E-29C0-824B-B54A-91A470F1973C}"/>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938792" y="5509401"/>
            <a:ext cx="614363" cy="614363"/>
          </a:xfrm>
          <a:prstGeom prst="rect">
            <a:avLst/>
          </a:prstGeom>
        </p:spPr>
      </p:pic>
      <p:pic>
        <p:nvPicPr>
          <p:cNvPr id="190" name="Graphique 189" descr="Homme">
            <a:extLst>
              <a:ext uri="{FF2B5EF4-FFF2-40B4-BE49-F238E27FC236}">
                <a16:creationId xmlns:a16="http://schemas.microsoft.com/office/drawing/2014/main" id="{A5AC3CB5-834C-2D41-91A0-0F8C48E0445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245972" y="5509401"/>
            <a:ext cx="614363" cy="614363"/>
          </a:xfrm>
          <a:prstGeom prst="rect">
            <a:avLst/>
          </a:prstGeom>
        </p:spPr>
      </p:pic>
      <p:pic>
        <p:nvPicPr>
          <p:cNvPr id="191" name="Graphique 190" descr="Homme">
            <a:extLst>
              <a:ext uri="{FF2B5EF4-FFF2-40B4-BE49-F238E27FC236}">
                <a16:creationId xmlns:a16="http://schemas.microsoft.com/office/drawing/2014/main" id="{8ACD8F36-ADEA-3F4A-9A0B-B6D08C599C1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553153" y="5509400"/>
            <a:ext cx="614363" cy="614363"/>
          </a:xfrm>
          <a:prstGeom prst="rect">
            <a:avLst/>
          </a:prstGeom>
        </p:spPr>
      </p:pic>
      <p:pic>
        <p:nvPicPr>
          <p:cNvPr id="192" name="Graphique 191" descr="Homme">
            <a:extLst>
              <a:ext uri="{FF2B5EF4-FFF2-40B4-BE49-F238E27FC236}">
                <a16:creationId xmlns:a16="http://schemas.microsoft.com/office/drawing/2014/main" id="{4099345F-23DE-134F-8A27-1B55B7424532}"/>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9860334" y="5509402"/>
            <a:ext cx="614363" cy="614363"/>
          </a:xfrm>
          <a:prstGeom prst="rect">
            <a:avLst/>
          </a:prstGeom>
        </p:spPr>
      </p:pic>
      <p:pic>
        <p:nvPicPr>
          <p:cNvPr id="193" name="Graphique 192" descr="Homme">
            <a:extLst>
              <a:ext uri="{FF2B5EF4-FFF2-40B4-BE49-F238E27FC236}">
                <a16:creationId xmlns:a16="http://schemas.microsoft.com/office/drawing/2014/main" id="{D5F9AEF0-D616-8548-B83E-0FBE0CA5B63F}"/>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167515" y="5509401"/>
            <a:ext cx="614363" cy="614363"/>
          </a:xfrm>
          <a:prstGeom prst="rect">
            <a:avLst/>
          </a:prstGeom>
        </p:spPr>
      </p:pic>
      <p:pic>
        <p:nvPicPr>
          <p:cNvPr id="194" name="Graphique 193" descr="Homme">
            <a:extLst>
              <a:ext uri="{FF2B5EF4-FFF2-40B4-BE49-F238E27FC236}">
                <a16:creationId xmlns:a16="http://schemas.microsoft.com/office/drawing/2014/main" id="{4AAFEF7C-6CDD-4148-BEC1-CDDE3E449FD4}"/>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474696" y="5509401"/>
            <a:ext cx="614363" cy="614363"/>
          </a:xfrm>
          <a:prstGeom prst="rect">
            <a:avLst/>
          </a:prstGeom>
        </p:spPr>
      </p:pic>
      <p:pic>
        <p:nvPicPr>
          <p:cNvPr id="195" name="Graphique 194" descr="Homme">
            <a:extLst>
              <a:ext uri="{FF2B5EF4-FFF2-40B4-BE49-F238E27FC236}">
                <a16:creationId xmlns:a16="http://schemas.microsoft.com/office/drawing/2014/main" id="{F7CA12B6-8C6A-504E-8338-0220627A5049}"/>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0781877" y="5509400"/>
            <a:ext cx="614363" cy="614363"/>
          </a:xfrm>
          <a:prstGeom prst="rect">
            <a:avLst/>
          </a:prstGeom>
        </p:spPr>
      </p:pic>
      <p:pic>
        <p:nvPicPr>
          <p:cNvPr id="196" name="Graphique 195" descr="Homme">
            <a:extLst>
              <a:ext uri="{FF2B5EF4-FFF2-40B4-BE49-F238E27FC236}">
                <a16:creationId xmlns:a16="http://schemas.microsoft.com/office/drawing/2014/main" id="{CADB9D5B-E8DB-0A4F-8079-9C4B9228E9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1539" y="562339"/>
            <a:ext cx="614363" cy="614363"/>
          </a:xfrm>
          <a:prstGeom prst="rect">
            <a:avLst/>
          </a:prstGeom>
        </p:spPr>
      </p:pic>
      <p:pic>
        <p:nvPicPr>
          <p:cNvPr id="197" name="Graphique 196" descr="Homme">
            <a:extLst>
              <a:ext uri="{FF2B5EF4-FFF2-40B4-BE49-F238E27FC236}">
                <a16:creationId xmlns:a16="http://schemas.microsoft.com/office/drawing/2014/main" id="{F97A227F-FB09-A849-A2D0-2485715B83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38720" y="562338"/>
            <a:ext cx="614363" cy="614363"/>
          </a:xfrm>
          <a:prstGeom prst="rect">
            <a:avLst/>
          </a:prstGeom>
        </p:spPr>
      </p:pic>
      <p:pic>
        <p:nvPicPr>
          <p:cNvPr id="198" name="Graphique 197" descr="Homme">
            <a:extLst>
              <a:ext uri="{FF2B5EF4-FFF2-40B4-BE49-F238E27FC236}">
                <a16:creationId xmlns:a16="http://schemas.microsoft.com/office/drawing/2014/main" id="{000F2CED-666A-8B4C-9EFB-B9701BE26A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5901" y="562338"/>
            <a:ext cx="614363" cy="614363"/>
          </a:xfrm>
          <a:prstGeom prst="rect">
            <a:avLst/>
          </a:prstGeom>
        </p:spPr>
      </p:pic>
      <p:pic>
        <p:nvPicPr>
          <p:cNvPr id="199" name="Graphique 198" descr="Homme">
            <a:extLst>
              <a:ext uri="{FF2B5EF4-FFF2-40B4-BE49-F238E27FC236}">
                <a16:creationId xmlns:a16="http://schemas.microsoft.com/office/drawing/2014/main" id="{2BBEC903-C180-4C45-818B-E8989AC342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53082" y="562337"/>
            <a:ext cx="614363" cy="614363"/>
          </a:xfrm>
          <a:prstGeom prst="rect">
            <a:avLst/>
          </a:prstGeom>
        </p:spPr>
      </p:pic>
      <p:pic>
        <p:nvPicPr>
          <p:cNvPr id="200" name="Graphique 199" descr="Homme">
            <a:extLst>
              <a:ext uri="{FF2B5EF4-FFF2-40B4-BE49-F238E27FC236}">
                <a16:creationId xmlns:a16="http://schemas.microsoft.com/office/drawing/2014/main" id="{E61E773D-A8C2-8749-AFD9-068EC9FE2D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60262" y="562337"/>
            <a:ext cx="614363" cy="614363"/>
          </a:xfrm>
          <a:prstGeom prst="rect">
            <a:avLst/>
          </a:prstGeom>
        </p:spPr>
      </p:pic>
      <p:pic>
        <p:nvPicPr>
          <p:cNvPr id="201" name="Graphique 200" descr="Homme">
            <a:extLst>
              <a:ext uri="{FF2B5EF4-FFF2-40B4-BE49-F238E27FC236}">
                <a16:creationId xmlns:a16="http://schemas.microsoft.com/office/drawing/2014/main" id="{84C7ADE3-8B99-034C-B443-786393307E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67443" y="562336"/>
            <a:ext cx="614363" cy="614363"/>
          </a:xfrm>
          <a:prstGeom prst="rect">
            <a:avLst/>
          </a:prstGeom>
        </p:spPr>
      </p:pic>
      <p:pic>
        <p:nvPicPr>
          <p:cNvPr id="202" name="Graphique 201" descr="Homme">
            <a:extLst>
              <a:ext uri="{FF2B5EF4-FFF2-40B4-BE49-F238E27FC236}">
                <a16:creationId xmlns:a16="http://schemas.microsoft.com/office/drawing/2014/main" id="{276BD3A3-EF93-B040-9CDB-5463588567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74624" y="562338"/>
            <a:ext cx="614363" cy="614363"/>
          </a:xfrm>
          <a:prstGeom prst="rect">
            <a:avLst/>
          </a:prstGeom>
        </p:spPr>
      </p:pic>
      <p:pic>
        <p:nvPicPr>
          <p:cNvPr id="203" name="Graphique 202" descr="Homme">
            <a:extLst>
              <a:ext uri="{FF2B5EF4-FFF2-40B4-BE49-F238E27FC236}">
                <a16:creationId xmlns:a16="http://schemas.microsoft.com/office/drawing/2014/main" id="{01E259A9-F4E8-EA4C-B5B0-F97586389F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81805" y="562337"/>
            <a:ext cx="614363" cy="614363"/>
          </a:xfrm>
          <a:prstGeom prst="rect">
            <a:avLst/>
          </a:prstGeom>
        </p:spPr>
      </p:pic>
      <p:pic>
        <p:nvPicPr>
          <p:cNvPr id="204" name="Graphique 203" descr="Homme">
            <a:extLst>
              <a:ext uri="{FF2B5EF4-FFF2-40B4-BE49-F238E27FC236}">
                <a16:creationId xmlns:a16="http://schemas.microsoft.com/office/drawing/2014/main" id="{E02C9106-E9C8-F144-8BE1-6896105C6C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88986" y="562337"/>
            <a:ext cx="614363" cy="614363"/>
          </a:xfrm>
          <a:prstGeom prst="rect">
            <a:avLst/>
          </a:prstGeom>
        </p:spPr>
      </p:pic>
      <p:pic>
        <p:nvPicPr>
          <p:cNvPr id="205" name="Graphique 204" descr="Homme">
            <a:extLst>
              <a:ext uri="{FF2B5EF4-FFF2-40B4-BE49-F238E27FC236}">
                <a16:creationId xmlns:a16="http://schemas.microsoft.com/office/drawing/2014/main" id="{40C719F3-23C8-9146-9188-7A1D8FC4DD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96167" y="562336"/>
            <a:ext cx="614363" cy="614363"/>
          </a:xfrm>
          <a:prstGeom prst="rect">
            <a:avLst/>
          </a:prstGeom>
        </p:spPr>
      </p:pic>
      <p:pic>
        <p:nvPicPr>
          <p:cNvPr id="206" name="Graphique 205" descr="Homme">
            <a:extLst>
              <a:ext uri="{FF2B5EF4-FFF2-40B4-BE49-F238E27FC236}">
                <a16:creationId xmlns:a16="http://schemas.microsoft.com/office/drawing/2014/main" id="{8327BD5A-A2C9-A944-8594-F3AB88BC71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41062" y="1157657"/>
            <a:ext cx="614363" cy="614363"/>
          </a:xfrm>
          <a:prstGeom prst="rect">
            <a:avLst/>
          </a:prstGeom>
        </p:spPr>
      </p:pic>
      <p:pic>
        <p:nvPicPr>
          <p:cNvPr id="207" name="Graphique 206" descr="Homme">
            <a:extLst>
              <a:ext uri="{FF2B5EF4-FFF2-40B4-BE49-F238E27FC236}">
                <a16:creationId xmlns:a16="http://schemas.microsoft.com/office/drawing/2014/main" id="{D0761F90-FF42-164C-8E43-635BE2CF46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48243" y="1157656"/>
            <a:ext cx="614363" cy="614363"/>
          </a:xfrm>
          <a:prstGeom prst="rect">
            <a:avLst/>
          </a:prstGeom>
        </p:spPr>
      </p:pic>
      <p:pic>
        <p:nvPicPr>
          <p:cNvPr id="208" name="Graphique 207" descr="Homme">
            <a:extLst>
              <a:ext uri="{FF2B5EF4-FFF2-40B4-BE49-F238E27FC236}">
                <a16:creationId xmlns:a16="http://schemas.microsoft.com/office/drawing/2014/main" id="{CB1ABDC4-F19B-D947-8DCD-599ADDE5B8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55424" y="1157656"/>
            <a:ext cx="614363" cy="614363"/>
          </a:xfrm>
          <a:prstGeom prst="rect">
            <a:avLst/>
          </a:prstGeom>
        </p:spPr>
      </p:pic>
      <p:pic>
        <p:nvPicPr>
          <p:cNvPr id="209" name="Graphique 208" descr="Homme">
            <a:extLst>
              <a:ext uri="{FF2B5EF4-FFF2-40B4-BE49-F238E27FC236}">
                <a16:creationId xmlns:a16="http://schemas.microsoft.com/office/drawing/2014/main" id="{DA191C40-D220-C04E-A15E-E67B43CF5E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62605" y="1157655"/>
            <a:ext cx="614363" cy="614363"/>
          </a:xfrm>
          <a:prstGeom prst="rect">
            <a:avLst/>
          </a:prstGeom>
        </p:spPr>
      </p:pic>
      <p:pic>
        <p:nvPicPr>
          <p:cNvPr id="210" name="Graphique 209" descr="Homme">
            <a:extLst>
              <a:ext uri="{FF2B5EF4-FFF2-40B4-BE49-F238E27FC236}">
                <a16:creationId xmlns:a16="http://schemas.microsoft.com/office/drawing/2014/main" id="{36658DE2-A987-D94D-940F-E7058EF30A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69785" y="1157655"/>
            <a:ext cx="614363" cy="614363"/>
          </a:xfrm>
          <a:prstGeom prst="rect">
            <a:avLst/>
          </a:prstGeom>
        </p:spPr>
      </p:pic>
      <p:pic>
        <p:nvPicPr>
          <p:cNvPr id="211" name="Graphique 210" descr="Homme">
            <a:extLst>
              <a:ext uri="{FF2B5EF4-FFF2-40B4-BE49-F238E27FC236}">
                <a16:creationId xmlns:a16="http://schemas.microsoft.com/office/drawing/2014/main" id="{3A5B3DDC-625C-D342-B474-C9623106D5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6966" y="1157654"/>
            <a:ext cx="614363" cy="614363"/>
          </a:xfrm>
          <a:prstGeom prst="rect">
            <a:avLst/>
          </a:prstGeom>
        </p:spPr>
      </p:pic>
      <p:pic>
        <p:nvPicPr>
          <p:cNvPr id="212" name="Graphique 211" descr="Homme">
            <a:extLst>
              <a:ext uri="{FF2B5EF4-FFF2-40B4-BE49-F238E27FC236}">
                <a16:creationId xmlns:a16="http://schemas.microsoft.com/office/drawing/2014/main" id="{4CAC6297-8F02-2645-B08C-B2E0239591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84147" y="1157656"/>
            <a:ext cx="614363" cy="614363"/>
          </a:xfrm>
          <a:prstGeom prst="rect">
            <a:avLst/>
          </a:prstGeom>
        </p:spPr>
      </p:pic>
      <p:pic>
        <p:nvPicPr>
          <p:cNvPr id="213" name="Graphique 212" descr="Homme">
            <a:extLst>
              <a:ext uri="{FF2B5EF4-FFF2-40B4-BE49-F238E27FC236}">
                <a16:creationId xmlns:a16="http://schemas.microsoft.com/office/drawing/2014/main" id="{3931EF0B-5308-D84A-AA3F-9C7C4A050F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91328" y="1157655"/>
            <a:ext cx="614363" cy="614363"/>
          </a:xfrm>
          <a:prstGeom prst="rect">
            <a:avLst/>
          </a:prstGeom>
        </p:spPr>
      </p:pic>
      <p:pic>
        <p:nvPicPr>
          <p:cNvPr id="214" name="Graphique 213" descr="Homme">
            <a:extLst>
              <a:ext uri="{FF2B5EF4-FFF2-40B4-BE49-F238E27FC236}">
                <a16:creationId xmlns:a16="http://schemas.microsoft.com/office/drawing/2014/main" id="{A4FE12EC-189E-7745-8AA3-F5241AE132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98509" y="1157655"/>
            <a:ext cx="614363" cy="614363"/>
          </a:xfrm>
          <a:prstGeom prst="rect">
            <a:avLst/>
          </a:prstGeom>
        </p:spPr>
      </p:pic>
      <p:pic>
        <p:nvPicPr>
          <p:cNvPr id="215" name="Graphique 214" descr="Homme">
            <a:extLst>
              <a:ext uri="{FF2B5EF4-FFF2-40B4-BE49-F238E27FC236}">
                <a16:creationId xmlns:a16="http://schemas.microsoft.com/office/drawing/2014/main" id="{EDBF5175-E009-6C47-B974-F892D5E8B5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05690" y="1157654"/>
            <a:ext cx="614363" cy="614363"/>
          </a:xfrm>
          <a:prstGeom prst="rect">
            <a:avLst/>
          </a:prstGeom>
        </p:spPr>
      </p:pic>
      <p:pic>
        <p:nvPicPr>
          <p:cNvPr id="216" name="Graphique 215" descr="Homme">
            <a:extLst>
              <a:ext uri="{FF2B5EF4-FFF2-40B4-BE49-F238E27FC236}">
                <a16:creationId xmlns:a16="http://schemas.microsoft.com/office/drawing/2014/main" id="{A9949563-0CAA-6841-8EFC-D83D21CEFB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268" y="3790148"/>
            <a:ext cx="614363" cy="614363"/>
          </a:xfrm>
          <a:prstGeom prst="rect">
            <a:avLst/>
          </a:prstGeom>
        </p:spPr>
      </p:pic>
      <p:pic>
        <p:nvPicPr>
          <p:cNvPr id="217" name="Graphique 216" descr="Homme">
            <a:extLst>
              <a:ext uri="{FF2B5EF4-FFF2-40B4-BE49-F238E27FC236}">
                <a16:creationId xmlns:a16="http://schemas.microsoft.com/office/drawing/2014/main" id="{67E61C1A-13D0-E841-BD0E-682EF71D331A}"/>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4347726" y="3154062"/>
            <a:ext cx="614363" cy="614363"/>
          </a:xfrm>
          <a:prstGeom prst="rect">
            <a:avLst/>
          </a:prstGeom>
        </p:spPr>
      </p:pic>
      <p:sp>
        <p:nvSpPr>
          <p:cNvPr id="9" name="ZoneTexte 8">
            <a:extLst>
              <a:ext uri="{FF2B5EF4-FFF2-40B4-BE49-F238E27FC236}">
                <a16:creationId xmlns:a16="http://schemas.microsoft.com/office/drawing/2014/main" id="{550514B9-05DC-E349-9F12-9C017AD68E1C}"/>
              </a:ext>
            </a:extLst>
          </p:cNvPr>
          <p:cNvSpPr txBox="1"/>
          <p:nvPr/>
        </p:nvSpPr>
        <p:spPr>
          <a:xfrm>
            <a:off x="4855280" y="3940209"/>
            <a:ext cx="1977464" cy="369332"/>
          </a:xfrm>
          <a:prstGeom prst="rect">
            <a:avLst/>
          </a:prstGeom>
          <a:noFill/>
        </p:spPr>
        <p:txBody>
          <a:bodyPr wrap="none" rtlCol="0">
            <a:spAutoFit/>
          </a:bodyPr>
          <a:lstStyle/>
          <a:p>
            <a:r>
              <a:rPr lang="fr-FR" dirty="0">
                <a:solidFill>
                  <a:srgbClr val="7030A0"/>
                </a:solidFill>
              </a:rPr>
              <a:t>Patient douloureux</a:t>
            </a:r>
          </a:p>
        </p:txBody>
      </p:sp>
      <p:sp>
        <p:nvSpPr>
          <p:cNvPr id="218" name="ZoneTexte 217">
            <a:extLst>
              <a:ext uri="{FF2B5EF4-FFF2-40B4-BE49-F238E27FC236}">
                <a16:creationId xmlns:a16="http://schemas.microsoft.com/office/drawing/2014/main" id="{87796568-A37F-954B-9ACF-2E8D3B670FFF}"/>
              </a:ext>
            </a:extLst>
          </p:cNvPr>
          <p:cNvSpPr txBox="1"/>
          <p:nvPr/>
        </p:nvSpPr>
        <p:spPr>
          <a:xfrm>
            <a:off x="4793083" y="3322010"/>
            <a:ext cx="2395849" cy="369332"/>
          </a:xfrm>
          <a:prstGeom prst="rect">
            <a:avLst/>
          </a:prstGeom>
          <a:noFill/>
        </p:spPr>
        <p:txBody>
          <a:bodyPr wrap="none" rtlCol="0">
            <a:spAutoFit/>
          </a:bodyPr>
          <a:lstStyle/>
          <a:p>
            <a:r>
              <a:rPr lang="fr-FR" dirty="0"/>
              <a:t>Patient non douloureux</a:t>
            </a:r>
          </a:p>
        </p:txBody>
      </p:sp>
      <p:pic>
        <p:nvPicPr>
          <p:cNvPr id="219" name="Graphique 218" descr="Homme">
            <a:extLst>
              <a:ext uri="{FF2B5EF4-FFF2-40B4-BE49-F238E27FC236}">
                <a16:creationId xmlns:a16="http://schemas.microsoft.com/office/drawing/2014/main" id="{61EF5078-29EB-4F46-891B-7C703E7B8E7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42478" y="4430282"/>
            <a:ext cx="614363" cy="614363"/>
          </a:xfrm>
          <a:prstGeom prst="rect">
            <a:avLst/>
          </a:prstGeom>
        </p:spPr>
      </p:pic>
      <p:pic>
        <p:nvPicPr>
          <p:cNvPr id="220" name="Graphique 219" descr="Homme">
            <a:extLst>
              <a:ext uri="{FF2B5EF4-FFF2-40B4-BE49-F238E27FC236}">
                <a16:creationId xmlns:a16="http://schemas.microsoft.com/office/drawing/2014/main" id="{29847C6E-A16B-F941-B8F9-6D6D28CD3226}"/>
              </a:ext>
            </a:extLst>
          </p:cNvPr>
          <p:cNvPicPr>
            <a:picLocks noChangeAspect="1"/>
          </p:cNvPicPr>
          <p:nvPr/>
        </p:nvPicPr>
        <p:blipFill>
          <a:blip r:embed="rId8">
            <a:extLst>
              <a:ext uri="{96DAC541-7B7A-43D3-8B79-37D633B846F1}">
                <asvg:svgBlip xmlns:asvg="http://schemas.microsoft.com/office/drawing/2016/SVG/main" r:embed="rId13"/>
              </a:ext>
            </a:extLst>
          </a:blip>
          <a:stretch>
            <a:fillRect/>
          </a:stretch>
        </p:blipFill>
        <p:spPr>
          <a:xfrm>
            <a:off x="4347241" y="5050572"/>
            <a:ext cx="614363" cy="614363"/>
          </a:xfrm>
          <a:prstGeom prst="rect">
            <a:avLst/>
          </a:prstGeom>
        </p:spPr>
      </p:pic>
      <p:sp>
        <p:nvSpPr>
          <p:cNvPr id="221" name="ZoneTexte 220">
            <a:extLst>
              <a:ext uri="{FF2B5EF4-FFF2-40B4-BE49-F238E27FC236}">
                <a16:creationId xmlns:a16="http://schemas.microsoft.com/office/drawing/2014/main" id="{71114105-E4F6-9945-8EAD-D120323B23C6}"/>
              </a:ext>
            </a:extLst>
          </p:cNvPr>
          <p:cNvSpPr txBox="1"/>
          <p:nvPr/>
        </p:nvSpPr>
        <p:spPr>
          <a:xfrm>
            <a:off x="4785383" y="4579524"/>
            <a:ext cx="2670668" cy="369332"/>
          </a:xfrm>
          <a:prstGeom prst="rect">
            <a:avLst/>
          </a:prstGeom>
          <a:noFill/>
        </p:spPr>
        <p:txBody>
          <a:bodyPr wrap="none" rtlCol="0">
            <a:spAutoFit/>
          </a:bodyPr>
          <a:lstStyle/>
          <a:p>
            <a:r>
              <a:rPr lang="fr-FR" dirty="0">
                <a:solidFill>
                  <a:srgbClr val="FF0000"/>
                </a:solidFill>
              </a:rPr>
              <a:t>Douleurs liées aux statines</a:t>
            </a:r>
          </a:p>
        </p:txBody>
      </p:sp>
      <p:sp>
        <p:nvSpPr>
          <p:cNvPr id="222" name="ZoneTexte 221">
            <a:extLst>
              <a:ext uri="{FF2B5EF4-FFF2-40B4-BE49-F238E27FC236}">
                <a16:creationId xmlns:a16="http://schemas.microsoft.com/office/drawing/2014/main" id="{940ED7BC-8870-4F42-BF24-6478FF8932EC}"/>
              </a:ext>
            </a:extLst>
          </p:cNvPr>
          <p:cNvSpPr txBox="1"/>
          <p:nvPr/>
        </p:nvSpPr>
        <p:spPr>
          <a:xfrm>
            <a:off x="4803815" y="5191793"/>
            <a:ext cx="1367234" cy="369332"/>
          </a:xfrm>
          <a:prstGeom prst="rect">
            <a:avLst/>
          </a:prstGeom>
          <a:noFill/>
        </p:spPr>
        <p:txBody>
          <a:bodyPr wrap="none" rtlCol="0">
            <a:spAutoFit/>
          </a:bodyPr>
          <a:lstStyle/>
          <a:p>
            <a:r>
              <a:rPr lang="fr-FR" dirty="0">
                <a:solidFill>
                  <a:srgbClr val="0070C0"/>
                </a:solidFill>
              </a:rPr>
              <a:t>Effet </a:t>
            </a:r>
            <a:r>
              <a:rPr lang="fr-FR" dirty="0" err="1">
                <a:solidFill>
                  <a:srgbClr val="0070C0"/>
                </a:solidFill>
              </a:rPr>
              <a:t>nocebo</a:t>
            </a:r>
            <a:endParaRPr lang="fr-FR" dirty="0">
              <a:solidFill>
                <a:srgbClr val="0070C0"/>
              </a:solidFill>
            </a:endParaRPr>
          </a:p>
        </p:txBody>
      </p:sp>
      <p:pic>
        <p:nvPicPr>
          <p:cNvPr id="223" name="Image 222">
            <a:extLst>
              <a:ext uri="{FF2B5EF4-FFF2-40B4-BE49-F238E27FC236}">
                <a16:creationId xmlns:a16="http://schemas.microsoft.com/office/drawing/2014/main" id="{5D76A871-F63C-A047-8898-0A82C66BB745}"/>
              </a:ext>
            </a:extLst>
          </p:cNvPr>
          <p:cNvPicPr>
            <a:picLocks noChangeAspect="1"/>
          </p:cNvPicPr>
          <p:nvPr/>
        </p:nvPicPr>
        <p:blipFill>
          <a:blip r:embed="rId14"/>
          <a:stretch>
            <a:fillRect/>
          </a:stretch>
        </p:blipFill>
        <p:spPr>
          <a:xfrm>
            <a:off x="4322546" y="850474"/>
            <a:ext cx="3667138" cy="705378"/>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7E02DDAE-467B-2A46-BC53-2D636E0BEDCC}"/>
              </a:ext>
            </a:extLst>
          </p:cNvPr>
          <p:cNvSpPr/>
          <p:nvPr/>
        </p:nvSpPr>
        <p:spPr>
          <a:xfrm>
            <a:off x="4302490" y="814101"/>
            <a:ext cx="3729049" cy="800210"/>
          </a:xfrm>
          <a:prstGeom prst="rect">
            <a:avLst/>
          </a:prstGeom>
          <a:solidFill>
            <a:srgbClr val="FFC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4" name="Rectangle 223">
            <a:extLst>
              <a:ext uri="{FF2B5EF4-FFF2-40B4-BE49-F238E27FC236}">
                <a16:creationId xmlns:a16="http://schemas.microsoft.com/office/drawing/2014/main" id="{605CA44A-8BFF-4A4A-89DB-38056921C452}"/>
              </a:ext>
            </a:extLst>
          </p:cNvPr>
          <p:cNvSpPr/>
          <p:nvPr/>
        </p:nvSpPr>
        <p:spPr>
          <a:xfrm>
            <a:off x="4382278" y="2134983"/>
            <a:ext cx="3593308" cy="923330"/>
          </a:xfrm>
          <a:prstGeom prst="rect">
            <a:avLst/>
          </a:prstGeom>
        </p:spPr>
        <p:txBody>
          <a:bodyPr wrap="square">
            <a:spAutoFit/>
          </a:bodyPr>
          <a:lstStyle/>
          <a:p>
            <a:pPr algn="ctr"/>
            <a:r>
              <a:rPr lang="fr-FR" dirty="0"/>
              <a:t>19 RCT statines vs placebo </a:t>
            </a:r>
          </a:p>
          <a:p>
            <a:pPr algn="ctr"/>
            <a:r>
              <a:rPr lang="fr-FR" dirty="0"/>
              <a:t>(ou vs statines de moindre intensité)</a:t>
            </a:r>
          </a:p>
          <a:p>
            <a:pPr algn="ctr"/>
            <a:r>
              <a:rPr lang="fr-FR" dirty="0">
                <a:sym typeface="Wingdings" pitchFamily="2" charset="2"/>
              </a:rPr>
              <a:t>&gt;150 000 patients inclus</a:t>
            </a:r>
          </a:p>
        </p:txBody>
      </p:sp>
      <p:sp>
        <p:nvSpPr>
          <p:cNvPr id="225" name="Rectangle 224">
            <a:extLst>
              <a:ext uri="{FF2B5EF4-FFF2-40B4-BE49-F238E27FC236}">
                <a16:creationId xmlns:a16="http://schemas.microsoft.com/office/drawing/2014/main" id="{0BAFA1BC-3704-6E43-A0DD-79602500312D}"/>
              </a:ext>
            </a:extLst>
          </p:cNvPr>
          <p:cNvSpPr/>
          <p:nvPr/>
        </p:nvSpPr>
        <p:spPr>
          <a:xfrm>
            <a:off x="0" y="-9933"/>
            <a:ext cx="12192000" cy="39845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a:solidFill>
                  <a:schemeClr val="bg1"/>
                </a:solidFill>
              </a:rPr>
              <a:t>Statines : les effets indésirables</a:t>
            </a:r>
            <a:endParaRPr lang="fr-FR" sz="3200" dirty="0"/>
          </a:p>
        </p:txBody>
      </p:sp>
    </p:spTree>
    <p:extLst>
      <p:ext uri="{BB962C8B-B14F-4D97-AF65-F5344CB8AC3E}">
        <p14:creationId xmlns:p14="http://schemas.microsoft.com/office/powerpoint/2010/main" val="10438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4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4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4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4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4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5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5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5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5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5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5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5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5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58"/>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59"/>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6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61"/>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62"/>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63"/>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6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65"/>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66"/>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67"/>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68"/>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69"/>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7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7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72"/>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73"/>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74"/>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75"/>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76"/>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77"/>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78"/>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79"/>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80"/>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81"/>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82"/>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83"/>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84"/>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85"/>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86"/>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87"/>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88"/>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89"/>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190"/>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91"/>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92"/>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93"/>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94"/>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95"/>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196"/>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197"/>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98"/>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199"/>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200"/>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201"/>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202"/>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203"/>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204"/>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205"/>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206"/>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207"/>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208"/>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0"/>
                                          </p:stCondLst>
                                        </p:cTn>
                                        <p:tgtEl>
                                          <p:spTgt spid="209"/>
                                        </p:tgtEl>
                                        <p:attrNameLst>
                                          <p:attrName>style.visibility</p:attrName>
                                        </p:attrNameLst>
                                      </p:cBhvr>
                                      <p:to>
                                        <p:strVal val="visible"/>
                                      </p:to>
                                    </p:set>
                                  </p:childTnLst>
                                </p:cTn>
                              </p:par>
                              <p:par>
                                <p:cTn id="207" presetID="1" presetClass="entr" presetSubtype="0" fill="hold" nodeType="withEffect">
                                  <p:stCondLst>
                                    <p:cond delay="0"/>
                                  </p:stCondLst>
                                  <p:childTnLst>
                                    <p:set>
                                      <p:cBhvr>
                                        <p:cTn id="208" dur="1" fill="hold">
                                          <p:stCondLst>
                                            <p:cond delay="0"/>
                                          </p:stCondLst>
                                        </p:cTn>
                                        <p:tgtEl>
                                          <p:spTgt spid="210"/>
                                        </p:tgtEl>
                                        <p:attrNameLst>
                                          <p:attrName>style.visibility</p:attrName>
                                        </p:attrNameLst>
                                      </p:cBhvr>
                                      <p:to>
                                        <p:strVal val="visible"/>
                                      </p:to>
                                    </p:set>
                                  </p:childTnLst>
                                </p:cTn>
                              </p:par>
                              <p:par>
                                <p:cTn id="209" presetID="1" presetClass="entr" presetSubtype="0" fill="hold" nodeType="withEffect">
                                  <p:stCondLst>
                                    <p:cond delay="0"/>
                                  </p:stCondLst>
                                  <p:childTnLst>
                                    <p:set>
                                      <p:cBhvr>
                                        <p:cTn id="210" dur="1" fill="hold">
                                          <p:stCondLst>
                                            <p:cond delay="0"/>
                                          </p:stCondLst>
                                        </p:cTn>
                                        <p:tgtEl>
                                          <p:spTgt spid="211"/>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212"/>
                                        </p:tgtEl>
                                        <p:attrNameLst>
                                          <p:attrName>style.visibility</p:attrName>
                                        </p:attrNameLst>
                                      </p:cBhvr>
                                      <p:to>
                                        <p:strVal val="visible"/>
                                      </p:to>
                                    </p:set>
                                  </p:childTnLst>
                                </p:cTn>
                              </p:par>
                              <p:par>
                                <p:cTn id="213" presetID="1" presetClass="entr" presetSubtype="0" fill="hold" nodeType="withEffect">
                                  <p:stCondLst>
                                    <p:cond delay="0"/>
                                  </p:stCondLst>
                                  <p:childTnLst>
                                    <p:set>
                                      <p:cBhvr>
                                        <p:cTn id="214" dur="1" fill="hold">
                                          <p:stCondLst>
                                            <p:cond delay="0"/>
                                          </p:stCondLst>
                                        </p:cTn>
                                        <p:tgtEl>
                                          <p:spTgt spid="213"/>
                                        </p:tgtEl>
                                        <p:attrNameLst>
                                          <p:attrName>style.visibility</p:attrName>
                                        </p:attrNameLst>
                                      </p:cBhvr>
                                      <p:to>
                                        <p:strVal val="visible"/>
                                      </p:to>
                                    </p:set>
                                  </p:childTnLst>
                                </p:cTn>
                              </p:par>
                              <p:par>
                                <p:cTn id="215" presetID="1" presetClass="entr" presetSubtype="0" fill="hold" nodeType="withEffect">
                                  <p:stCondLst>
                                    <p:cond delay="0"/>
                                  </p:stCondLst>
                                  <p:childTnLst>
                                    <p:set>
                                      <p:cBhvr>
                                        <p:cTn id="216" dur="1" fill="hold">
                                          <p:stCondLst>
                                            <p:cond delay="0"/>
                                          </p:stCondLst>
                                        </p:cTn>
                                        <p:tgtEl>
                                          <p:spTgt spid="214"/>
                                        </p:tgtEl>
                                        <p:attrNameLst>
                                          <p:attrName>style.visibility</p:attrName>
                                        </p:attrNameLst>
                                      </p:cBhvr>
                                      <p:to>
                                        <p:strVal val="visible"/>
                                      </p:to>
                                    </p:set>
                                  </p:childTnLst>
                                </p:cTn>
                              </p:par>
                              <p:par>
                                <p:cTn id="217" presetID="1" presetClass="entr" presetSubtype="0" fill="hold" nodeType="withEffect">
                                  <p:stCondLst>
                                    <p:cond delay="0"/>
                                  </p:stCondLst>
                                  <p:childTnLst>
                                    <p:set>
                                      <p:cBhvr>
                                        <p:cTn id="218"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1" grpId="0"/>
      <p:bldP spid="222" grpId="0"/>
      <p:bldP spid="10" grpId="0" animBg="1"/>
      <p:bldP spid="2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1C69049-2D72-834B-9A5C-58C57DA24BA8}"/>
              </a:ext>
            </a:extLst>
          </p:cNvPr>
          <p:cNvPicPr>
            <a:picLocks noChangeAspect="1"/>
          </p:cNvPicPr>
          <p:nvPr/>
        </p:nvPicPr>
        <p:blipFill>
          <a:blip r:embed="rId3"/>
          <a:stretch>
            <a:fillRect/>
          </a:stretch>
        </p:blipFill>
        <p:spPr>
          <a:xfrm>
            <a:off x="5274807" y="561963"/>
            <a:ext cx="6249050" cy="5890498"/>
          </a:xfrm>
          <a:prstGeom prst="rect">
            <a:avLst/>
          </a:prstGeom>
        </p:spPr>
      </p:pic>
      <p:sp>
        <p:nvSpPr>
          <p:cNvPr id="5" name="Rectangle 4">
            <a:extLst>
              <a:ext uri="{FF2B5EF4-FFF2-40B4-BE49-F238E27FC236}">
                <a16:creationId xmlns:a16="http://schemas.microsoft.com/office/drawing/2014/main" id="{75170A19-7F8A-204F-A915-0DB7856EE024}"/>
              </a:ext>
            </a:extLst>
          </p:cNvPr>
          <p:cNvSpPr/>
          <p:nvPr/>
        </p:nvSpPr>
        <p:spPr>
          <a:xfrm>
            <a:off x="2604525" y="6460482"/>
            <a:ext cx="19174949" cy="338554"/>
          </a:xfrm>
          <a:prstGeom prst="rect">
            <a:avLst/>
          </a:prstGeom>
        </p:spPr>
        <p:txBody>
          <a:bodyPr wrap="square">
            <a:spAutoFit/>
          </a:bodyPr>
          <a:lstStyle/>
          <a:p>
            <a:r>
              <a:rPr lang="fr-FR" sz="1600" dirty="0" err="1"/>
              <a:t>Rosenson</a:t>
            </a:r>
            <a:r>
              <a:rPr lang="fr-FR" sz="1600" dirty="0"/>
              <a:t> RS, Baker SK, Jacobson TA, </a:t>
            </a:r>
            <a:r>
              <a:rPr lang="fr-FR" sz="1600" dirty="0" err="1"/>
              <a:t>Kopecky</a:t>
            </a:r>
            <a:r>
              <a:rPr lang="fr-FR" sz="1600" dirty="0"/>
              <a:t> SL, Parker BA. Journal of </a:t>
            </a:r>
            <a:r>
              <a:rPr lang="fr-FR" sz="1600" dirty="0" err="1"/>
              <a:t>Clinical</a:t>
            </a:r>
            <a:r>
              <a:rPr lang="fr-FR" sz="1600" dirty="0"/>
              <a:t> </a:t>
            </a:r>
            <a:r>
              <a:rPr lang="fr-FR" sz="1600" dirty="0" err="1"/>
              <a:t>Lipidology</a:t>
            </a:r>
            <a:r>
              <a:rPr lang="fr-FR" sz="1600" dirty="0"/>
              <a:t>. 2014 May;8(3):S58–71</a:t>
            </a:r>
            <a:endParaRPr lang="fr-FR" sz="1600" dirty="0">
              <a:effectLst/>
            </a:endParaRPr>
          </a:p>
        </p:txBody>
      </p:sp>
      <p:sp>
        <p:nvSpPr>
          <p:cNvPr id="7" name="Rectangle 6">
            <a:extLst>
              <a:ext uri="{FF2B5EF4-FFF2-40B4-BE49-F238E27FC236}">
                <a16:creationId xmlns:a16="http://schemas.microsoft.com/office/drawing/2014/main" id="{95AF6044-07D7-EB4C-B383-F77666887DF8}"/>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Statines : les effets indésirables</a:t>
            </a:r>
            <a:endParaRPr lang="fr-FR" sz="3600" dirty="0"/>
          </a:p>
        </p:txBody>
      </p:sp>
      <p:pic>
        <p:nvPicPr>
          <p:cNvPr id="6" name="Image 5">
            <a:extLst>
              <a:ext uri="{FF2B5EF4-FFF2-40B4-BE49-F238E27FC236}">
                <a16:creationId xmlns:a16="http://schemas.microsoft.com/office/drawing/2014/main" id="{191B539E-90E6-304A-8774-89421ABC8832}"/>
              </a:ext>
            </a:extLst>
          </p:cNvPr>
          <p:cNvPicPr>
            <a:picLocks noChangeAspect="1"/>
          </p:cNvPicPr>
          <p:nvPr/>
        </p:nvPicPr>
        <p:blipFill>
          <a:blip r:embed="rId4"/>
          <a:stretch>
            <a:fillRect/>
          </a:stretch>
        </p:blipFill>
        <p:spPr>
          <a:xfrm>
            <a:off x="103099" y="1722264"/>
            <a:ext cx="4850866" cy="4068936"/>
          </a:xfrm>
          <a:prstGeom prst="rect">
            <a:avLst/>
          </a:prstGeom>
        </p:spPr>
      </p:pic>
      <p:sp>
        <p:nvSpPr>
          <p:cNvPr id="3" name="Rectangle 2">
            <a:extLst>
              <a:ext uri="{FF2B5EF4-FFF2-40B4-BE49-F238E27FC236}">
                <a16:creationId xmlns:a16="http://schemas.microsoft.com/office/drawing/2014/main" id="{ACDC2F0A-3557-F248-B286-9B3FEDDA6D51}"/>
              </a:ext>
            </a:extLst>
          </p:cNvPr>
          <p:cNvSpPr/>
          <p:nvPr/>
        </p:nvSpPr>
        <p:spPr>
          <a:xfrm>
            <a:off x="5274807" y="1196855"/>
            <a:ext cx="5965279" cy="9121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0694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1B7D04FA-3826-3540-B1AC-30BD0BFF8F82}"/>
              </a:ext>
            </a:extLst>
          </p:cNvPr>
          <p:cNvPicPr>
            <a:picLocks noChangeAspect="1"/>
          </p:cNvPicPr>
          <p:nvPr/>
        </p:nvPicPr>
        <p:blipFill>
          <a:blip r:embed="rId3"/>
          <a:stretch>
            <a:fillRect/>
          </a:stretch>
        </p:blipFill>
        <p:spPr>
          <a:xfrm>
            <a:off x="5165394" y="1422850"/>
            <a:ext cx="6847264" cy="4871208"/>
          </a:xfrm>
          <a:prstGeom prst="rect">
            <a:avLst/>
          </a:prstGeom>
        </p:spPr>
      </p:pic>
      <p:pic>
        <p:nvPicPr>
          <p:cNvPr id="20" name="Image 19">
            <a:extLst>
              <a:ext uri="{FF2B5EF4-FFF2-40B4-BE49-F238E27FC236}">
                <a16:creationId xmlns:a16="http://schemas.microsoft.com/office/drawing/2014/main" id="{A6F9E8C5-FDD8-A04E-A59A-DF58C89D67AC}"/>
              </a:ext>
            </a:extLst>
          </p:cNvPr>
          <p:cNvPicPr>
            <a:picLocks noChangeAspect="1"/>
          </p:cNvPicPr>
          <p:nvPr/>
        </p:nvPicPr>
        <p:blipFill>
          <a:blip r:embed="rId4"/>
          <a:stretch>
            <a:fillRect/>
          </a:stretch>
        </p:blipFill>
        <p:spPr>
          <a:xfrm>
            <a:off x="179342" y="2283738"/>
            <a:ext cx="4850866" cy="4068936"/>
          </a:xfrm>
          <a:prstGeom prst="rect">
            <a:avLst/>
          </a:prstGeom>
        </p:spPr>
      </p:pic>
      <p:sp>
        <p:nvSpPr>
          <p:cNvPr id="9" name="ZoneTexte 8">
            <a:extLst>
              <a:ext uri="{FF2B5EF4-FFF2-40B4-BE49-F238E27FC236}">
                <a16:creationId xmlns:a16="http://schemas.microsoft.com/office/drawing/2014/main" id="{167C0BA5-E693-454C-A924-2C97607998DD}"/>
              </a:ext>
            </a:extLst>
          </p:cNvPr>
          <p:cNvSpPr txBox="1"/>
          <p:nvPr/>
        </p:nvSpPr>
        <p:spPr>
          <a:xfrm>
            <a:off x="457319" y="1007352"/>
            <a:ext cx="4953240" cy="830997"/>
          </a:xfrm>
          <a:prstGeom prst="rect">
            <a:avLst/>
          </a:prstGeom>
          <a:noFill/>
        </p:spPr>
        <p:txBody>
          <a:bodyPr wrap="square" rtlCol="0">
            <a:spAutoFit/>
          </a:bodyPr>
          <a:lstStyle/>
          <a:p>
            <a:r>
              <a:rPr lang="fr-FR" sz="2400" dirty="0">
                <a:solidFill>
                  <a:srgbClr val="FF0000"/>
                </a:solidFill>
              </a:rPr>
              <a:t>Dose-dépendant</a:t>
            </a:r>
          </a:p>
          <a:p>
            <a:r>
              <a:rPr lang="fr-FR" sz="2400" dirty="0">
                <a:solidFill>
                  <a:srgbClr val="FF0000"/>
                </a:solidFill>
              </a:rPr>
              <a:t>Interactions médicamenteuses</a:t>
            </a:r>
          </a:p>
        </p:txBody>
      </p:sp>
      <p:sp>
        <p:nvSpPr>
          <p:cNvPr id="10" name="Rectangle 9">
            <a:extLst>
              <a:ext uri="{FF2B5EF4-FFF2-40B4-BE49-F238E27FC236}">
                <a16:creationId xmlns:a16="http://schemas.microsoft.com/office/drawing/2014/main" id="{0A8ACBD4-77E0-6F45-8405-16C49E9BCB58}"/>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Statines : les effets indésirables</a:t>
            </a:r>
            <a:endParaRPr lang="fr-FR" sz="3600" dirty="0"/>
          </a:p>
        </p:txBody>
      </p:sp>
      <p:sp>
        <p:nvSpPr>
          <p:cNvPr id="2" name="Rectangle 1">
            <a:extLst>
              <a:ext uri="{FF2B5EF4-FFF2-40B4-BE49-F238E27FC236}">
                <a16:creationId xmlns:a16="http://schemas.microsoft.com/office/drawing/2014/main" id="{AFDB373F-AA99-A046-8380-81B96B8E38D5}"/>
              </a:ext>
            </a:extLst>
          </p:cNvPr>
          <p:cNvSpPr/>
          <p:nvPr/>
        </p:nvSpPr>
        <p:spPr>
          <a:xfrm>
            <a:off x="8261684" y="3080084"/>
            <a:ext cx="1203158" cy="10748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A455E3F-822C-5E4C-AE6F-4A106A9BDD87}"/>
              </a:ext>
            </a:extLst>
          </p:cNvPr>
          <p:cNvSpPr/>
          <p:nvPr/>
        </p:nvSpPr>
        <p:spPr>
          <a:xfrm>
            <a:off x="10274969" y="3842412"/>
            <a:ext cx="1371600" cy="2964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28067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74124E3-55BD-AD41-B902-56C4CD32BB6C}"/>
              </a:ext>
            </a:extLst>
          </p:cNvPr>
          <p:cNvPicPr>
            <a:picLocks noChangeAspect="1"/>
          </p:cNvPicPr>
          <p:nvPr/>
        </p:nvPicPr>
        <p:blipFill>
          <a:blip r:embed="rId3"/>
          <a:stretch>
            <a:fillRect/>
          </a:stretch>
        </p:blipFill>
        <p:spPr>
          <a:xfrm>
            <a:off x="4988687" y="619838"/>
            <a:ext cx="6727169" cy="6161447"/>
          </a:xfrm>
          <a:prstGeom prst="rect">
            <a:avLst/>
          </a:prstGeom>
          <a:ln w="57150">
            <a:noFill/>
          </a:ln>
        </p:spPr>
      </p:pic>
      <p:pic>
        <p:nvPicPr>
          <p:cNvPr id="9" name="Image 8">
            <a:extLst>
              <a:ext uri="{FF2B5EF4-FFF2-40B4-BE49-F238E27FC236}">
                <a16:creationId xmlns:a16="http://schemas.microsoft.com/office/drawing/2014/main" id="{0F06EAE5-5884-B649-822A-217ED11D0371}"/>
              </a:ext>
            </a:extLst>
          </p:cNvPr>
          <p:cNvPicPr>
            <a:picLocks noChangeAspect="1"/>
          </p:cNvPicPr>
          <p:nvPr/>
        </p:nvPicPr>
        <p:blipFill>
          <a:blip r:embed="rId4"/>
          <a:stretch>
            <a:fillRect/>
          </a:stretch>
        </p:blipFill>
        <p:spPr>
          <a:xfrm>
            <a:off x="476144" y="1586497"/>
            <a:ext cx="4393155" cy="3685005"/>
          </a:xfrm>
          <a:prstGeom prst="rect">
            <a:avLst/>
          </a:prstGeom>
        </p:spPr>
      </p:pic>
      <p:sp>
        <p:nvSpPr>
          <p:cNvPr id="5" name="Rectangle 4">
            <a:extLst>
              <a:ext uri="{FF2B5EF4-FFF2-40B4-BE49-F238E27FC236}">
                <a16:creationId xmlns:a16="http://schemas.microsoft.com/office/drawing/2014/main" id="{627DCA55-900D-9C4F-977C-251A1ADCF266}"/>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Statines : la success story</a:t>
            </a:r>
            <a:endParaRPr lang="fr-FR" sz="3600" dirty="0"/>
          </a:p>
        </p:txBody>
      </p:sp>
      <p:sp>
        <p:nvSpPr>
          <p:cNvPr id="6" name="Rectangle 5">
            <a:extLst>
              <a:ext uri="{FF2B5EF4-FFF2-40B4-BE49-F238E27FC236}">
                <a16:creationId xmlns:a16="http://schemas.microsoft.com/office/drawing/2014/main" id="{2F89CEDD-419B-144A-B3AF-D229A05F5154}"/>
              </a:ext>
            </a:extLst>
          </p:cNvPr>
          <p:cNvSpPr/>
          <p:nvPr/>
        </p:nvSpPr>
        <p:spPr>
          <a:xfrm>
            <a:off x="6465784" y="1919256"/>
            <a:ext cx="1916307" cy="307777"/>
          </a:xfrm>
          <a:prstGeom prst="rect">
            <a:avLst/>
          </a:prstGeom>
          <a:solidFill>
            <a:schemeClr val="bg2">
              <a:lumMod val="5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r>
              <a:rPr lang="fr-FR" sz="1400" dirty="0">
                <a:solidFill>
                  <a:schemeClr val="bg1"/>
                </a:solidFill>
              </a:rPr>
              <a:t>Myopathies </a:t>
            </a:r>
            <a:r>
              <a:rPr lang="fr-FR" sz="1400" dirty="0">
                <a:solidFill>
                  <a:schemeClr val="bg1"/>
                </a:solidFill>
                <a:sym typeface="Wingdings" pitchFamily="2" charset="2"/>
              </a:rPr>
              <a:t>modérée</a:t>
            </a:r>
            <a:endParaRPr lang="fr-FR" sz="1400" dirty="0">
              <a:solidFill>
                <a:schemeClr val="bg1"/>
              </a:solidFill>
            </a:endParaRPr>
          </a:p>
        </p:txBody>
      </p:sp>
      <p:sp>
        <p:nvSpPr>
          <p:cNvPr id="7" name="Rectangle 6">
            <a:extLst>
              <a:ext uri="{FF2B5EF4-FFF2-40B4-BE49-F238E27FC236}">
                <a16:creationId xmlns:a16="http://schemas.microsoft.com/office/drawing/2014/main" id="{22C985DD-593A-2342-B5B1-B93D70C671E9}"/>
              </a:ext>
            </a:extLst>
          </p:cNvPr>
          <p:cNvSpPr/>
          <p:nvPr/>
        </p:nvSpPr>
        <p:spPr>
          <a:xfrm>
            <a:off x="9232132" y="1893899"/>
            <a:ext cx="1642504" cy="307777"/>
          </a:xfrm>
          <a:prstGeom prst="rect">
            <a:avLst/>
          </a:prstGeom>
          <a:solidFill>
            <a:schemeClr val="bg2">
              <a:lumMod val="5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r>
              <a:rPr lang="fr-FR" sz="1400" dirty="0">
                <a:solidFill>
                  <a:schemeClr val="bg1"/>
                </a:solidFill>
              </a:rPr>
              <a:t>Myopathie </a:t>
            </a:r>
            <a:r>
              <a:rPr lang="fr-FR" sz="1400" dirty="0">
                <a:solidFill>
                  <a:schemeClr val="bg1"/>
                </a:solidFill>
                <a:sym typeface="Wingdings" pitchFamily="2" charset="2"/>
              </a:rPr>
              <a:t>sévère</a:t>
            </a:r>
            <a:endParaRPr lang="fr-FR" sz="1400" dirty="0">
              <a:solidFill>
                <a:schemeClr val="bg1"/>
              </a:solidFill>
            </a:endParaRPr>
          </a:p>
        </p:txBody>
      </p:sp>
      <p:sp>
        <p:nvSpPr>
          <p:cNvPr id="2" name="ZoneTexte 1">
            <a:extLst>
              <a:ext uri="{FF2B5EF4-FFF2-40B4-BE49-F238E27FC236}">
                <a16:creationId xmlns:a16="http://schemas.microsoft.com/office/drawing/2014/main" id="{492D6535-2074-5646-89B8-8E5747546935}"/>
              </a:ext>
            </a:extLst>
          </p:cNvPr>
          <p:cNvSpPr txBox="1"/>
          <p:nvPr/>
        </p:nvSpPr>
        <p:spPr>
          <a:xfrm rot="21078905">
            <a:off x="9247299" y="6323299"/>
            <a:ext cx="2218364" cy="369332"/>
          </a:xfrm>
          <a:prstGeom prst="rect">
            <a:avLst/>
          </a:prstGeom>
          <a:noFill/>
        </p:spPr>
        <p:txBody>
          <a:bodyPr wrap="none" rtlCol="0">
            <a:spAutoFit/>
          </a:bodyPr>
          <a:lstStyle/>
          <a:p>
            <a:r>
              <a:rPr lang="fr-FR" dirty="0">
                <a:highlight>
                  <a:srgbClr val="FFFF00"/>
                </a:highlight>
              </a:rPr>
              <a:t>Place des antiPCSK9 ?</a:t>
            </a:r>
          </a:p>
        </p:txBody>
      </p:sp>
    </p:spTree>
    <p:extLst>
      <p:ext uri="{BB962C8B-B14F-4D97-AF65-F5344CB8AC3E}">
        <p14:creationId xmlns:p14="http://schemas.microsoft.com/office/powerpoint/2010/main" val="114061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9B9B8519-185B-F446-A55D-51018E946C48}"/>
              </a:ext>
            </a:extLst>
          </p:cNvPr>
          <p:cNvGrpSpPr/>
          <p:nvPr/>
        </p:nvGrpSpPr>
        <p:grpSpPr>
          <a:xfrm>
            <a:off x="0" y="339385"/>
            <a:ext cx="12192000" cy="898571"/>
            <a:chOff x="0" y="34586"/>
            <a:chExt cx="12192000" cy="898571"/>
          </a:xfrm>
          <a:gradFill flip="none" rotWithShape="1">
            <a:gsLst>
              <a:gs pos="83000">
                <a:schemeClr val="accent6">
                  <a:lumMod val="40000"/>
                  <a:lumOff val="60000"/>
                </a:schemeClr>
              </a:gs>
              <a:gs pos="54000">
                <a:schemeClr val="accent5">
                  <a:lumMod val="60000"/>
                  <a:alpha val="81000"/>
                </a:schemeClr>
              </a:gs>
            </a:gsLst>
            <a:lin ang="2700000" scaled="1"/>
            <a:tileRect/>
          </a:gradFill>
        </p:grpSpPr>
        <p:sp>
          <p:nvSpPr>
            <p:cNvPr id="4" name="Rectangle 3">
              <a:extLst>
                <a:ext uri="{FF2B5EF4-FFF2-40B4-BE49-F238E27FC236}">
                  <a16:creationId xmlns:a16="http://schemas.microsoft.com/office/drawing/2014/main" id="{508DE19C-14B7-CC4F-8F54-03A2A61E30FD}"/>
                </a:ext>
              </a:extLst>
            </p:cNvPr>
            <p:cNvSpPr/>
            <p:nvPr/>
          </p:nvSpPr>
          <p:spPr>
            <a:xfrm>
              <a:off x="0" y="34586"/>
              <a:ext cx="12192000" cy="898571"/>
            </a:xfrm>
            <a:prstGeom prst="rect">
              <a:avLst/>
            </a:prstGeom>
            <a:solidFill>
              <a:srgbClr val="4A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0" dirty="0"/>
            </a:p>
          </p:txBody>
        </p:sp>
        <p:sp>
          <p:nvSpPr>
            <p:cNvPr id="2" name="Rectangle 1">
              <a:extLst>
                <a:ext uri="{FF2B5EF4-FFF2-40B4-BE49-F238E27FC236}">
                  <a16:creationId xmlns:a16="http://schemas.microsoft.com/office/drawing/2014/main" id="{4C039E92-7BBC-5E45-B3CC-3A1377722DD6}"/>
                </a:ext>
              </a:extLst>
            </p:cNvPr>
            <p:cNvSpPr/>
            <p:nvPr/>
          </p:nvSpPr>
          <p:spPr>
            <a:xfrm>
              <a:off x="258315" y="191483"/>
              <a:ext cx="11675377" cy="584775"/>
            </a:xfrm>
            <a:prstGeom prst="rect">
              <a:avLst/>
            </a:prstGeom>
            <a:noFill/>
          </p:spPr>
          <p:txBody>
            <a:bodyPr wrap="none">
              <a:spAutoFit/>
            </a:bodyPr>
            <a:lstStyle/>
            <a:p>
              <a:pPr algn="ctr"/>
              <a:r>
                <a:rPr lang="fr-FR" sz="3200" b="1" dirty="0">
                  <a:solidFill>
                    <a:schemeClr val="bg1"/>
                  </a:solidFill>
                  <a:latin typeface="Futura Medium" panose="020B0602020204020303" pitchFamily="34" charset="-79"/>
                  <a:cs typeface="Futura Medium" panose="020B0602020204020303" pitchFamily="34" charset="-79"/>
                </a:rPr>
                <a:t>Actualités en Dyslipidémie – Super Lioran 2022 – Dr Duband</a:t>
              </a:r>
            </a:p>
          </p:txBody>
        </p:sp>
      </p:grpSp>
      <p:graphicFrame>
        <p:nvGraphicFramePr>
          <p:cNvPr id="18" name="Espace réservé du contenu 15">
            <a:extLst>
              <a:ext uri="{FF2B5EF4-FFF2-40B4-BE49-F238E27FC236}">
                <a16:creationId xmlns:a16="http://schemas.microsoft.com/office/drawing/2014/main" id="{C4B4186B-1D7C-0499-6F5B-FA938C90C1D1}"/>
              </a:ext>
            </a:extLst>
          </p:cNvPr>
          <p:cNvGraphicFramePr>
            <a:graphicFrameLocks noGrp="1"/>
          </p:cNvGraphicFramePr>
          <p:nvPr>
            <p:ph idx="1"/>
            <p:extLst>
              <p:ext uri="{D42A27DB-BD31-4B8C-83A1-F6EECF244321}">
                <p14:modId xmlns:p14="http://schemas.microsoft.com/office/powerpoint/2010/main" val="3295680557"/>
              </p:ext>
            </p:extLst>
          </p:nvPr>
        </p:nvGraphicFramePr>
        <p:xfrm>
          <a:off x="838200" y="1578546"/>
          <a:ext cx="10515600" cy="4783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Graphique 20" descr="Liste de vérification">
            <a:extLst>
              <a:ext uri="{FF2B5EF4-FFF2-40B4-BE49-F238E27FC236}">
                <a16:creationId xmlns:a16="http://schemas.microsoft.com/office/drawing/2014/main" id="{9426C069-5055-3146-98DD-3AE15DB6A1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7647" y="1834405"/>
            <a:ext cx="1055200" cy="1055200"/>
          </a:xfrm>
          <a:prstGeom prst="rect">
            <a:avLst/>
          </a:prstGeom>
        </p:spPr>
      </p:pic>
      <p:pic>
        <p:nvPicPr>
          <p:cNvPr id="33" name="Graphique 32" descr="Médecine">
            <a:extLst>
              <a:ext uri="{FF2B5EF4-FFF2-40B4-BE49-F238E27FC236}">
                <a16:creationId xmlns:a16="http://schemas.microsoft.com/office/drawing/2014/main" id="{AAF07D96-10F3-774E-B33A-1B4E74BA68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4797" y="3404366"/>
            <a:ext cx="1106424" cy="1106424"/>
          </a:xfrm>
          <a:prstGeom prst="rect">
            <a:avLst/>
          </a:prstGeom>
        </p:spPr>
      </p:pic>
      <p:pic>
        <p:nvPicPr>
          <p:cNvPr id="37" name="Graphique 36" descr="Aiguille">
            <a:extLst>
              <a:ext uri="{FF2B5EF4-FFF2-40B4-BE49-F238E27FC236}">
                <a16:creationId xmlns:a16="http://schemas.microsoft.com/office/drawing/2014/main" id="{71210F8A-3B2D-7147-AEC9-3CD1DC5320A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2035" y="5042273"/>
            <a:ext cx="1106424" cy="1106424"/>
          </a:xfrm>
          <a:prstGeom prst="rect">
            <a:avLst/>
          </a:prstGeom>
        </p:spPr>
      </p:pic>
      <p:pic>
        <p:nvPicPr>
          <p:cNvPr id="9" name="Image 8">
            <a:extLst>
              <a:ext uri="{FF2B5EF4-FFF2-40B4-BE49-F238E27FC236}">
                <a16:creationId xmlns:a16="http://schemas.microsoft.com/office/drawing/2014/main" id="{286E6E52-0FF8-9E40-9783-C982350AE488}"/>
              </a:ext>
            </a:extLst>
          </p:cNvPr>
          <p:cNvPicPr>
            <a:picLocks noChangeAspect="1"/>
          </p:cNvPicPr>
          <p:nvPr/>
        </p:nvPicPr>
        <p:blipFill>
          <a:blip r:embed="rId14"/>
          <a:stretch>
            <a:fillRect/>
          </a:stretch>
        </p:blipFill>
        <p:spPr>
          <a:xfrm>
            <a:off x="9481625" y="4514738"/>
            <a:ext cx="2710375" cy="2485497"/>
          </a:xfrm>
          <a:prstGeom prst="rect">
            <a:avLst/>
          </a:prstGeom>
        </p:spPr>
      </p:pic>
    </p:spTree>
    <p:extLst>
      <p:ext uri="{BB962C8B-B14F-4D97-AF65-F5344CB8AC3E}">
        <p14:creationId xmlns:p14="http://schemas.microsoft.com/office/powerpoint/2010/main" val="207457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9B9B8519-185B-F446-A55D-51018E946C48}"/>
              </a:ext>
            </a:extLst>
          </p:cNvPr>
          <p:cNvGrpSpPr/>
          <p:nvPr/>
        </p:nvGrpSpPr>
        <p:grpSpPr>
          <a:xfrm>
            <a:off x="0" y="339385"/>
            <a:ext cx="12192000" cy="898571"/>
            <a:chOff x="0" y="34586"/>
            <a:chExt cx="12192000" cy="898571"/>
          </a:xfrm>
          <a:gradFill flip="none" rotWithShape="1">
            <a:gsLst>
              <a:gs pos="83000">
                <a:schemeClr val="accent6">
                  <a:lumMod val="40000"/>
                  <a:lumOff val="60000"/>
                </a:schemeClr>
              </a:gs>
              <a:gs pos="54000">
                <a:schemeClr val="accent5">
                  <a:lumMod val="60000"/>
                  <a:alpha val="81000"/>
                </a:schemeClr>
              </a:gs>
            </a:gsLst>
            <a:lin ang="2700000" scaled="1"/>
            <a:tileRect/>
          </a:gradFill>
        </p:grpSpPr>
        <p:sp>
          <p:nvSpPr>
            <p:cNvPr id="4" name="Rectangle 3">
              <a:extLst>
                <a:ext uri="{FF2B5EF4-FFF2-40B4-BE49-F238E27FC236}">
                  <a16:creationId xmlns:a16="http://schemas.microsoft.com/office/drawing/2014/main" id="{508DE19C-14B7-CC4F-8F54-03A2A61E30FD}"/>
                </a:ext>
              </a:extLst>
            </p:cNvPr>
            <p:cNvSpPr/>
            <p:nvPr/>
          </p:nvSpPr>
          <p:spPr>
            <a:xfrm>
              <a:off x="0" y="34586"/>
              <a:ext cx="12192000" cy="898571"/>
            </a:xfrm>
            <a:prstGeom prst="rect">
              <a:avLst/>
            </a:prstGeom>
            <a:solidFill>
              <a:srgbClr val="4A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0" dirty="0"/>
            </a:p>
          </p:txBody>
        </p:sp>
        <p:sp>
          <p:nvSpPr>
            <p:cNvPr id="2" name="Rectangle 1">
              <a:extLst>
                <a:ext uri="{FF2B5EF4-FFF2-40B4-BE49-F238E27FC236}">
                  <a16:creationId xmlns:a16="http://schemas.microsoft.com/office/drawing/2014/main" id="{4C039E92-7BBC-5E45-B3CC-3A1377722DD6}"/>
                </a:ext>
              </a:extLst>
            </p:cNvPr>
            <p:cNvSpPr/>
            <p:nvPr/>
          </p:nvSpPr>
          <p:spPr>
            <a:xfrm>
              <a:off x="258315" y="191483"/>
              <a:ext cx="11675377" cy="584775"/>
            </a:xfrm>
            <a:prstGeom prst="rect">
              <a:avLst/>
            </a:prstGeom>
            <a:noFill/>
          </p:spPr>
          <p:txBody>
            <a:bodyPr wrap="none">
              <a:spAutoFit/>
            </a:bodyPr>
            <a:lstStyle/>
            <a:p>
              <a:pPr algn="ctr"/>
              <a:r>
                <a:rPr lang="fr-FR" sz="3200" b="1" dirty="0">
                  <a:solidFill>
                    <a:schemeClr val="bg1"/>
                  </a:solidFill>
                  <a:latin typeface="Futura Medium" panose="020B0602020204020303" pitchFamily="34" charset="-79"/>
                  <a:cs typeface="Futura Medium" panose="020B0602020204020303" pitchFamily="34" charset="-79"/>
                </a:rPr>
                <a:t>Actualités en Dyslipidémie – Super Lioran 2022 – Dr Duband</a:t>
              </a:r>
            </a:p>
          </p:txBody>
        </p:sp>
      </p:grpSp>
      <p:graphicFrame>
        <p:nvGraphicFramePr>
          <p:cNvPr id="18" name="Espace réservé du contenu 15">
            <a:extLst>
              <a:ext uri="{FF2B5EF4-FFF2-40B4-BE49-F238E27FC236}">
                <a16:creationId xmlns:a16="http://schemas.microsoft.com/office/drawing/2014/main" id="{C4B4186B-1D7C-0499-6F5B-FA938C90C1D1}"/>
              </a:ext>
            </a:extLst>
          </p:cNvPr>
          <p:cNvGraphicFramePr>
            <a:graphicFrameLocks noGrp="1"/>
          </p:cNvGraphicFramePr>
          <p:nvPr>
            <p:ph idx="1"/>
            <p:extLst>
              <p:ext uri="{D42A27DB-BD31-4B8C-83A1-F6EECF244321}">
                <p14:modId xmlns:p14="http://schemas.microsoft.com/office/powerpoint/2010/main" val="3088720752"/>
              </p:ext>
            </p:extLst>
          </p:nvPr>
        </p:nvGraphicFramePr>
        <p:xfrm>
          <a:off x="838200" y="1578546"/>
          <a:ext cx="10515600" cy="4783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Graphique 20" descr="Liste de vérification">
            <a:extLst>
              <a:ext uri="{FF2B5EF4-FFF2-40B4-BE49-F238E27FC236}">
                <a16:creationId xmlns:a16="http://schemas.microsoft.com/office/drawing/2014/main" id="{9426C069-5055-3146-98DD-3AE15DB6A1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7647" y="1834405"/>
            <a:ext cx="1055200" cy="1055200"/>
          </a:xfrm>
          <a:prstGeom prst="rect">
            <a:avLst/>
          </a:prstGeom>
        </p:spPr>
      </p:pic>
      <p:pic>
        <p:nvPicPr>
          <p:cNvPr id="33" name="Graphique 32" descr="Médecine">
            <a:extLst>
              <a:ext uri="{FF2B5EF4-FFF2-40B4-BE49-F238E27FC236}">
                <a16:creationId xmlns:a16="http://schemas.microsoft.com/office/drawing/2014/main" id="{AAF07D96-10F3-774E-B33A-1B4E74BA68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4797" y="3404366"/>
            <a:ext cx="1106424" cy="1106424"/>
          </a:xfrm>
          <a:prstGeom prst="rect">
            <a:avLst/>
          </a:prstGeom>
        </p:spPr>
      </p:pic>
      <p:pic>
        <p:nvPicPr>
          <p:cNvPr id="37" name="Graphique 36" descr="Aiguille">
            <a:extLst>
              <a:ext uri="{FF2B5EF4-FFF2-40B4-BE49-F238E27FC236}">
                <a16:creationId xmlns:a16="http://schemas.microsoft.com/office/drawing/2014/main" id="{71210F8A-3B2D-7147-AEC9-3CD1DC5320A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2035" y="5042273"/>
            <a:ext cx="1106424" cy="1106424"/>
          </a:xfrm>
          <a:prstGeom prst="rect">
            <a:avLst/>
          </a:prstGeom>
        </p:spPr>
      </p:pic>
      <p:pic>
        <p:nvPicPr>
          <p:cNvPr id="9" name="Image 8">
            <a:extLst>
              <a:ext uri="{FF2B5EF4-FFF2-40B4-BE49-F238E27FC236}">
                <a16:creationId xmlns:a16="http://schemas.microsoft.com/office/drawing/2014/main" id="{0D6002AC-8EE1-3F40-8441-C119FE11833E}"/>
              </a:ext>
            </a:extLst>
          </p:cNvPr>
          <p:cNvPicPr>
            <a:picLocks noChangeAspect="1"/>
          </p:cNvPicPr>
          <p:nvPr/>
        </p:nvPicPr>
        <p:blipFill>
          <a:blip r:embed="rId14"/>
          <a:stretch>
            <a:fillRect/>
          </a:stretch>
        </p:blipFill>
        <p:spPr>
          <a:xfrm>
            <a:off x="9481625" y="4514738"/>
            <a:ext cx="2710375" cy="2485497"/>
          </a:xfrm>
          <a:prstGeom prst="rect">
            <a:avLst/>
          </a:prstGeom>
        </p:spPr>
      </p:pic>
    </p:spTree>
    <p:extLst>
      <p:ext uri="{BB962C8B-B14F-4D97-AF65-F5344CB8AC3E}">
        <p14:creationId xmlns:p14="http://schemas.microsoft.com/office/powerpoint/2010/main" val="2376964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C4A8603-0C47-C240-B89C-3BBD2DC0C278}"/>
              </a:ext>
            </a:extLst>
          </p:cNvPr>
          <p:cNvPicPr>
            <a:picLocks noChangeAspect="1"/>
          </p:cNvPicPr>
          <p:nvPr/>
        </p:nvPicPr>
        <p:blipFill>
          <a:blip r:embed="rId3"/>
          <a:stretch>
            <a:fillRect/>
          </a:stretch>
        </p:blipFill>
        <p:spPr>
          <a:xfrm>
            <a:off x="6096000" y="561963"/>
            <a:ext cx="5860472" cy="5860472"/>
          </a:xfrm>
          <a:prstGeom prst="rect">
            <a:avLst/>
          </a:prstGeom>
        </p:spPr>
      </p:pic>
      <p:sp>
        <p:nvSpPr>
          <p:cNvPr id="2" name="Titre 1">
            <a:extLst>
              <a:ext uri="{FF2B5EF4-FFF2-40B4-BE49-F238E27FC236}">
                <a16:creationId xmlns:a16="http://schemas.microsoft.com/office/drawing/2014/main" id="{F7F21661-997E-0741-A537-D35A0AD82B5D}"/>
              </a:ext>
            </a:extLst>
          </p:cNvPr>
          <p:cNvSpPr>
            <a:spLocks noGrp="1"/>
          </p:cNvSpPr>
          <p:nvPr>
            <p:ph type="title"/>
          </p:nvPr>
        </p:nvSpPr>
        <p:spPr>
          <a:xfrm>
            <a:off x="47690" y="263558"/>
            <a:ext cx="10058400" cy="1609344"/>
          </a:xfrm>
        </p:spPr>
        <p:txBody>
          <a:bodyPr>
            <a:normAutofit/>
          </a:bodyPr>
          <a:lstStyle/>
          <a:p>
            <a:r>
              <a:rPr lang="fr-FR" sz="4800" b="1" dirty="0"/>
              <a:t>DE LA DÉCOUVERTE…</a:t>
            </a:r>
          </a:p>
        </p:txBody>
      </p:sp>
      <p:sp>
        <p:nvSpPr>
          <p:cNvPr id="3" name="Espace réservé du contenu 2">
            <a:extLst>
              <a:ext uri="{FF2B5EF4-FFF2-40B4-BE49-F238E27FC236}">
                <a16:creationId xmlns:a16="http://schemas.microsoft.com/office/drawing/2014/main" id="{7FDC46CE-D1FD-2B4C-9B14-47CD0DB13762}"/>
              </a:ext>
            </a:extLst>
          </p:cNvPr>
          <p:cNvSpPr>
            <a:spLocks noGrp="1"/>
          </p:cNvSpPr>
          <p:nvPr>
            <p:ph idx="1"/>
          </p:nvPr>
        </p:nvSpPr>
        <p:spPr>
          <a:xfrm>
            <a:off x="235527" y="1569755"/>
            <a:ext cx="5860473" cy="4959927"/>
          </a:xfrm>
        </p:spPr>
        <p:txBody>
          <a:bodyPr>
            <a:normAutofit lnSpcReduction="10000"/>
          </a:bodyPr>
          <a:lstStyle/>
          <a:p>
            <a:r>
              <a:rPr lang="fr-FR" sz="2400" dirty="0"/>
              <a:t>En 2003, découverte de la neuvième famille de pro-protéine </a:t>
            </a:r>
            <a:r>
              <a:rPr lang="fr-FR" sz="2400" dirty="0" err="1"/>
              <a:t>convertase</a:t>
            </a:r>
            <a:r>
              <a:rPr lang="fr-FR" sz="2400" dirty="0"/>
              <a:t> </a:t>
            </a:r>
            <a:r>
              <a:rPr lang="fr-FR" sz="2400" dirty="0" err="1"/>
              <a:t>subtisilin</a:t>
            </a:r>
            <a:r>
              <a:rPr lang="fr-FR" sz="2400" dirty="0"/>
              <a:t>/</a:t>
            </a:r>
            <a:r>
              <a:rPr lang="fr-FR" sz="2400" dirty="0" err="1"/>
              <a:t>kexin</a:t>
            </a:r>
            <a:r>
              <a:rPr lang="fr-FR" sz="2400" dirty="0"/>
              <a:t> (PCSK9)</a:t>
            </a:r>
          </a:p>
          <a:p>
            <a:r>
              <a:rPr lang="fr-FR" sz="2400" dirty="0"/>
              <a:t>Identification la même année de 2 familles françaises porteuses d’une mutation gain de fonction avec un phénotype d’</a:t>
            </a:r>
            <a:r>
              <a:rPr lang="fr-FR" sz="2400" dirty="0" err="1"/>
              <a:t>hypercholesterolémie</a:t>
            </a:r>
            <a:r>
              <a:rPr lang="fr-FR" sz="2400" dirty="0"/>
              <a:t> familiale autosomique dominante, sans mutation du LDL-R ou </a:t>
            </a:r>
            <a:r>
              <a:rPr lang="fr-FR" sz="2400" dirty="0" err="1"/>
              <a:t>apoB</a:t>
            </a:r>
            <a:endParaRPr lang="fr-FR" sz="2400" dirty="0"/>
          </a:p>
          <a:p>
            <a:r>
              <a:rPr lang="fr-FR" sz="2400" dirty="0"/>
              <a:t>Bien que rares, d’autres mutation gain de fonction rapidement mises en évidence </a:t>
            </a:r>
          </a:p>
          <a:p>
            <a:r>
              <a:rPr lang="fr-FR" sz="2400" dirty="0"/>
              <a:t>En 2005, découverte de mutations </a:t>
            </a:r>
            <a:r>
              <a:rPr lang="fr-FR" sz="2400" u="sng" dirty="0"/>
              <a:t>perte de fonction </a:t>
            </a:r>
            <a:r>
              <a:rPr lang="fr-FR" sz="2400" dirty="0"/>
              <a:t>qui vont mener au développement de molécules anti-PCSK9 (</a:t>
            </a:r>
            <a:r>
              <a:rPr lang="fr-FR" sz="2400" dirty="0" err="1"/>
              <a:t>Ac</a:t>
            </a:r>
            <a:r>
              <a:rPr lang="fr-FR" sz="2400" dirty="0"/>
              <a:t> monoclonaux)</a:t>
            </a:r>
            <a:endParaRPr lang="fr-FR" sz="2400" u="sng" dirty="0"/>
          </a:p>
        </p:txBody>
      </p:sp>
      <p:sp>
        <p:nvSpPr>
          <p:cNvPr id="7" name="Rectangle 6">
            <a:extLst>
              <a:ext uri="{FF2B5EF4-FFF2-40B4-BE49-F238E27FC236}">
                <a16:creationId xmlns:a16="http://schemas.microsoft.com/office/drawing/2014/main" id="{CF4B531D-B46A-8047-994A-EF9A557462BA}"/>
              </a:ext>
            </a:extLst>
          </p:cNvPr>
          <p:cNvSpPr/>
          <p:nvPr/>
        </p:nvSpPr>
        <p:spPr>
          <a:xfrm>
            <a:off x="3165763" y="6514293"/>
            <a:ext cx="11970328" cy="307777"/>
          </a:xfrm>
          <a:prstGeom prst="rect">
            <a:avLst/>
          </a:prstGeom>
        </p:spPr>
        <p:txBody>
          <a:bodyPr wrap="square">
            <a:spAutoFit/>
          </a:bodyPr>
          <a:lstStyle/>
          <a:p>
            <a:pPr>
              <a:spcBef>
                <a:spcPts val="0"/>
              </a:spcBef>
              <a:spcAft>
                <a:spcPts val="0"/>
              </a:spcAft>
            </a:pPr>
            <a:r>
              <a:rPr lang="fr-FR" sz="1400" dirty="0" err="1"/>
              <a:t>Farnier</a:t>
            </a:r>
            <a:r>
              <a:rPr lang="fr-FR" sz="1400" dirty="0"/>
              <a:t> M. PCSK9: </a:t>
            </a:r>
            <a:r>
              <a:rPr lang="fr-FR" sz="1400" dirty="0" err="1"/>
              <a:t>From</a:t>
            </a:r>
            <a:r>
              <a:rPr lang="fr-FR" sz="1400" dirty="0"/>
              <a:t> </a:t>
            </a:r>
            <a:r>
              <a:rPr lang="fr-FR" sz="1400" dirty="0" err="1"/>
              <a:t>discovery</a:t>
            </a:r>
            <a:r>
              <a:rPr lang="fr-FR" sz="1400" dirty="0"/>
              <a:t> to </a:t>
            </a:r>
            <a:r>
              <a:rPr lang="fr-FR" sz="1400" dirty="0" err="1"/>
              <a:t>therapeutic</a:t>
            </a:r>
            <a:r>
              <a:rPr lang="fr-FR" sz="1400" dirty="0"/>
              <a:t> applications. Archives of Cardiovascular </a:t>
            </a:r>
            <a:r>
              <a:rPr lang="fr-FR" sz="1400" dirty="0" err="1"/>
              <a:t>Diseases</a:t>
            </a:r>
            <a:r>
              <a:rPr lang="fr-FR" sz="1400" dirty="0"/>
              <a:t>. 2014 Jan;107(1):58–66</a:t>
            </a:r>
            <a:endParaRPr lang="fr-FR" sz="1400" dirty="0">
              <a:effectLst/>
            </a:endParaRPr>
          </a:p>
        </p:txBody>
      </p:sp>
      <p:sp>
        <p:nvSpPr>
          <p:cNvPr id="8" name="Rectangle 7">
            <a:extLst>
              <a:ext uri="{FF2B5EF4-FFF2-40B4-BE49-F238E27FC236}">
                <a16:creationId xmlns:a16="http://schemas.microsoft.com/office/drawing/2014/main" id="{CC9573A1-C4D2-4A4C-BE61-19F7A2836FEA}"/>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AntiPCSK9 : Les nouveaux venus</a:t>
            </a:r>
            <a:endParaRPr lang="fr-FR" sz="3600" dirty="0"/>
          </a:p>
        </p:txBody>
      </p:sp>
      <p:sp>
        <p:nvSpPr>
          <p:cNvPr id="11" name="Rectangle 10">
            <a:extLst>
              <a:ext uri="{FF2B5EF4-FFF2-40B4-BE49-F238E27FC236}">
                <a16:creationId xmlns:a16="http://schemas.microsoft.com/office/drawing/2014/main" id="{465BFD93-C06C-B442-BD8C-22876CAE9ECB}"/>
              </a:ext>
            </a:extLst>
          </p:cNvPr>
          <p:cNvSpPr/>
          <p:nvPr/>
        </p:nvSpPr>
        <p:spPr>
          <a:xfrm>
            <a:off x="9928615" y="769928"/>
            <a:ext cx="1810791" cy="652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Evolocumab</a:t>
            </a:r>
          </a:p>
        </p:txBody>
      </p:sp>
    </p:spTree>
    <p:extLst>
      <p:ext uri="{BB962C8B-B14F-4D97-AF65-F5344CB8AC3E}">
        <p14:creationId xmlns:p14="http://schemas.microsoft.com/office/powerpoint/2010/main" val="1452992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F21661-997E-0741-A537-D35A0AD82B5D}"/>
              </a:ext>
            </a:extLst>
          </p:cNvPr>
          <p:cNvSpPr>
            <a:spLocks noGrp="1"/>
          </p:cNvSpPr>
          <p:nvPr>
            <p:ph type="title"/>
          </p:nvPr>
        </p:nvSpPr>
        <p:spPr>
          <a:xfrm>
            <a:off x="235527" y="440576"/>
            <a:ext cx="10058400" cy="1609344"/>
          </a:xfrm>
        </p:spPr>
        <p:txBody>
          <a:bodyPr>
            <a:normAutofit/>
          </a:bodyPr>
          <a:lstStyle/>
          <a:p>
            <a:r>
              <a:rPr lang="fr-FR" sz="4800" b="1" dirty="0"/>
              <a:t>…A L’ÉTUDE CHEZ L’HOMME</a:t>
            </a:r>
          </a:p>
        </p:txBody>
      </p:sp>
      <p:sp>
        <p:nvSpPr>
          <p:cNvPr id="3" name="Espace réservé du contenu 2">
            <a:extLst>
              <a:ext uri="{FF2B5EF4-FFF2-40B4-BE49-F238E27FC236}">
                <a16:creationId xmlns:a16="http://schemas.microsoft.com/office/drawing/2014/main" id="{7FDC46CE-D1FD-2B4C-9B14-47CD0DB13762}"/>
              </a:ext>
            </a:extLst>
          </p:cNvPr>
          <p:cNvSpPr>
            <a:spLocks noGrp="1"/>
          </p:cNvSpPr>
          <p:nvPr>
            <p:ph idx="1"/>
          </p:nvPr>
        </p:nvSpPr>
        <p:spPr>
          <a:xfrm>
            <a:off x="799407" y="1898073"/>
            <a:ext cx="5860473" cy="4959927"/>
          </a:xfrm>
        </p:spPr>
        <p:txBody>
          <a:bodyPr>
            <a:normAutofit/>
          </a:bodyPr>
          <a:lstStyle/>
          <a:p>
            <a:r>
              <a:rPr lang="fr-FR" sz="3200" dirty="0"/>
              <a:t>TTT auto-injectable</a:t>
            </a:r>
          </a:p>
          <a:p>
            <a:r>
              <a:rPr lang="fr-FR" sz="3200" dirty="0"/>
              <a:t>/15 jours</a:t>
            </a:r>
          </a:p>
          <a:p>
            <a:r>
              <a:rPr lang="fr-FR" sz="3200" dirty="0"/>
              <a:t>Diminution LDLc de 60%</a:t>
            </a:r>
          </a:p>
          <a:p>
            <a:r>
              <a:rPr lang="fr-FR" sz="3200" dirty="0"/>
              <a:t>Jusqu’à -73% avec statines</a:t>
            </a:r>
          </a:p>
          <a:p>
            <a:pPr lvl="1"/>
            <a:r>
              <a:rPr lang="fr-FR" sz="2800" dirty="0"/>
              <a:t>Nécessite la </a:t>
            </a:r>
            <a:r>
              <a:rPr lang="fr-FR" sz="2800" dirty="0">
                <a:solidFill>
                  <a:srgbClr val="FF0000"/>
                </a:solidFill>
              </a:rPr>
              <a:t>présence de LDL-R</a:t>
            </a:r>
          </a:p>
          <a:p>
            <a:r>
              <a:rPr lang="fr-FR" sz="3200" dirty="0"/>
              <a:t>Diminution TG 26%</a:t>
            </a:r>
          </a:p>
          <a:p>
            <a:r>
              <a:rPr lang="fr-FR" sz="3200" dirty="0"/>
              <a:t>Majore </a:t>
            </a:r>
            <a:r>
              <a:rPr lang="fr-FR" sz="3200" dirty="0" err="1"/>
              <a:t>HDLc</a:t>
            </a:r>
            <a:r>
              <a:rPr lang="fr-FR" sz="3200" dirty="0"/>
              <a:t> 9%</a:t>
            </a:r>
          </a:p>
        </p:txBody>
      </p:sp>
      <p:sp>
        <p:nvSpPr>
          <p:cNvPr id="6" name="Rectangle 5">
            <a:extLst>
              <a:ext uri="{FF2B5EF4-FFF2-40B4-BE49-F238E27FC236}">
                <a16:creationId xmlns:a16="http://schemas.microsoft.com/office/drawing/2014/main" id="{D9564694-C87D-A04F-B75A-A209DE1CD0AC}"/>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AntiPCSK9 : Les nouveaux venus</a:t>
            </a:r>
            <a:endParaRPr lang="fr-FR" sz="3600" dirty="0"/>
          </a:p>
        </p:txBody>
      </p:sp>
      <p:pic>
        <p:nvPicPr>
          <p:cNvPr id="7" name="Image 6">
            <a:extLst>
              <a:ext uri="{FF2B5EF4-FFF2-40B4-BE49-F238E27FC236}">
                <a16:creationId xmlns:a16="http://schemas.microsoft.com/office/drawing/2014/main" id="{B61FA6A5-0F37-144E-BE84-D28AD91B2D7A}"/>
              </a:ext>
            </a:extLst>
          </p:cNvPr>
          <p:cNvPicPr>
            <a:picLocks noChangeAspect="1"/>
          </p:cNvPicPr>
          <p:nvPr/>
        </p:nvPicPr>
        <p:blipFill rotWithShape="1">
          <a:blip r:embed="rId3">
            <a:extLst>
              <a:ext uri="{28A0092B-C50C-407E-A947-70E740481C1C}">
                <a14:useLocalDpi xmlns:a14="http://schemas.microsoft.com/office/drawing/2010/main" val="0"/>
              </a:ext>
            </a:extLst>
          </a:blip>
          <a:srcRect l="43083" t="5618" r="1177" b="4156"/>
          <a:stretch/>
        </p:blipFill>
        <p:spPr>
          <a:xfrm>
            <a:off x="6395140" y="1618938"/>
            <a:ext cx="5347155" cy="4798486"/>
          </a:xfrm>
          <a:prstGeom prst="rect">
            <a:avLst/>
          </a:prstGeom>
        </p:spPr>
      </p:pic>
    </p:spTree>
    <p:extLst>
      <p:ext uri="{BB962C8B-B14F-4D97-AF65-F5344CB8AC3E}">
        <p14:creationId xmlns:p14="http://schemas.microsoft.com/office/powerpoint/2010/main" val="2924894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E50F31-3330-A947-9823-2CAD335ED321}"/>
              </a:ext>
            </a:extLst>
          </p:cNvPr>
          <p:cNvSpPr>
            <a:spLocks noGrp="1"/>
          </p:cNvSpPr>
          <p:nvPr>
            <p:ph type="title"/>
          </p:nvPr>
        </p:nvSpPr>
        <p:spPr>
          <a:xfrm>
            <a:off x="176244" y="168834"/>
            <a:ext cx="10058400" cy="1609344"/>
          </a:xfrm>
        </p:spPr>
        <p:txBody>
          <a:bodyPr>
            <a:normAutofit/>
          </a:bodyPr>
          <a:lstStyle/>
          <a:p>
            <a:r>
              <a:rPr lang="fr-FR" sz="3600" dirty="0">
                <a:solidFill>
                  <a:srgbClr val="FF0000"/>
                </a:solidFill>
              </a:rPr>
              <a:t>Etude FOURIER</a:t>
            </a:r>
          </a:p>
        </p:txBody>
      </p:sp>
      <p:sp>
        <p:nvSpPr>
          <p:cNvPr id="3" name="Espace réservé du contenu 2">
            <a:extLst>
              <a:ext uri="{FF2B5EF4-FFF2-40B4-BE49-F238E27FC236}">
                <a16:creationId xmlns:a16="http://schemas.microsoft.com/office/drawing/2014/main" id="{70321D7F-CE88-3B49-8309-03AC07F26332}"/>
              </a:ext>
            </a:extLst>
          </p:cNvPr>
          <p:cNvSpPr>
            <a:spLocks noGrp="1"/>
          </p:cNvSpPr>
          <p:nvPr>
            <p:ph idx="1"/>
          </p:nvPr>
        </p:nvSpPr>
        <p:spPr>
          <a:xfrm>
            <a:off x="176244" y="1271571"/>
            <a:ext cx="6352032" cy="5315712"/>
          </a:xfrm>
        </p:spPr>
        <p:txBody>
          <a:bodyPr/>
          <a:lstStyle/>
          <a:p>
            <a:r>
              <a:rPr lang="fr-FR" dirty="0"/>
              <a:t>27564 patients avec MCV avérée</a:t>
            </a:r>
          </a:p>
          <a:p>
            <a:r>
              <a:rPr lang="fr-FR" dirty="0"/>
              <a:t>LDLc &gt;0,7 g/L sous statines</a:t>
            </a:r>
          </a:p>
          <a:p>
            <a:r>
              <a:rPr lang="fr-FR" dirty="0"/>
              <a:t>Evolocumab vs placebo</a:t>
            </a:r>
          </a:p>
          <a:p>
            <a:r>
              <a:rPr lang="fr-FR" dirty="0"/>
              <a:t>CJP : </a:t>
            </a:r>
          </a:p>
          <a:p>
            <a:pPr marL="0" indent="0">
              <a:buNone/>
            </a:pPr>
            <a:r>
              <a:rPr lang="fr-FR" dirty="0"/>
              <a:t>Mortalité CV</a:t>
            </a:r>
          </a:p>
          <a:p>
            <a:pPr marL="0" indent="0">
              <a:buNone/>
            </a:pPr>
            <a:r>
              <a:rPr lang="fr-FR" dirty="0"/>
              <a:t>IDM</a:t>
            </a:r>
            <a:br>
              <a:rPr lang="fr-FR" dirty="0"/>
            </a:br>
            <a:r>
              <a:rPr lang="fr-FR" dirty="0"/>
              <a:t>AVC</a:t>
            </a:r>
            <a:br>
              <a:rPr lang="fr-FR" dirty="0"/>
            </a:br>
            <a:r>
              <a:rPr lang="fr-FR" dirty="0" err="1"/>
              <a:t>Revasc</a:t>
            </a:r>
            <a:r>
              <a:rPr lang="fr-FR" dirty="0"/>
              <a:t> coronaire</a:t>
            </a:r>
            <a:br>
              <a:rPr lang="fr-FR" dirty="0"/>
            </a:br>
            <a:r>
              <a:rPr lang="fr-FR" dirty="0"/>
              <a:t>Angor instable</a:t>
            </a:r>
          </a:p>
        </p:txBody>
      </p:sp>
      <p:pic>
        <p:nvPicPr>
          <p:cNvPr id="4" name="Image 3">
            <a:extLst>
              <a:ext uri="{FF2B5EF4-FFF2-40B4-BE49-F238E27FC236}">
                <a16:creationId xmlns:a16="http://schemas.microsoft.com/office/drawing/2014/main" id="{6F4C478D-F7DC-3C48-981D-9415C58C54CC}"/>
              </a:ext>
            </a:extLst>
          </p:cNvPr>
          <p:cNvPicPr>
            <a:picLocks noChangeAspect="1"/>
          </p:cNvPicPr>
          <p:nvPr/>
        </p:nvPicPr>
        <p:blipFill>
          <a:blip r:embed="rId3"/>
          <a:stretch>
            <a:fillRect/>
          </a:stretch>
        </p:blipFill>
        <p:spPr>
          <a:xfrm>
            <a:off x="7543324" y="672634"/>
            <a:ext cx="4508468" cy="2096227"/>
          </a:xfrm>
          <a:prstGeom prst="rect">
            <a:avLst/>
          </a:prstGeom>
        </p:spPr>
      </p:pic>
      <p:pic>
        <p:nvPicPr>
          <p:cNvPr id="5" name="Image 4">
            <a:extLst>
              <a:ext uri="{FF2B5EF4-FFF2-40B4-BE49-F238E27FC236}">
                <a16:creationId xmlns:a16="http://schemas.microsoft.com/office/drawing/2014/main" id="{353E2FB0-2DF4-F847-BC2D-5ACED1918C76}"/>
              </a:ext>
            </a:extLst>
          </p:cNvPr>
          <p:cNvPicPr>
            <a:picLocks noChangeAspect="1"/>
          </p:cNvPicPr>
          <p:nvPr/>
        </p:nvPicPr>
        <p:blipFill rotWithShape="1">
          <a:blip r:embed="rId4"/>
          <a:srcRect b="58373"/>
          <a:stretch/>
        </p:blipFill>
        <p:spPr>
          <a:xfrm>
            <a:off x="4076700" y="2774444"/>
            <a:ext cx="8115300" cy="444078"/>
          </a:xfrm>
          <a:prstGeom prst="rect">
            <a:avLst/>
          </a:prstGeom>
        </p:spPr>
      </p:pic>
      <p:pic>
        <p:nvPicPr>
          <p:cNvPr id="6" name="Image 5">
            <a:extLst>
              <a:ext uri="{FF2B5EF4-FFF2-40B4-BE49-F238E27FC236}">
                <a16:creationId xmlns:a16="http://schemas.microsoft.com/office/drawing/2014/main" id="{9F16047C-B53D-2D40-8600-B879D045445C}"/>
              </a:ext>
            </a:extLst>
          </p:cNvPr>
          <p:cNvPicPr>
            <a:picLocks noChangeAspect="1"/>
          </p:cNvPicPr>
          <p:nvPr/>
        </p:nvPicPr>
        <p:blipFill>
          <a:blip r:embed="rId5"/>
          <a:stretch>
            <a:fillRect/>
          </a:stretch>
        </p:blipFill>
        <p:spPr>
          <a:xfrm>
            <a:off x="4076700" y="3196170"/>
            <a:ext cx="8039100" cy="1879600"/>
          </a:xfrm>
          <a:prstGeom prst="rect">
            <a:avLst/>
          </a:prstGeom>
        </p:spPr>
      </p:pic>
      <p:pic>
        <p:nvPicPr>
          <p:cNvPr id="8" name="Image 7">
            <a:extLst>
              <a:ext uri="{FF2B5EF4-FFF2-40B4-BE49-F238E27FC236}">
                <a16:creationId xmlns:a16="http://schemas.microsoft.com/office/drawing/2014/main" id="{AF0B63F7-E911-2747-BBD3-A71247A53294}"/>
              </a:ext>
            </a:extLst>
          </p:cNvPr>
          <p:cNvPicPr>
            <a:picLocks noChangeAspect="1"/>
          </p:cNvPicPr>
          <p:nvPr/>
        </p:nvPicPr>
        <p:blipFill>
          <a:blip r:embed="rId6"/>
          <a:stretch>
            <a:fillRect/>
          </a:stretch>
        </p:blipFill>
        <p:spPr>
          <a:xfrm>
            <a:off x="4076700" y="5012692"/>
            <a:ext cx="8039100" cy="685800"/>
          </a:xfrm>
          <a:prstGeom prst="rect">
            <a:avLst/>
          </a:prstGeom>
        </p:spPr>
      </p:pic>
      <p:pic>
        <p:nvPicPr>
          <p:cNvPr id="9" name="Image 8">
            <a:extLst>
              <a:ext uri="{FF2B5EF4-FFF2-40B4-BE49-F238E27FC236}">
                <a16:creationId xmlns:a16="http://schemas.microsoft.com/office/drawing/2014/main" id="{F410D9A4-AC10-B347-812D-48191A646758}"/>
              </a:ext>
            </a:extLst>
          </p:cNvPr>
          <p:cNvPicPr>
            <a:picLocks noChangeAspect="1"/>
          </p:cNvPicPr>
          <p:nvPr/>
        </p:nvPicPr>
        <p:blipFill>
          <a:blip r:embed="rId7"/>
          <a:stretch>
            <a:fillRect/>
          </a:stretch>
        </p:blipFill>
        <p:spPr>
          <a:xfrm>
            <a:off x="4114800" y="5349411"/>
            <a:ext cx="8039100" cy="1397000"/>
          </a:xfrm>
          <a:prstGeom prst="rect">
            <a:avLst/>
          </a:prstGeom>
        </p:spPr>
      </p:pic>
      <p:sp>
        <p:nvSpPr>
          <p:cNvPr id="7" name="Rectangle 6">
            <a:extLst>
              <a:ext uri="{FF2B5EF4-FFF2-40B4-BE49-F238E27FC236}">
                <a16:creationId xmlns:a16="http://schemas.microsoft.com/office/drawing/2014/main" id="{CE69161B-B54B-F84C-9073-912EE463E7E2}"/>
              </a:ext>
            </a:extLst>
          </p:cNvPr>
          <p:cNvSpPr/>
          <p:nvPr/>
        </p:nvSpPr>
        <p:spPr>
          <a:xfrm>
            <a:off x="4114800" y="6428156"/>
            <a:ext cx="7805345" cy="3182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08360BB-4496-3E48-BD13-AA35E2A6DC51}"/>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AntiPCSK9 : Les nouveaux venus</a:t>
            </a:r>
            <a:endParaRPr lang="fr-FR" sz="3600" dirty="0"/>
          </a:p>
        </p:txBody>
      </p:sp>
    </p:spTree>
    <p:extLst>
      <p:ext uri="{BB962C8B-B14F-4D97-AF65-F5344CB8AC3E}">
        <p14:creationId xmlns:p14="http://schemas.microsoft.com/office/powerpoint/2010/main" val="1804833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E50F31-3330-A947-9823-2CAD335ED321}"/>
              </a:ext>
            </a:extLst>
          </p:cNvPr>
          <p:cNvSpPr>
            <a:spLocks noGrp="1"/>
          </p:cNvSpPr>
          <p:nvPr>
            <p:ph type="title"/>
          </p:nvPr>
        </p:nvSpPr>
        <p:spPr>
          <a:xfrm>
            <a:off x="140209" y="128515"/>
            <a:ext cx="10058400" cy="1609344"/>
          </a:xfrm>
        </p:spPr>
        <p:txBody>
          <a:bodyPr/>
          <a:lstStyle/>
          <a:p>
            <a:r>
              <a:rPr lang="fr-FR" dirty="0">
                <a:solidFill>
                  <a:srgbClr val="FF0000"/>
                </a:solidFill>
              </a:rPr>
              <a:t>Etude FOURIER</a:t>
            </a:r>
          </a:p>
        </p:txBody>
      </p:sp>
      <p:sp>
        <p:nvSpPr>
          <p:cNvPr id="3" name="Espace réservé du contenu 2">
            <a:extLst>
              <a:ext uri="{FF2B5EF4-FFF2-40B4-BE49-F238E27FC236}">
                <a16:creationId xmlns:a16="http://schemas.microsoft.com/office/drawing/2014/main" id="{70321D7F-CE88-3B49-8309-03AC07F26332}"/>
              </a:ext>
            </a:extLst>
          </p:cNvPr>
          <p:cNvSpPr>
            <a:spLocks noGrp="1"/>
          </p:cNvSpPr>
          <p:nvPr>
            <p:ph idx="1"/>
          </p:nvPr>
        </p:nvSpPr>
        <p:spPr>
          <a:xfrm>
            <a:off x="140208" y="1350763"/>
            <a:ext cx="7923137" cy="5315712"/>
          </a:xfrm>
        </p:spPr>
        <p:txBody>
          <a:bodyPr/>
          <a:lstStyle/>
          <a:p>
            <a:r>
              <a:rPr lang="fr-FR" dirty="0"/>
              <a:t>LDLc 0,9 g/L </a:t>
            </a:r>
            <a:r>
              <a:rPr lang="fr-FR" dirty="0">
                <a:sym typeface="Wingdings" pitchFamily="2" charset="2"/>
              </a:rPr>
              <a:t> 0,3 g/L sous evolocumab     </a:t>
            </a:r>
          </a:p>
          <a:p>
            <a:pPr marL="0" indent="0">
              <a:buNone/>
            </a:pPr>
            <a:r>
              <a:rPr lang="fr-FR" dirty="0">
                <a:sym typeface="Wingdings" pitchFamily="2" charset="2"/>
              </a:rPr>
              <a:t> </a:t>
            </a:r>
            <a:r>
              <a:rPr lang="fr-FR" b="1" dirty="0">
                <a:sym typeface="Wingdings" pitchFamily="2" charset="2"/>
              </a:rPr>
              <a:t>-59%</a:t>
            </a:r>
          </a:p>
          <a:p>
            <a:r>
              <a:rPr lang="fr-FR" dirty="0">
                <a:sym typeface="Wingdings" pitchFamily="2" charset="2"/>
              </a:rPr>
              <a:t>Suivi médian 2,2 ans</a:t>
            </a:r>
          </a:p>
          <a:p>
            <a:endParaRPr lang="fr-FR" dirty="0"/>
          </a:p>
        </p:txBody>
      </p:sp>
      <p:pic>
        <p:nvPicPr>
          <p:cNvPr id="5" name="Image 4">
            <a:extLst>
              <a:ext uri="{FF2B5EF4-FFF2-40B4-BE49-F238E27FC236}">
                <a16:creationId xmlns:a16="http://schemas.microsoft.com/office/drawing/2014/main" id="{CE5F06D6-C88D-C54D-9C8E-0437AFAB9026}"/>
              </a:ext>
            </a:extLst>
          </p:cNvPr>
          <p:cNvPicPr>
            <a:picLocks noChangeAspect="1"/>
          </p:cNvPicPr>
          <p:nvPr/>
        </p:nvPicPr>
        <p:blipFill rotWithShape="1">
          <a:blip r:embed="rId3"/>
          <a:srcRect l="1737" t="3129"/>
          <a:stretch/>
        </p:blipFill>
        <p:spPr>
          <a:xfrm>
            <a:off x="3958542" y="1938094"/>
            <a:ext cx="8093250" cy="4939162"/>
          </a:xfrm>
          <a:prstGeom prst="rect">
            <a:avLst/>
          </a:prstGeom>
        </p:spPr>
      </p:pic>
      <p:sp>
        <p:nvSpPr>
          <p:cNvPr id="6" name="Rectangle 5">
            <a:extLst>
              <a:ext uri="{FF2B5EF4-FFF2-40B4-BE49-F238E27FC236}">
                <a16:creationId xmlns:a16="http://schemas.microsoft.com/office/drawing/2014/main" id="{51151CA3-9807-8E4C-9C35-F52601F3FA1E}"/>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AntiPCSK9 : Les nouveaux venus</a:t>
            </a:r>
            <a:endParaRPr lang="fr-FR" sz="3600" dirty="0"/>
          </a:p>
        </p:txBody>
      </p:sp>
    </p:spTree>
    <p:extLst>
      <p:ext uri="{BB962C8B-B14F-4D97-AF65-F5344CB8AC3E}">
        <p14:creationId xmlns:p14="http://schemas.microsoft.com/office/powerpoint/2010/main" val="3645474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E50F31-3330-A947-9823-2CAD335ED321}"/>
              </a:ext>
            </a:extLst>
          </p:cNvPr>
          <p:cNvSpPr>
            <a:spLocks noGrp="1"/>
          </p:cNvSpPr>
          <p:nvPr>
            <p:ph type="title"/>
          </p:nvPr>
        </p:nvSpPr>
        <p:spPr>
          <a:xfrm>
            <a:off x="140208" y="384720"/>
            <a:ext cx="10058400" cy="1609344"/>
          </a:xfrm>
        </p:spPr>
        <p:txBody>
          <a:bodyPr/>
          <a:lstStyle/>
          <a:p>
            <a:r>
              <a:rPr lang="fr-FR" dirty="0">
                <a:solidFill>
                  <a:srgbClr val="FF0000"/>
                </a:solidFill>
              </a:rPr>
              <a:t>Etude FOURIER</a:t>
            </a:r>
          </a:p>
        </p:txBody>
      </p:sp>
      <p:pic>
        <p:nvPicPr>
          <p:cNvPr id="7" name="Image 6">
            <a:extLst>
              <a:ext uri="{FF2B5EF4-FFF2-40B4-BE49-F238E27FC236}">
                <a16:creationId xmlns:a16="http://schemas.microsoft.com/office/drawing/2014/main" id="{ADC3D9A2-EB53-E047-BBD7-E9C55DA06BA1}"/>
              </a:ext>
            </a:extLst>
          </p:cNvPr>
          <p:cNvPicPr>
            <a:picLocks noChangeAspect="1"/>
          </p:cNvPicPr>
          <p:nvPr/>
        </p:nvPicPr>
        <p:blipFill rotWithShape="1">
          <a:blip r:embed="rId3"/>
          <a:srcRect l="1435"/>
          <a:stretch/>
        </p:blipFill>
        <p:spPr>
          <a:xfrm>
            <a:off x="4583575" y="656677"/>
            <a:ext cx="7468217" cy="6079404"/>
          </a:xfrm>
          <a:prstGeom prst="rect">
            <a:avLst/>
          </a:prstGeom>
        </p:spPr>
      </p:pic>
      <p:sp>
        <p:nvSpPr>
          <p:cNvPr id="8" name="ZoneTexte 7">
            <a:extLst>
              <a:ext uri="{FF2B5EF4-FFF2-40B4-BE49-F238E27FC236}">
                <a16:creationId xmlns:a16="http://schemas.microsoft.com/office/drawing/2014/main" id="{0C311ED3-DF92-824B-A04D-68B51DE2F3E2}"/>
              </a:ext>
            </a:extLst>
          </p:cNvPr>
          <p:cNvSpPr txBox="1"/>
          <p:nvPr/>
        </p:nvSpPr>
        <p:spPr>
          <a:xfrm>
            <a:off x="140208" y="1874728"/>
            <a:ext cx="4048549" cy="3108543"/>
          </a:xfrm>
          <a:prstGeom prst="rect">
            <a:avLst/>
          </a:prstGeom>
          <a:noFill/>
        </p:spPr>
        <p:txBody>
          <a:bodyPr wrap="square" rtlCol="0">
            <a:spAutoFit/>
          </a:bodyPr>
          <a:lstStyle/>
          <a:p>
            <a:r>
              <a:rPr lang="fr-FR" sz="2800" dirty="0"/>
              <a:t>CJP  </a:t>
            </a:r>
          </a:p>
          <a:p>
            <a:r>
              <a:rPr lang="fr-FR" sz="2800" dirty="0">
                <a:solidFill>
                  <a:srgbClr val="FF0000"/>
                </a:solidFill>
              </a:rPr>
              <a:t>-15% </a:t>
            </a:r>
            <a:r>
              <a:rPr lang="fr-FR" sz="2800" dirty="0"/>
              <a:t>sous evolocumab</a:t>
            </a:r>
          </a:p>
          <a:p>
            <a:r>
              <a:rPr lang="fr-FR" sz="2800" dirty="0">
                <a:solidFill>
                  <a:srgbClr val="FF0000"/>
                </a:solidFill>
              </a:rPr>
              <a:t>NNT 74 pdt 2 ans</a:t>
            </a:r>
          </a:p>
          <a:p>
            <a:endParaRPr lang="fr-FR" sz="2800" dirty="0"/>
          </a:p>
          <a:p>
            <a:r>
              <a:rPr lang="fr-FR" sz="2800" dirty="0"/>
              <a:t>Effet apparait </a:t>
            </a:r>
            <a:r>
              <a:rPr lang="fr-FR" sz="2800" dirty="0">
                <a:solidFill>
                  <a:srgbClr val="FF0000"/>
                </a:solidFill>
              </a:rPr>
              <a:t>après la première année</a:t>
            </a:r>
          </a:p>
          <a:p>
            <a:endParaRPr lang="fr-FR" sz="2800" dirty="0"/>
          </a:p>
        </p:txBody>
      </p:sp>
      <p:sp>
        <p:nvSpPr>
          <p:cNvPr id="5" name="Rectangle 4">
            <a:extLst>
              <a:ext uri="{FF2B5EF4-FFF2-40B4-BE49-F238E27FC236}">
                <a16:creationId xmlns:a16="http://schemas.microsoft.com/office/drawing/2014/main" id="{9487DB3A-412F-234C-899F-837B172B32ED}"/>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AntiPCSK9 : Les nouveaux venus</a:t>
            </a:r>
            <a:endParaRPr lang="fr-FR" sz="3600" dirty="0"/>
          </a:p>
        </p:txBody>
      </p:sp>
    </p:spTree>
    <p:extLst>
      <p:ext uri="{BB962C8B-B14F-4D97-AF65-F5344CB8AC3E}">
        <p14:creationId xmlns:p14="http://schemas.microsoft.com/office/powerpoint/2010/main" val="527066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E50F31-3330-A947-9823-2CAD335ED321}"/>
              </a:ext>
            </a:extLst>
          </p:cNvPr>
          <p:cNvSpPr>
            <a:spLocks noGrp="1"/>
          </p:cNvSpPr>
          <p:nvPr>
            <p:ph type="title"/>
          </p:nvPr>
        </p:nvSpPr>
        <p:spPr>
          <a:xfrm>
            <a:off x="140208" y="381964"/>
            <a:ext cx="10058400" cy="1609344"/>
          </a:xfrm>
        </p:spPr>
        <p:txBody>
          <a:bodyPr/>
          <a:lstStyle/>
          <a:p>
            <a:r>
              <a:rPr lang="fr-FR" dirty="0">
                <a:solidFill>
                  <a:srgbClr val="FF0000"/>
                </a:solidFill>
              </a:rPr>
              <a:t>Etude FOURIER</a:t>
            </a:r>
          </a:p>
        </p:txBody>
      </p:sp>
      <p:pic>
        <p:nvPicPr>
          <p:cNvPr id="3" name="Image 2">
            <a:extLst>
              <a:ext uri="{FF2B5EF4-FFF2-40B4-BE49-F238E27FC236}">
                <a16:creationId xmlns:a16="http://schemas.microsoft.com/office/drawing/2014/main" id="{785ED393-C8DD-A640-BE74-6F6FF5144E0F}"/>
              </a:ext>
            </a:extLst>
          </p:cNvPr>
          <p:cNvPicPr>
            <a:picLocks noChangeAspect="1"/>
          </p:cNvPicPr>
          <p:nvPr/>
        </p:nvPicPr>
        <p:blipFill>
          <a:blip r:embed="rId3"/>
          <a:stretch>
            <a:fillRect/>
          </a:stretch>
        </p:blipFill>
        <p:spPr>
          <a:xfrm>
            <a:off x="4989351" y="762964"/>
            <a:ext cx="7099046" cy="5699760"/>
          </a:xfrm>
          <a:prstGeom prst="rect">
            <a:avLst/>
          </a:prstGeom>
        </p:spPr>
      </p:pic>
      <p:sp>
        <p:nvSpPr>
          <p:cNvPr id="9" name="ZoneTexte 8">
            <a:extLst>
              <a:ext uri="{FF2B5EF4-FFF2-40B4-BE49-F238E27FC236}">
                <a16:creationId xmlns:a16="http://schemas.microsoft.com/office/drawing/2014/main" id="{8C3087E5-191E-8649-BF06-CD4CA98BC1E6}"/>
              </a:ext>
            </a:extLst>
          </p:cNvPr>
          <p:cNvSpPr txBox="1"/>
          <p:nvPr/>
        </p:nvSpPr>
        <p:spPr>
          <a:xfrm>
            <a:off x="140207" y="1871972"/>
            <a:ext cx="5359639" cy="3862596"/>
          </a:xfrm>
          <a:prstGeom prst="rect">
            <a:avLst/>
          </a:prstGeom>
          <a:noFill/>
        </p:spPr>
        <p:txBody>
          <a:bodyPr wrap="square" rtlCol="0">
            <a:spAutoFit/>
          </a:bodyPr>
          <a:lstStyle/>
          <a:p>
            <a:r>
              <a:rPr lang="fr-FR" sz="3500" dirty="0"/>
              <a:t>Sous evolocumab : </a:t>
            </a:r>
          </a:p>
          <a:p>
            <a:r>
              <a:rPr lang="fr-FR" sz="3500" dirty="0">
                <a:solidFill>
                  <a:schemeClr val="accent1"/>
                </a:solidFill>
              </a:rPr>
              <a:t>- 27% IDM</a:t>
            </a:r>
          </a:p>
          <a:p>
            <a:r>
              <a:rPr lang="fr-FR" sz="3500" dirty="0">
                <a:solidFill>
                  <a:schemeClr val="accent6"/>
                </a:solidFill>
              </a:rPr>
              <a:t>- 22% </a:t>
            </a:r>
            <a:r>
              <a:rPr lang="fr-FR" sz="3500" dirty="0" err="1">
                <a:solidFill>
                  <a:schemeClr val="accent6"/>
                </a:solidFill>
              </a:rPr>
              <a:t>revasc</a:t>
            </a:r>
            <a:r>
              <a:rPr lang="fr-FR" sz="3500" dirty="0">
                <a:solidFill>
                  <a:schemeClr val="accent6"/>
                </a:solidFill>
              </a:rPr>
              <a:t> coronaire</a:t>
            </a:r>
          </a:p>
          <a:p>
            <a:r>
              <a:rPr lang="fr-FR" sz="3500" dirty="0">
                <a:solidFill>
                  <a:srgbClr val="FF0000"/>
                </a:solidFill>
              </a:rPr>
              <a:t>- 21% AVC</a:t>
            </a:r>
          </a:p>
          <a:p>
            <a:endParaRPr lang="fr-FR" sz="3500" dirty="0"/>
          </a:p>
          <a:p>
            <a:r>
              <a:rPr lang="fr-FR" sz="3500" dirty="0"/>
              <a:t>Pas de baisse mortalité</a:t>
            </a:r>
          </a:p>
          <a:p>
            <a:endParaRPr lang="fr-FR" sz="3500" dirty="0"/>
          </a:p>
        </p:txBody>
      </p:sp>
      <p:sp>
        <p:nvSpPr>
          <p:cNvPr id="5" name="Rectangle 4">
            <a:extLst>
              <a:ext uri="{FF2B5EF4-FFF2-40B4-BE49-F238E27FC236}">
                <a16:creationId xmlns:a16="http://schemas.microsoft.com/office/drawing/2014/main" id="{435F6691-6E90-E84C-B67F-02825989D0BD}"/>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AntiPCSK9 : Les nouveaux venus</a:t>
            </a:r>
            <a:endParaRPr lang="fr-FR" sz="3600" dirty="0"/>
          </a:p>
        </p:txBody>
      </p:sp>
      <p:pic>
        <p:nvPicPr>
          <p:cNvPr id="6" name="Graphique 5" descr="Détective">
            <a:extLst>
              <a:ext uri="{FF2B5EF4-FFF2-40B4-BE49-F238E27FC236}">
                <a16:creationId xmlns:a16="http://schemas.microsoft.com/office/drawing/2014/main" id="{2B1B0C10-E7A3-0549-BEEC-C6B9816368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0589" y="5326015"/>
            <a:ext cx="1180475" cy="1180475"/>
          </a:xfrm>
          <a:prstGeom prst="rect">
            <a:avLst/>
          </a:prstGeom>
        </p:spPr>
      </p:pic>
      <p:sp>
        <p:nvSpPr>
          <p:cNvPr id="7" name="Rectangle 6">
            <a:extLst>
              <a:ext uri="{FF2B5EF4-FFF2-40B4-BE49-F238E27FC236}">
                <a16:creationId xmlns:a16="http://schemas.microsoft.com/office/drawing/2014/main" id="{1A6CF5B5-9C56-5140-86C5-53ADBB1C741A}"/>
              </a:ext>
            </a:extLst>
          </p:cNvPr>
          <p:cNvSpPr/>
          <p:nvPr/>
        </p:nvSpPr>
        <p:spPr>
          <a:xfrm>
            <a:off x="4989351" y="3775587"/>
            <a:ext cx="7062441" cy="176981"/>
          </a:xfrm>
          <a:prstGeom prst="rect">
            <a:avLst/>
          </a:pr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3748B53-FAE1-EA4D-B20C-32F28047BA89}"/>
              </a:ext>
            </a:extLst>
          </p:cNvPr>
          <p:cNvSpPr/>
          <p:nvPr/>
        </p:nvSpPr>
        <p:spPr>
          <a:xfrm>
            <a:off x="5009019" y="5004621"/>
            <a:ext cx="7062441" cy="176981"/>
          </a:xfrm>
          <a:prstGeom prst="rect">
            <a:avLst/>
          </a:prstGeom>
          <a:noFill/>
          <a:ln w="19050">
            <a:solidFill>
              <a:srgbClr val="6FAD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AE8DB04-19BA-FE47-BD4A-2884C84D312F}"/>
              </a:ext>
            </a:extLst>
          </p:cNvPr>
          <p:cNvSpPr/>
          <p:nvPr/>
        </p:nvSpPr>
        <p:spPr>
          <a:xfrm>
            <a:off x="4989351" y="4187974"/>
            <a:ext cx="7062441" cy="1769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33744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E50F31-3330-A947-9823-2CAD335ED321}"/>
              </a:ext>
            </a:extLst>
          </p:cNvPr>
          <p:cNvSpPr>
            <a:spLocks noGrp="1"/>
          </p:cNvSpPr>
          <p:nvPr>
            <p:ph type="title"/>
          </p:nvPr>
        </p:nvSpPr>
        <p:spPr>
          <a:xfrm>
            <a:off x="140208" y="747519"/>
            <a:ext cx="10058400" cy="1609344"/>
          </a:xfrm>
        </p:spPr>
        <p:txBody>
          <a:bodyPr/>
          <a:lstStyle/>
          <a:p>
            <a:r>
              <a:rPr lang="fr-FR" dirty="0">
                <a:solidFill>
                  <a:srgbClr val="FF0000"/>
                </a:solidFill>
              </a:rPr>
              <a:t>Etude FOURIER</a:t>
            </a:r>
          </a:p>
        </p:txBody>
      </p:sp>
      <p:sp>
        <p:nvSpPr>
          <p:cNvPr id="9" name="ZoneTexte 8">
            <a:extLst>
              <a:ext uri="{FF2B5EF4-FFF2-40B4-BE49-F238E27FC236}">
                <a16:creationId xmlns:a16="http://schemas.microsoft.com/office/drawing/2014/main" id="{8C3087E5-191E-8649-BF06-CD4CA98BC1E6}"/>
              </a:ext>
            </a:extLst>
          </p:cNvPr>
          <p:cNvSpPr txBox="1"/>
          <p:nvPr/>
        </p:nvSpPr>
        <p:spPr>
          <a:xfrm>
            <a:off x="140208" y="2237527"/>
            <a:ext cx="4477512" cy="1692771"/>
          </a:xfrm>
          <a:prstGeom prst="rect">
            <a:avLst/>
          </a:prstGeom>
          <a:noFill/>
        </p:spPr>
        <p:txBody>
          <a:bodyPr wrap="square" rtlCol="0">
            <a:spAutoFit/>
          </a:bodyPr>
          <a:lstStyle/>
          <a:p>
            <a:r>
              <a:rPr lang="fr-FR" sz="2400" dirty="0"/>
              <a:t>Sécurité : pas d’alerte</a:t>
            </a:r>
          </a:p>
          <a:p>
            <a:endParaRPr lang="fr-FR" sz="2400" dirty="0"/>
          </a:p>
          <a:p>
            <a:r>
              <a:rPr lang="fr-FR" sz="1600" dirty="0"/>
              <a:t>Réaction au site d’injection</a:t>
            </a:r>
          </a:p>
          <a:p>
            <a:r>
              <a:rPr lang="fr-FR" sz="1600" dirty="0"/>
              <a:t>Pas plus d’arrêt vs placebo</a:t>
            </a:r>
          </a:p>
          <a:p>
            <a:endParaRPr lang="fr-FR" sz="2400" dirty="0"/>
          </a:p>
        </p:txBody>
      </p:sp>
      <p:pic>
        <p:nvPicPr>
          <p:cNvPr id="4" name="Image 3">
            <a:extLst>
              <a:ext uri="{FF2B5EF4-FFF2-40B4-BE49-F238E27FC236}">
                <a16:creationId xmlns:a16="http://schemas.microsoft.com/office/drawing/2014/main" id="{E93BA44E-1656-7F44-996A-AB88844BA808}"/>
              </a:ext>
            </a:extLst>
          </p:cNvPr>
          <p:cNvPicPr>
            <a:picLocks noChangeAspect="1"/>
          </p:cNvPicPr>
          <p:nvPr/>
        </p:nvPicPr>
        <p:blipFill>
          <a:blip r:embed="rId3"/>
          <a:stretch>
            <a:fillRect/>
          </a:stretch>
        </p:blipFill>
        <p:spPr>
          <a:xfrm>
            <a:off x="3943235" y="876300"/>
            <a:ext cx="8356600" cy="5981700"/>
          </a:xfrm>
          <a:prstGeom prst="rect">
            <a:avLst/>
          </a:prstGeom>
        </p:spPr>
      </p:pic>
      <p:sp>
        <p:nvSpPr>
          <p:cNvPr id="5" name="Rectangle 4">
            <a:extLst>
              <a:ext uri="{FF2B5EF4-FFF2-40B4-BE49-F238E27FC236}">
                <a16:creationId xmlns:a16="http://schemas.microsoft.com/office/drawing/2014/main" id="{2C0DF42A-998E-5949-9CF4-707695A5B5C5}"/>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AntiPCSK9 : Les nouveaux venus</a:t>
            </a:r>
            <a:endParaRPr lang="fr-FR" sz="3600" dirty="0"/>
          </a:p>
        </p:txBody>
      </p:sp>
    </p:spTree>
    <p:extLst>
      <p:ext uri="{BB962C8B-B14F-4D97-AF65-F5344CB8AC3E}">
        <p14:creationId xmlns:p14="http://schemas.microsoft.com/office/powerpoint/2010/main" val="668914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E50F31-3330-A947-9823-2CAD335ED321}"/>
              </a:ext>
            </a:extLst>
          </p:cNvPr>
          <p:cNvSpPr>
            <a:spLocks noGrp="1"/>
          </p:cNvSpPr>
          <p:nvPr>
            <p:ph type="title"/>
          </p:nvPr>
        </p:nvSpPr>
        <p:spPr>
          <a:xfrm>
            <a:off x="698686" y="67748"/>
            <a:ext cx="10058400" cy="1609344"/>
          </a:xfrm>
        </p:spPr>
        <p:txBody>
          <a:bodyPr>
            <a:normAutofit/>
          </a:bodyPr>
          <a:lstStyle/>
          <a:p>
            <a:r>
              <a:rPr lang="fr-FR" sz="3600" dirty="0">
                <a:solidFill>
                  <a:srgbClr val="FF0000"/>
                </a:solidFill>
              </a:rPr>
              <a:t>Etude FOURIER : </a:t>
            </a:r>
            <a:r>
              <a:rPr lang="fr-FR" sz="3600" b="1" dirty="0">
                <a:solidFill>
                  <a:srgbClr val="FF0000"/>
                </a:solidFill>
              </a:rPr>
              <a:t>messages-clés</a:t>
            </a:r>
          </a:p>
        </p:txBody>
      </p:sp>
      <p:sp>
        <p:nvSpPr>
          <p:cNvPr id="9" name="Espace réservé du contenu 8">
            <a:extLst>
              <a:ext uri="{FF2B5EF4-FFF2-40B4-BE49-F238E27FC236}">
                <a16:creationId xmlns:a16="http://schemas.microsoft.com/office/drawing/2014/main" id="{684FDF12-D721-E64C-A749-24F164A0F97B}"/>
              </a:ext>
            </a:extLst>
          </p:cNvPr>
          <p:cNvSpPr>
            <a:spLocks noGrp="1"/>
          </p:cNvSpPr>
          <p:nvPr>
            <p:ph idx="1"/>
          </p:nvPr>
        </p:nvSpPr>
        <p:spPr>
          <a:xfrm>
            <a:off x="698686" y="1104672"/>
            <a:ext cx="10775577" cy="4843465"/>
          </a:xfrm>
        </p:spPr>
        <p:txBody>
          <a:bodyPr>
            <a:normAutofit lnSpcReduction="10000"/>
          </a:bodyPr>
          <a:lstStyle/>
          <a:p>
            <a:r>
              <a:rPr lang="fr-FR" sz="2400" dirty="0"/>
              <a:t>L’utilisation de l’evolocumab dans une population de prévention secondaire sous statines n’ayant pas atteint un LDL de 0,7 g/L permet une </a:t>
            </a:r>
            <a:r>
              <a:rPr lang="fr-FR" sz="2400" b="1" dirty="0">
                <a:solidFill>
                  <a:srgbClr val="FF0000"/>
                </a:solidFill>
              </a:rPr>
              <a:t>réduction du LDLc de l’ordre de 60%</a:t>
            </a:r>
          </a:p>
          <a:p>
            <a:r>
              <a:rPr lang="fr-FR" sz="2400" dirty="0"/>
              <a:t>Cela mène à une </a:t>
            </a:r>
            <a:r>
              <a:rPr lang="fr-FR" sz="2400" b="1" dirty="0">
                <a:solidFill>
                  <a:srgbClr val="FF0000"/>
                </a:solidFill>
              </a:rPr>
              <a:t>RRR de -15% </a:t>
            </a:r>
            <a:r>
              <a:rPr lang="fr-FR" sz="2400" dirty="0"/>
              <a:t>des évènements CV (principalement via les IDM, revascularisation coronaire et AVC) avec néanmoins un </a:t>
            </a:r>
            <a:r>
              <a:rPr lang="fr-FR" sz="2400" b="1" dirty="0">
                <a:solidFill>
                  <a:srgbClr val="FF0000"/>
                </a:solidFill>
              </a:rPr>
              <a:t>NNT à 74 pendant 2 ans </a:t>
            </a:r>
            <a:r>
              <a:rPr lang="fr-FR" sz="2400" dirty="0"/>
              <a:t>sur la population étudiée. La réduction des évènements continue jusqu’à LDL très bas (&lt;0,2g/L) sans alerte de sécurité. </a:t>
            </a:r>
          </a:p>
          <a:p>
            <a:r>
              <a:rPr lang="fr-FR" sz="2400" dirty="0"/>
              <a:t>Le NNT pourrait être abaissé en ciblant les populations les plus à risque : </a:t>
            </a:r>
            <a:r>
              <a:rPr lang="fr-FR" sz="2400" b="1" dirty="0">
                <a:solidFill>
                  <a:srgbClr val="FF0000"/>
                </a:solidFill>
              </a:rPr>
              <a:t>post IDM récent (&lt;1an), diabétiques </a:t>
            </a:r>
            <a:r>
              <a:rPr lang="fr-FR" sz="2400" dirty="0">
                <a:solidFill>
                  <a:srgbClr val="00B0F0"/>
                </a:solidFill>
              </a:rPr>
              <a:t>(1)</a:t>
            </a:r>
            <a:r>
              <a:rPr lang="fr-FR" sz="2400" b="1" dirty="0">
                <a:solidFill>
                  <a:srgbClr val="FF0000"/>
                </a:solidFill>
              </a:rPr>
              <a:t>, PAD </a:t>
            </a:r>
            <a:r>
              <a:rPr lang="fr-FR" sz="2400" dirty="0">
                <a:solidFill>
                  <a:srgbClr val="00B0F0"/>
                </a:solidFill>
              </a:rPr>
              <a:t>(2)</a:t>
            </a:r>
            <a:r>
              <a:rPr lang="fr-FR" sz="2400" b="1" dirty="0">
                <a:solidFill>
                  <a:srgbClr val="FF0000"/>
                </a:solidFill>
              </a:rPr>
              <a:t>, pluri-tronculaires ou ayant présenté plusieurs IDM</a:t>
            </a:r>
            <a:r>
              <a:rPr lang="fr-FR" sz="2400" dirty="0"/>
              <a:t> </a:t>
            </a:r>
            <a:r>
              <a:rPr lang="fr-FR" sz="2400" dirty="0">
                <a:solidFill>
                  <a:srgbClr val="00B0F0"/>
                </a:solidFill>
              </a:rPr>
              <a:t>(3) </a:t>
            </a:r>
          </a:p>
          <a:p>
            <a:r>
              <a:rPr lang="fr-FR" sz="2400" dirty="0"/>
              <a:t>Concernant la sécurité, </a:t>
            </a:r>
            <a:r>
              <a:rPr lang="fr-FR" sz="2400" b="1" dirty="0">
                <a:solidFill>
                  <a:srgbClr val="FF0000"/>
                </a:solidFill>
              </a:rPr>
              <a:t>pas d’alerte </a:t>
            </a:r>
            <a:r>
              <a:rPr lang="fr-FR" sz="2400" dirty="0"/>
              <a:t>notamment sur les nouveaux cas de diabète, les AVC hémorragique, les dysfonction cognitives </a:t>
            </a:r>
            <a:r>
              <a:rPr lang="fr-FR" sz="2400" dirty="0">
                <a:solidFill>
                  <a:srgbClr val="00B0F0"/>
                </a:solidFill>
              </a:rPr>
              <a:t>(4)</a:t>
            </a:r>
          </a:p>
          <a:p>
            <a:r>
              <a:rPr lang="fr-FR" sz="2400" dirty="0"/>
              <a:t>Concernant les limites : suivi pour le moment court pour mettre en évidence EI. </a:t>
            </a:r>
            <a:r>
              <a:rPr lang="fr-FR" sz="2400" b="1" dirty="0">
                <a:solidFill>
                  <a:srgbClr val="FF0000"/>
                </a:solidFill>
              </a:rPr>
              <a:t>Surtout, quasiment pas d’utilisation de l’ezetimibe.</a:t>
            </a:r>
          </a:p>
          <a:p>
            <a:endParaRPr lang="fr-FR" sz="2400" dirty="0"/>
          </a:p>
          <a:p>
            <a:endParaRPr lang="fr-FR" sz="2400" dirty="0"/>
          </a:p>
        </p:txBody>
      </p:sp>
      <p:sp>
        <p:nvSpPr>
          <p:cNvPr id="10" name="Rectangle 9">
            <a:extLst>
              <a:ext uri="{FF2B5EF4-FFF2-40B4-BE49-F238E27FC236}">
                <a16:creationId xmlns:a16="http://schemas.microsoft.com/office/drawing/2014/main" id="{78F01E3A-85C4-EB4F-9205-793C468021D1}"/>
              </a:ext>
            </a:extLst>
          </p:cNvPr>
          <p:cNvSpPr/>
          <p:nvPr/>
        </p:nvSpPr>
        <p:spPr>
          <a:xfrm>
            <a:off x="1552575" y="5903893"/>
            <a:ext cx="10639425" cy="954107"/>
          </a:xfrm>
          <a:prstGeom prst="rect">
            <a:avLst/>
          </a:prstGeom>
        </p:spPr>
        <p:txBody>
          <a:bodyPr wrap="square">
            <a:spAutoFit/>
          </a:bodyPr>
          <a:lstStyle/>
          <a:p>
            <a:pPr algn="r"/>
            <a:r>
              <a:rPr lang="fr-FR" sz="1400" dirty="0">
                <a:solidFill>
                  <a:srgbClr val="00B0F0"/>
                </a:solidFill>
              </a:rPr>
              <a:t>(1) </a:t>
            </a:r>
            <a:r>
              <a:rPr lang="fr-FR" sz="1400" dirty="0" err="1"/>
              <a:t>Sabatine</a:t>
            </a:r>
            <a:r>
              <a:rPr lang="fr-FR" sz="1400" dirty="0"/>
              <a:t> MS, The Lancet </a:t>
            </a:r>
            <a:r>
              <a:rPr lang="fr-FR" sz="1400" dirty="0" err="1"/>
              <a:t>Diabetes</a:t>
            </a:r>
            <a:r>
              <a:rPr lang="fr-FR" sz="1400" dirty="0"/>
              <a:t> &amp; </a:t>
            </a:r>
            <a:r>
              <a:rPr lang="fr-FR" sz="1400" dirty="0" err="1"/>
              <a:t>Endocrinology</a:t>
            </a:r>
            <a:r>
              <a:rPr lang="fr-FR" sz="1400" dirty="0"/>
              <a:t>. 2017 Dec;5(12):941–50</a:t>
            </a:r>
          </a:p>
          <a:p>
            <a:pPr algn="r"/>
            <a:r>
              <a:rPr lang="fr-FR" sz="1400" dirty="0">
                <a:solidFill>
                  <a:srgbClr val="00B0F0"/>
                </a:solidFill>
              </a:rPr>
              <a:t>(2) </a:t>
            </a:r>
            <a:r>
              <a:rPr lang="fr-FR" sz="1400" dirty="0" err="1"/>
              <a:t>Bonaca</a:t>
            </a:r>
            <a:r>
              <a:rPr lang="fr-FR" sz="1400" dirty="0"/>
              <a:t> MP Circulation. 2018 Jan 23;137(4):338–50</a:t>
            </a:r>
          </a:p>
          <a:p>
            <a:pPr algn="r"/>
            <a:r>
              <a:rPr lang="fr-FR" sz="1400" dirty="0">
                <a:solidFill>
                  <a:srgbClr val="00B0F0"/>
                </a:solidFill>
              </a:rPr>
              <a:t>(3)</a:t>
            </a:r>
            <a:r>
              <a:rPr lang="fr-FR" sz="1400" dirty="0"/>
              <a:t> </a:t>
            </a:r>
            <a:r>
              <a:rPr lang="fr-FR" sz="1400" dirty="0" err="1"/>
              <a:t>Sabatine</a:t>
            </a:r>
            <a:r>
              <a:rPr lang="fr-FR" sz="1400" dirty="0"/>
              <a:t> MS. Circulation. 2018 </a:t>
            </a:r>
            <a:r>
              <a:rPr lang="fr-FR" sz="1400" dirty="0" err="1"/>
              <a:t>Aug</a:t>
            </a:r>
            <a:r>
              <a:rPr lang="fr-FR" sz="1400" dirty="0"/>
              <a:t> 21;138(8):756–66.</a:t>
            </a:r>
          </a:p>
          <a:p>
            <a:pPr algn="r"/>
            <a:r>
              <a:rPr lang="fr-FR" sz="1400" dirty="0">
                <a:solidFill>
                  <a:srgbClr val="00B0F0"/>
                </a:solidFill>
              </a:rPr>
              <a:t>(4) </a:t>
            </a:r>
            <a:r>
              <a:rPr lang="fr-FR" sz="1400" dirty="0" err="1"/>
              <a:t>Giugliano</a:t>
            </a:r>
            <a:r>
              <a:rPr lang="fr-FR" sz="1400" dirty="0"/>
              <a:t> RP,  New </a:t>
            </a:r>
            <a:r>
              <a:rPr lang="fr-FR" sz="1400" dirty="0" err="1"/>
              <a:t>England</a:t>
            </a:r>
            <a:r>
              <a:rPr lang="fr-FR" sz="1400" dirty="0"/>
              <a:t> Journal of </a:t>
            </a:r>
            <a:r>
              <a:rPr lang="fr-FR" sz="1400" dirty="0" err="1"/>
              <a:t>Medicine</a:t>
            </a:r>
            <a:r>
              <a:rPr lang="fr-FR" sz="1400" dirty="0"/>
              <a:t>. 2017 </a:t>
            </a:r>
            <a:r>
              <a:rPr lang="fr-FR" sz="1400" dirty="0" err="1"/>
              <a:t>Aug</a:t>
            </a:r>
            <a:r>
              <a:rPr lang="fr-FR" sz="1400" dirty="0"/>
              <a:t> 17;377(7):633–43.</a:t>
            </a:r>
            <a:endParaRPr lang="fr-FR" sz="1400" dirty="0">
              <a:effectLst/>
            </a:endParaRPr>
          </a:p>
        </p:txBody>
      </p:sp>
      <p:sp>
        <p:nvSpPr>
          <p:cNvPr id="5" name="Rectangle 4">
            <a:extLst>
              <a:ext uri="{FF2B5EF4-FFF2-40B4-BE49-F238E27FC236}">
                <a16:creationId xmlns:a16="http://schemas.microsoft.com/office/drawing/2014/main" id="{ACB34743-FB84-3446-81CE-118AD6A62131}"/>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AntiPCSK9 : Les nouveaux venus</a:t>
            </a:r>
            <a:endParaRPr lang="fr-FR" sz="3600" dirty="0"/>
          </a:p>
        </p:txBody>
      </p:sp>
    </p:spTree>
    <p:extLst>
      <p:ext uri="{BB962C8B-B14F-4D97-AF65-F5344CB8AC3E}">
        <p14:creationId xmlns:p14="http://schemas.microsoft.com/office/powerpoint/2010/main" val="2628752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B34743-FB84-3446-81CE-118AD6A62131}"/>
              </a:ext>
            </a:extLst>
          </p:cNvPr>
          <p:cNvSpPr/>
          <p:nvPr/>
        </p:nvSpPr>
        <p:spPr>
          <a:xfrm>
            <a:off x="0" y="67748"/>
            <a:ext cx="12192000" cy="494215"/>
          </a:xfrm>
          <a:prstGeom prst="rect">
            <a:avLst/>
          </a:prstGeom>
          <a:solidFill>
            <a:srgbClr val="4A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AntiPCSK9 : Une alternative aux statines ?</a:t>
            </a:r>
            <a:endParaRPr lang="fr-FR" sz="3600" dirty="0"/>
          </a:p>
        </p:txBody>
      </p:sp>
      <p:pic>
        <p:nvPicPr>
          <p:cNvPr id="8" name="Image 7">
            <a:extLst>
              <a:ext uri="{FF2B5EF4-FFF2-40B4-BE49-F238E27FC236}">
                <a16:creationId xmlns:a16="http://schemas.microsoft.com/office/drawing/2014/main" id="{09032918-4C3E-9D40-B91D-ED7D10301FBB}"/>
              </a:ext>
            </a:extLst>
          </p:cNvPr>
          <p:cNvPicPr>
            <a:picLocks noChangeAspect="1"/>
          </p:cNvPicPr>
          <p:nvPr/>
        </p:nvPicPr>
        <p:blipFill rotWithShape="1">
          <a:blip r:embed="rId3"/>
          <a:srcRect b="19705"/>
          <a:stretch/>
        </p:blipFill>
        <p:spPr>
          <a:xfrm>
            <a:off x="1" y="3324444"/>
            <a:ext cx="6096000" cy="3222666"/>
          </a:xfrm>
          <a:prstGeom prst="rect">
            <a:avLst/>
          </a:prstGeom>
        </p:spPr>
      </p:pic>
      <p:pic>
        <p:nvPicPr>
          <p:cNvPr id="11" name="Image 10">
            <a:extLst>
              <a:ext uri="{FF2B5EF4-FFF2-40B4-BE49-F238E27FC236}">
                <a16:creationId xmlns:a16="http://schemas.microsoft.com/office/drawing/2014/main" id="{FBD18E59-17B8-494D-B26F-847E11E858C8}"/>
              </a:ext>
            </a:extLst>
          </p:cNvPr>
          <p:cNvPicPr>
            <a:picLocks noChangeAspect="1"/>
          </p:cNvPicPr>
          <p:nvPr/>
        </p:nvPicPr>
        <p:blipFill>
          <a:blip r:embed="rId4"/>
          <a:stretch>
            <a:fillRect/>
          </a:stretch>
        </p:blipFill>
        <p:spPr>
          <a:xfrm>
            <a:off x="6096000" y="3429000"/>
            <a:ext cx="6096000" cy="3009418"/>
          </a:xfrm>
          <a:prstGeom prst="rect">
            <a:avLst/>
          </a:prstGeom>
        </p:spPr>
      </p:pic>
      <p:sp>
        <p:nvSpPr>
          <p:cNvPr id="12" name="Rectangle 11">
            <a:extLst>
              <a:ext uri="{FF2B5EF4-FFF2-40B4-BE49-F238E27FC236}">
                <a16:creationId xmlns:a16="http://schemas.microsoft.com/office/drawing/2014/main" id="{AA7B431E-33C9-3E47-9B69-C333AC7AD7ED}"/>
              </a:ext>
            </a:extLst>
          </p:cNvPr>
          <p:cNvSpPr/>
          <p:nvPr/>
        </p:nvSpPr>
        <p:spPr>
          <a:xfrm>
            <a:off x="5869858" y="6488668"/>
            <a:ext cx="7059561" cy="369332"/>
          </a:xfrm>
          <a:prstGeom prst="rect">
            <a:avLst/>
          </a:prstGeom>
        </p:spPr>
        <p:txBody>
          <a:bodyPr wrap="square">
            <a:spAutoFit/>
          </a:bodyPr>
          <a:lstStyle/>
          <a:p>
            <a:pPr>
              <a:spcBef>
                <a:spcPts val="0"/>
              </a:spcBef>
              <a:spcAft>
                <a:spcPts val="0"/>
              </a:spcAft>
            </a:pPr>
            <a:r>
              <a:rPr lang="fr-FR" dirty="0" err="1"/>
              <a:t>Moriarty</a:t>
            </a:r>
            <a:r>
              <a:rPr lang="fr-FR" dirty="0"/>
              <a:t> PM, Journal of </a:t>
            </a:r>
            <a:r>
              <a:rPr lang="fr-FR" dirty="0" err="1"/>
              <a:t>Clinical</a:t>
            </a:r>
            <a:r>
              <a:rPr lang="fr-FR" dirty="0"/>
              <a:t> </a:t>
            </a:r>
            <a:r>
              <a:rPr lang="fr-FR" dirty="0" err="1"/>
              <a:t>Lipidology</a:t>
            </a:r>
            <a:r>
              <a:rPr lang="fr-FR" dirty="0"/>
              <a:t>. 2015 Nov;9(6):758–69</a:t>
            </a:r>
            <a:endParaRPr lang="fr-FR" dirty="0">
              <a:effectLst/>
            </a:endParaRPr>
          </a:p>
        </p:txBody>
      </p:sp>
      <p:sp>
        <p:nvSpPr>
          <p:cNvPr id="13" name="Espace réservé du contenu 8">
            <a:extLst>
              <a:ext uri="{FF2B5EF4-FFF2-40B4-BE49-F238E27FC236}">
                <a16:creationId xmlns:a16="http://schemas.microsoft.com/office/drawing/2014/main" id="{C240D84B-F79D-B540-9C1E-A8078F96B769}"/>
              </a:ext>
            </a:extLst>
          </p:cNvPr>
          <p:cNvSpPr>
            <a:spLocks noGrp="1"/>
          </p:cNvSpPr>
          <p:nvPr>
            <p:ph idx="1"/>
          </p:nvPr>
        </p:nvSpPr>
        <p:spPr>
          <a:xfrm>
            <a:off x="346884" y="696377"/>
            <a:ext cx="11498230" cy="2628067"/>
          </a:xfrm>
        </p:spPr>
        <p:txBody>
          <a:bodyPr>
            <a:normAutofit/>
          </a:bodyPr>
          <a:lstStyle/>
          <a:p>
            <a:r>
              <a:rPr lang="fr-FR" dirty="0"/>
              <a:t>Littérature relativement pauvre</a:t>
            </a:r>
          </a:p>
          <a:p>
            <a:r>
              <a:rPr lang="fr-FR" dirty="0"/>
              <a:t>RCT </a:t>
            </a:r>
            <a:r>
              <a:rPr lang="fr-FR" dirty="0" err="1"/>
              <a:t>Alirocumab</a:t>
            </a:r>
            <a:r>
              <a:rPr lang="fr-FR" dirty="0"/>
              <a:t> vs ezetimibe vs atorvastatine chez patients intolérants</a:t>
            </a:r>
          </a:p>
          <a:p>
            <a:r>
              <a:rPr lang="fr-FR" dirty="0"/>
              <a:t>En aveugle après exclusion des pts sensibles au </a:t>
            </a:r>
            <a:r>
              <a:rPr lang="fr-FR" dirty="0" err="1"/>
              <a:t>nocebo</a:t>
            </a:r>
            <a:endParaRPr lang="fr-FR" dirty="0"/>
          </a:p>
          <a:p>
            <a:r>
              <a:rPr lang="fr-FR" dirty="0"/>
              <a:t>CJP = diminution du LDL ; CJS = survenue de douleur musculaire</a:t>
            </a:r>
          </a:p>
          <a:p>
            <a:pPr marL="0" indent="0">
              <a:buNone/>
            </a:pPr>
            <a:r>
              <a:rPr lang="fr-FR" dirty="0">
                <a:solidFill>
                  <a:srgbClr val="FF0000"/>
                </a:solidFill>
                <a:sym typeface="Wingdings" pitchFamily="2" charset="2"/>
              </a:rPr>
              <a:t> </a:t>
            </a:r>
            <a:r>
              <a:rPr lang="fr-FR" dirty="0" err="1">
                <a:solidFill>
                  <a:srgbClr val="FF0000"/>
                </a:solidFill>
                <a:sym typeface="Wingdings" pitchFamily="2" charset="2"/>
              </a:rPr>
              <a:t>Alirocumab</a:t>
            </a:r>
            <a:r>
              <a:rPr lang="fr-FR" dirty="0">
                <a:solidFill>
                  <a:srgbClr val="FF0000"/>
                </a:solidFill>
                <a:sym typeface="Wingdings" pitchFamily="2" charset="2"/>
              </a:rPr>
              <a:t> (-55%) &gt; ezetimibe (-20%) </a:t>
            </a:r>
            <a:r>
              <a:rPr lang="fr-FR" dirty="0">
                <a:sym typeface="Wingdings" pitchFamily="2" charset="2"/>
              </a:rPr>
              <a:t>; </a:t>
            </a:r>
            <a:r>
              <a:rPr lang="fr-FR" dirty="0">
                <a:solidFill>
                  <a:srgbClr val="FFC000"/>
                </a:solidFill>
                <a:sym typeface="Wingdings" pitchFamily="2" charset="2"/>
              </a:rPr>
              <a:t>douleur : </a:t>
            </a:r>
            <a:r>
              <a:rPr lang="fr-FR" dirty="0" err="1">
                <a:solidFill>
                  <a:srgbClr val="FFC000"/>
                </a:solidFill>
                <a:sym typeface="Wingdings" pitchFamily="2" charset="2"/>
              </a:rPr>
              <a:t>Alirocumab</a:t>
            </a:r>
            <a:r>
              <a:rPr lang="fr-FR" dirty="0">
                <a:solidFill>
                  <a:srgbClr val="FFC000"/>
                </a:solidFill>
                <a:sym typeface="Wingdings" pitchFamily="2" charset="2"/>
              </a:rPr>
              <a:t> &lt; statines</a:t>
            </a:r>
            <a:endParaRPr lang="fr-FR" dirty="0">
              <a:solidFill>
                <a:srgbClr val="FFC000"/>
              </a:solidFill>
            </a:endParaRPr>
          </a:p>
        </p:txBody>
      </p:sp>
      <p:sp>
        <p:nvSpPr>
          <p:cNvPr id="14" name="Rectangle 13">
            <a:extLst>
              <a:ext uri="{FF2B5EF4-FFF2-40B4-BE49-F238E27FC236}">
                <a16:creationId xmlns:a16="http://schemas.microsoft.com/office/drawing/2014/main" id="{56D80F15-D338-8E45-9D3E-F5D510C5CEE6}"/>
              </a:ext>
            </a:extLst>
          </p:cNvPr>
          <p:cNvSpPr/>
          <p:nvPr/>
        </p:nvSpPr>
        <p:spPr>
          <a:xfrm>
            <a:off x="7270954" y="5487459"/>
            <a:ext cx="4719484" cy="184061"/>
          </a:xfrm>
          <a:prstGeom prst="rect">
            <a:avLst/>
          </a:prstGeom>
          <a:solidFill>
            <a:schemeClr val="accent4">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AD23E8AE-4656-084F-8BF2-ECB321B6E877}"/>
              </a:ext>
            </a:extLst>
          </p:cNvPr>
          <p:cNvSpPr/>
          <p:nvPr/>
        </p:nvSpPr>
        <p:spPr>
          <a:xfrm>
            <a:off x="3367548" y="3961910"/>
            <a:ext cx="2015613" cy="388864"/>
          </a:xfrm>
          <a:prstGeom prst="rect">
            <a:avLst/>
          </a:prstGeom>
          <a:solidFill>
            <a:srgbClr val="FF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50D0C4E5-7F13-3F47-9786-53BC00972420}"/>
              </a:ext>
            </a:extLst>
          </p:cNvPr>
          <p:cNvSpPr/>
          <p:nvPr/>
        </p:nvSpPr>
        <p:spPr>
          <a:xfrm>
            <a:off x="3367548" y="4556444"/>
            <a:ext cx="2015613" cy="388864"/>
          </a:xfrm>
          <a:prstGeom prst="rect">
            <a:avLst/>
          </a:prstGeom>
          <a:solidFill>
            <a:srgbClr val="FF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5D52EFB2-670C-B74B-A7F2-155AFE81CA66}"/>
              </a:ext>
            </a:extLst>
          </p:cNvPr>
          <p:cNvSpPr/>
          <p:nvPr/>
        </p:nvSpPr>
        <p:spPr>
          <a:xfrm rot="21340281">
            <a:off x="9399638" y="707456"/>
            <a:ext cx="2425985" cy="369332"/>
          </a:xfrm>
          <a:prstGeom prst="rect">
            <a:avLst/>
          </a:prstGeom>
          <a:solidFill>
            <a:srgbClr val="FFFF00"/>
          </a:solidFill>
          <a:effectLst>
            <a:outerShdw blurRad="50800" dist="38100" dir="2700000" algn="tl" rotWithShape="0">
              <a:prstClr val="black">
                <a:alpha val="40000"/>
              </a:prstClr>
            </a:outerShdw>
          </a:effectLst>
        </p:spPr>
        <p:txBody>
          <a:bodyPr wrap="none">
            <a:spAutoFit/>
          </a:bodyPr>
          <a:lstStyle/>
          <a:p>
            <a:r>
              <a:rPr lang="fr-FR" b="1" dirty="0">
                <a:solidFill>
                  <a:srgbClr val="FF0000"/>
                </a:solidFill>
                <a:latin typeface="AdvPSA05F"/>
              </a:rPr>
              <a:t>ODYSSEY ALTERNATIVE </a:t>
            </a:r>
            <a:endParaRPr lang="fr-FR" b="1" dirty="0">
              <a:solidFill>
                <a:srgbClr val="FF0000"/>
              </a:solidFill>
            </a:endParaRPr>
          </a:p>
        </p:txBody>
      </p:sp>
    </p:spTree>
    <p:extLst>
      <p:ext uri="{BB962C8B-B14F-4D97-AF65-F5344CB8AC3E}">
        <p14:creationId xmlns:p14="http://schemas.microsoft.com/office/powerpoint/2010/main" val="2338847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A7C907-64E8-9542-81C7-17B001F86FDB}"/>
              </a:ext>
            </a:extLst>
          </p:cNvPr>
          <p:cNvSpPr txBox="1"/>
          <p:nvPr/>
        </p:nvSpPr>
        <p:spPr>
          <a:xfrm>
            <a:off x="518615" y="787526"/>
            <a:ext cx="10795379" cy="2308324"/>
          </a:xfrm>
          <a:prstGeom prst="rect">
            <a:avLst/>
          </a:prstGeom>
          <a:noFill/>
        </p:spPr>
        <p:txBody>
          <a:bodyPr wrap="square" rtlCol="0">
            <a:spAutoFit/>
          </a:bodyPr>
          <a:lstStyle/>
          <a:p>
            <a:pPr marL="285750" indent="-285750">
              <a:buFontTx/>
              <a:buChar char="-"/>
            </a:pPr>
            <a:r>
              <a:rPr lang="fr-FR" sz="2400" dirty="0">
                <a:solidFill>
                  <a:schemeClr val="accent1"/>
                </a:solidFill>
              </a:rPr>
              <a:t>Prescription soumise à </a:t>
            </a:r>
            <a:r>
              <a:rPr lang="fr-FR" sz="2400" dirty="0">
                <a:solidFill>
                  <a:schemeClr val="accent1"/>
                </a:solidFill>
                <a:highlight>
                  <a:srgbClr val="FFFF00"/>
                </a:highlight>
              </a:rPr>
              <a:t>demande d’accord préalable</a:t>
            </a:r>
          </a:p>
          <a:p>
            <a:pPr marL="285750" indent="-285750">
              <a:buFontTx/>
              <a:buChar char="-"/>
            </a:pPr>
            <a:r>
              <a:rPr lang="fr-FR" sz="2400" dirty="0">
                <a:solidFill>
                  <a:schemeClr val="accent1"/>
                </a:solidFill>
              </a:rPr>
              <a:t>Cardiologue, Endocrinologue, Internistes, Médecin vasculaire</a:t>
            </a:r>
          </a:p>
          <a:p>
            <a:pPr marL="285750" indent="-285750">
              <a:buFontTx/>
              <a:buChar char="-"/>
            </a:pPr>
            <a:r>
              <a:rPr lang="fr-FR" sz="2400" dirty="0">
                <a:solidFill>
                  <a:schemeClr val="accent1"/>
                </a:solidFill>
              </a:rPr>
              <a:t>Indication remboursée : </a:t>
            </a:r>
          </a:p>
          <a:p>
            <a:r>
              <a:rPr lang="fr-FR" sz="2400" dirty="0">
                <a:solidFill>
                  <a:schemeClr val="accent1"/>
                </a:solidFill>
              </a:rPr>
              <a:t>	</a:t>
            </a:r>
            <a:r>
              <a:rPr lang="fr-FR" sz="2400" dirty="0">
                <a:solidFill>
                  <a:schemeClr val="accent1"/>
                </a:solidFill>
                <a:highlight>
                  <a:srgbClr val="FFFF00"/>
                </a:highlight>
              </a:rPr>
              <a:t>ATCD IDM, AOMI symptomatique ou AVC</a:t>
            </a:r>
          </a:p>
          <a:p>
            <a:r>
              <a:rPr lang="fr-FR" sz="2400" dirty="0">
                <a:solidFill>
                  <a:schemeClr val="accent1"/>
                </a:solidFill>
              </a:rPr>
              <a:t>	</a:t>
            </a:r>
            <a:r>
              <a:rPr lang="fr-FR" sz="2400" dirty="0">
                <a:solidFill>
                  <a:schemeClr val="accent1"/>
                </a:solidFill>
                <a:highlight>
                  <a:srgbClr val="FFFF00"/>
                </a:highlight>
              </a:rPr>
              <a:t>LDL &gt;0,7 g/L</a:t>
            </a:r>
          </a:p>
          <a:p>
            <a:r>
              <a:rPr lang="fr-FR" sz="2400" dirty="0">
                <a:solidFill>
                  <a:schemeClr val="accent1"/>
                </a:solidFill>
              </a:rPr>
              <a:t>	</a:t>
            </a:r>
            <a:r>
              <a:rPr lang="fr-FR" sz="2400" dirty="0">
                <a:solidFill>
                  <a:schemeClr val="accent1"/>
                </a:solidFill>
                <a:highlight>
                  <a:srgbClr val="FFFF00"/>
                </a:highlight>
              </a:rPr>
              <a:t>Malgré statines et ezetimibe</a:t>
            </a:r>
          </a:p>
        </p:txBody>
      </p:sp>
      <p:pic>
        <p:nvPicPr>
          <p:cNvPr id="4" name="Image 3">
            <a:extLst>
              <a:ext uri="{FF2B5EF4-FFF2-40B4-BE49-F238E27FC236}">
                <a16:creationId xmlns:a16="http://schemas.microsoft.com/office/drawing/2014/main" id="{7836B14D-5F2D-0841-BFA8-8DC2CF05DBC5}"/>
              </a:ext>
            </a:extLst>
          </p:cNvPr>
          <p:cNvPicPr>
            <a:picLocks noChangeAspect="1"/>
          </p:cNvPicPr>
          <p:nvPr/>
        </p:nvPicPr>
        <p:blipFill>
          <a:blip r:embed="rId3">
            <a:duotone>
              <a:prstClr val="black"/>
              <a:schemeClr val="accent5">
                <a:tint val="45000"/>
                <a:satMod val="400000"/>
              </a:schemeClr>
            </a:duotone>
          </a:blip>
          <a:stretch>
            <a:fillRect/>
          </a:stretch>
        </p:blipFill>
        <p:spPr>
          <a:xfrm>
            <a:off x="0" y="3321413"/>
            <a:ext cx="12192000" cy="3207133"/>
          </a:xfrm>
          <a:prstGeom prst="rect">
            <a:avLst/>
          </a:prstGeom>
        </p:spPr>
      </p:pic>
      <p:pic>
        <p:nvPicPr>
          <p:cNvPr id="6" name="Image 5">
            <a:extLst>
              <a:ext uri="{FF2B5EF4-FFF2-40B4-BE49-F238E27FC236}">
                <a16:creationId xmlns:a16="http://schemas.microsoft.com/office/drawing/2014/main" id="{796EC118-939B-B343-A84B-3C5A5E06196A}"/>
              </a:ext>
            </a:extLst>
          </p:cNvPr>
          <p:cNvPicPr>
            <a:picLocks noChangeAspect="1"/>
          </p:cNvPicPr>
          <p:nvPr/>
        </p:nvPicPr>
        <p:blipFill>
          <a:blip r:embed="rId4"/>
          <a:stretch>
            <a:fillRect/>
          </a:stretch>
        </p:blipFill>
        <p:spPr>
          <a:xfrm>
            <a:off x="6933063" y="1636605"/>
            <a:ext cx="5081516" cy="1213766"/>
          </a:xfrm>
          <a:prstGeom prst="rect">
            <a:avLst/>
          </a:prstGeom>
        </p:spPr>
      </p:pic>
      <p:cxnSp>
        <p:nvCxnSpPr>
          <p:cNvPr id="9" name="Connecteur droit 8">
            <a:extLst>
              <a:ext uri="{FF2B5EF4-FFF2-40B4-BE49-F238E27FC236}">
                <a16:creationId xmlns:a16="http://schemas.microsoft.com/office/drawing/2014/main" id="{ADB3B5E6-77BB-9140-825E-2B8A8B8DEC4A}"/>
              </a:ext>
            </a:extLst>
          </p:cNvPr>
          <p:cNvCxnSpPr/>
          <p:nvPr/>
        </p:nvCxnSpPr>
        <p:spPr>
          <a:xfrm>
            <a:off x="446045" y="4717142"/>
            <a:ext cx="1079537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365466A-A725-0A44-961E-E6DDA5210767}"/>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AntiPCSK9 : Modalités de prescription </a:t>
            </a:r>
            <a:endParaRPr lang="fr-FR" sz="3600" dirty="0"/>
          </a:p>
        </p:txBody>
      </p:sp>
    </p:spTree>
    <p:extLst>
      <p:ext uri="{BB962C8B-B14F-4D97-AF65-F5344CB8AC3E}">
        <p14:creationId xmlns:p14="http://schemas.microsoft.com/office/powerpoint/2010/main" val="2303033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9B9B8519-185B-F446-A55D-51018E946C48}"/>
              </a:ext>
            </a:extLst>
          </p:cNvPr>
          <p:cNvGrpSpPr/>
          <p:nvPr/>
        </p:nvGrpSpPr>
        <p:grpSpPr>
          <a:xfrm>
            <a:off x="0" y="339385"/>
            <a:ext cx="12192000" cy="898571"/>
            <a:chOff x="0" y="34586"/>
            <a:chExt cx="12192000" cy="898571"/>
          </a:xfrm>
          <a:gradFill flip="none" rotWithShape="1">
            <a:gsLst>
              <a:gs pos="83000">
                <a:schemeClr val="accent6">
                  <a:lumMod val="40000"/>
                  <a:lumOff val="60000"/>
                </a:schemeClr>
              </a:gs>
              <a:gs pos="54000">
                <a:schemeClr val="accent5">
                  <a:lumMod val="60000"/>
                  <a:alpha val="81000"/>
                </a:schemeClr>
              </a:gs>
            </a:gsLst>
            <a:lin ang="2700000" scaled="1"/>
            <a:tileRect/>
          </a:gradFill>
        </p:grpSpPr>
        <p:sp>
          <p:nvSpPr>
            <p:cNvPr id="4" name="Rectangle 3">
              <a:extLst>
                <a:ext uri="{FF2B5EF4-FFF2-40B4-BE49-F238E27FC236}">
                  <a16:creationId xmlns:a16="http://schemas.microsoft.com/office/drawing/2014/main" id="{508DE19C-14B7-CC4F-8F54-03A2A61E30FD}"/>
                </a:ext>
              </a:extLst>
            </p:cNvPr>
            <p:cNvSpPr/>
            <p:nvPr/>
          </p:nvSpPr>
          <p:spPr>
            <a:xfrm>
              <a:off x="0" y="34586"/>
              <a:ext cx="12192000" cy="898571"/>
            </a:xfrm>
            <a:prstGeom prst="rect">
              <a:avLst/>
            </a:prstGeom>
            <a:solidFill>
              <a:srgbClr val="4A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0" dirty="0"/>
            </a:p>
          </p:txBody>
        </p:sp>
        <p:sp>
          <p:nvSpPr>
            <p:cNvPr id="2" name="Rectangle 1">
              <a:extLst>
                <a:ext uri="{FF2B5EF4-FFF2-40B4-BE49-F238E27FC236}">
                  <a16:creationId xmlns:a16="http://schemas.microsoft.com/office/drawing/2014/main" id="{4C039E92-7BBC-5E45-B3CC-3A1377722DD6}"/>
                </a:ext>
              </a:extLst>
            </p:cNvPr>
            <p:cNvSpPr/>
            <p:nvPr/>
          </p:nvSpPr>
          <p:spPr>
            <a:xfrm>
              <a:off x="258315" y="191483"/>
              <a:ext cx="11675377" cy="584775"/>
            </a:xfrm>
            <a:prstGeom prst="rect">
              <a:avLst/>
            </a:prstGeom>
            <a:noFill/>
          </p:spPr>
          <p:txBody>
            <a:bodyPr wrap="none">
              <a:spAutoFit/>
            </a:bodyPr>
            <a:lstStyle/>
            <a:p>
              <a:pPr algn="ctr"/>
              <a:r>
                <a:rPr lang="fr-FR" sz="3200" b="1" dirty="0">
                  <a:solidFill>
                    <a:schemeClr val="bg1"/>
                  </a:solidFill>
                  <a:latin typeface="Futura Medium" panose="020B0602020204020303" pitchFamily="34" charset="-79"/>
                  <a:cs typeface="Futura Medium" panose="020B0602020204020303" pitchFamily="34" charset="-79"/>
                </a:rPr>
                <a:t>Actualités en Dyslipidémie – Super Lioran 2022 – Dr Duband</a:t>
              </a:r>
            </a:p>
          </p:txBody>
        </p:sp>
      </p:grpSp>
      <p:graphicFrame>
        <p:nvGraphicFramePr>
          <p:cNvPr id="18" name="Espace réservé du contenu 15">
            <a:extLst>
              <a:ext uri="{FF2B5EF4-FFF2-40B4-BE49-F238E27FC236}">
                <a16:creationId xmlns:a16="http://schemas.microsoft.com/office/drawing/2014/main" id="{C4B4186B-1D7C-0499-6F5B-FA938C90C1D1}"/>
              </a:ext>
            </a:extLst>
          </p:cNvPr>
          <p:cNvGraphicFramePr>
            <a:graphicFrameLocks noGrp="1"/>
          </p:cNvGraphicFramePr>
          <p:nvPr>
            <p:ph idx="1"/>
            <p:extLst>
              <p:ext uri="{D42A27DB-BD31-4B8C-83A1-F6EECF244321}">
                <p14:modId xmlns:p14="http://schemas.microsoft.com/office/powerpoint/2010/main" val="534851389"/>
              </p:ext>
            </p:extLst>
          </p:nvPr>
        </p:nvGraphicFramePr>
        <p:xfrm>
          <a:off x="838200" y="1578546"/>
          <a:ext cx="10515600" cy="4783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Graphique 20" descr="Liste de vérification">
            <a:extLst>
              <a:ext uri="{FF2B5EF4-FFF2-40B4-BE49-F238E27FC236}">
                <a16:creationId xmlns:a16="http://schemas.microsoft.com/office/drawing/2014/main" id="{9426C069-5055-3146-98DD-3AE15DB6A1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7647" y="1834405"/>
            <a:ext cx="1055200" cy="1055200"/>
          </a:xfrm>
          <a:prstGeom prst="rect">
            <a:avLst/>
          </a:prstGeom>
        </p:spPr>
      </p:pic>
      <p:pic>
        <p:nvPicPr>
          <p:cNvPr id="33" name="Graphique 32" descr="Médecine">
            <a:extLst>
              <a:ext uri="{FF2B5EF4-FFF2-40B4-BE49-F238E27FC236}">
                <a16:creationId xmlns:a16="http://schemas.microsoft.com/office/drawing/2014/main" id="{AAF07D96-10F3-774E-B33A-1B4E74BA68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4797" y="3404366"/>
            <a:ext cx="1106424" cy="1106424"/>
          </a:xfrm>
          <a:prstGeom prst="rect">
            <a:avLst/>
          </a:prstGeom>
        </p:spPr>
      </p:pic>
      <p:pic>
        <p:nvPicPr>
          <p:cNvPr id="37" name="Graphique 36" descr="Aiguille">
            <a:extLst>
              <a:ext uri="{FF2B5EF4-FFF2-40B4-BE49-F238E27FC236}">
                <a16:creationId xmlns:a16="http://schemas.microsoft.com/office/drawing/2014/main" id="{71210F8A-3B2D-7147-AEC9-3CD1DC5320A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2035" y="5042273"/>
            <a:ext cx="1106424" cy="1106424"/>
          </a:xfrm>
          <a:prstGeom prst="rect">
            <a:avLst/>
          </a:prstGeom>
        </p:spPr>
      </p:pic>
      <p:pic>
        <p:nvPicPr>
          <p:cNvPr id="10" name="Image 9">
            <a:extLst>
              <a:ext uri="{FF2B5EF4-FFF2-40B4-BE49-F238E27FC236}">
                <a16:creationId xmlns:a16="http://schemas.microsoft.com/office/drawing/2014/main" id="{26BC635A-7724-8740-87AA-96C154D492FC}"/>
              </a:ext>
            </a:extLst>
          </p:cNvPr>
          <p:cNvPicPr>
            <a:picLocks noChangeAspect="1"/>
          </p:cNvPicPr>
          <p:nvPr/>
        </p:nvPicPr>
        <p:blipFill>
          <a:blip r:embed="rId14"/>
          <a:stretch>
            <a:fillRect/>
          </a:stretch>
        </p:blipFill>
        <p:spPr>
          <a:xfrm>
            <a:off x="9481625" y="4514738"/>
            <a:ext cx="2710375" cy="2485497"/>
          </a:xfrm>
          <a:prstGeom prst="rect">
            <a:avLst/>
          </a:prstGeom>
        </p:spPr>
      </p:pic>
    </p:spTree>
    <p:extLst>
      <p:ext uri="{BB962C8B-B14F-4D97-AF65-F5344CB8AC3E}">
        <p14:creationId xmlns:p14="http://schemas.microsoft.com/office/powerpoint/2010/main" val="1990072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A6E371-9D54-3743-9AF0-EB4E30177941}"/>
              </a:ext>
            </a:extLst>
          </p:cNvPr>
          <p:cNvSpPr/>
          <p:nvPr/>
        </p:nvSpPr>
        <p:spPr>
          <a:xfrm>
            <a:off x="0" y="67748"/>
            <a:ext cx="12192000" cy="494215"/>
          </a:xfrm>
          <a:prstGeom prst="rect">
            <a:avLst/>
          </a:prstGeom>
          <a:solidFill>
            <a:srgbClr val="4A78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AntiPCSK9 : Modalités de prescription </a:t>
            </a:r>
            <a:endParaRPr lang="fr-FR" sz="3600" dirty="0"/>
          </a:p>
        </p:txBody>
      </p:sp>
      <p:sp>
        <p:nvSpPr>
          <p:cNvPr id="2" name="ZoneTexte 1">
            <a:extLst>
              <a:ext uri="{FF2B5EF4-FFF2-40B4-BE49-F238E27FC236}">
                <a16:creationId xmlns:a16="http://schemas.microsoft.com/office/drawing/2014/main" id="{93A7C907-64E8-9542-81C7-17B001F86FDB}"/>
              </a:ext>
            </a:extLst>
          </p:cNvPr>
          <p:cNvSpPr txBox="1"/>
          <p:nvPr/>
        </p:nvSpPr>
        <p:spPr>
          <a:xfrm>
            <a:off x="518615" y="598839"/>
            <a:ext cx="10795379" cy="6617196"/>
          </a:xfrm>
          <a:prstGeom prst="rect">
            <a:avLst/>
          </a:prstGeom>
          <a:noFill/>
        </p:spPr>
        <p:txBody>
          <a:bodyPr wrap="square" rtlCol="0">
            <a:spAutoFit/>
          </a:bodyPr>
          <a:lstStyle/>
          <a:p>
            <a:pPr marL="285750" indent="-285750">
              <a:buFontTx/>
              <a:buChar char="-"/>
            </a:pPr>
            <a:r>
              <a:rPr lang="fr-FR" sz="2500" b="1" dirty="0"/>
              <a:t>En pratique Médecin hospitalier</a:t>
            </a:r>
          </a:p>
          <a:p>
            <a:pPr marL="742950" lvl="1" indent="-285750">
              <a:buFontTx/>
              <a:buChar char="-"/>
            </a:pPr>
            <a:r>
              <a:rPr lang="fr-FR" sz="2500" dirty="0">
                <a:solidFill>
                  <a:schemeClr val="accent1"/>
                </a:solidFill>
              </a:rPr>
              <a:t>DAP=3 feuillets (2 pour la SS, 1 pour le patient)</a:t>
            </a:r>
          </a:p>
          <a:p>
            <a:pPr marL="742950" lvl="1" indent="-285750">
              <a:buFontTx/>
              <a:buChar char="-"/>
            </a:pPr>
            <a:r>
              <a:rPr lang="fr-FR" sz="2500" dirty="0">
                <a:solidFill>
                  <a:schemeClr val="accent1"/>
                </a:solidFill>
              </a:rPr>
              <a:t>Cocher les bonnes cases (</a:t>
            </a:r>
            <a:r>
              <a:rPr lang="fr-FR" sz="2500" dirty="0" err="1">
                <a:solidFill>
                  <a:schemeClr val="accent1"/>
                </a:solidFill>
              </a:rPr>
              <a:t>hypercholesterolémie</a:t>
            </a:r>
            <a:r>
              <a:rPr lang="fr-FR" sz="2500" dirty="0">
                <a:solidFill>
                  <a:schemeClr val="accent1"/>
                </a:solidFill>
              </a:rPr>
              <a:t> primaire, statines, ezetimibe…)</a:t>
            </a:r>
          </a:p>
          <a:p>
            <a:pPr marL="742950" lvl="1" indent="-285750">
              <a:buFontTx/>
              <a:buChar char="-"/>
            </a:pPr>
            <a:r>
              <a:rPr lang="fr-FR" sz="2500" dirty="0">
                <a:solidFill>
                  <a:schemeClr val="accent1"/>
                </a:solidFill>
              </a:rPr>
              <a:t>Pas de réponse au-delà de 2-3 semaines de la part de la </a:t>
            </a:r>
            <a:r>
              <a:rPr lang="fr-FR" sz="2500" dirty="0" err="1">
                <a:solidFill>
                  <a:schemeClr val="accent1"/>
                </a:solidFill>
              </a:rPr>
              <a:t>S.Sociale</a:t>
            </a:r>
            <a:r>
              <a:rPr lang="fr-FR" sz="2500" dirty="0">
                <a:solidFill>
                  <a:schemeClr val="accent1"/>
                </a:solidFill>
              </a:rPr>
              <a:t> = accepté</a:t>
            </a:r>
          </a:p>
          <a:p>
            <a:pPr marL="742950" lvl="1" indent="-285750">
              <a:buFontTx/>
              <a:buChar char="-"/>
            </a:pPr>
            <a:r>
              <a:rPr lang="fr-FR" sz="2500" dirty="0">
                <a:solidFill>
                  <a:schemeClr val="accent1"/>
                </a:solidFill>
              </a:rPr>
              <a:t>Patient se présente avec son feuillet à la pharmacie</a:t>
            </a:r>
          </a:p>
          <a:p>
            <a:pPr marL="742950" lvl="1" indent="-285750">
              <a:buFontTx/>
              <a:buChar char="-"/>
            </a:pPr>
            <a:endParaRPr lang="fr-FR" sz="2500" dirty="0">
              <a:solidFill>
                <a:schemeClr val="accent1"/>
              </a:solidFill>
            </a:endParaRPr>
          </a:p>
          <a:p>
            <a:pPr marL="285750" indent="-285750">
              <a:buFontTx/>
              <a:buChar char="-"/>
            </a:pPr>
            <a:r>
              <a:rPr lang="fr-FR" sz="2500" b="1" dirty="0"/>
              <a:t>En pratique Médecin libéral </a:t>
            </a:r>
          </a:p>
          <a:p>
            <a:pPr marL="742950" lvl="1" indent="-285750">
              <a:buFontTx/>
              <a:buChar char="-"/>
            </a:pPr>
            <a:r>
              <a:rPr lang="fr-FR" sz="2500" dirty="0">
                <a:solidFill>
                  <a:schemeClr val="accent1"/>
                </a:solidFill>
              </a:rPr>
              <a:t>AMELIPRO</a:t>
            </a:r>
          </a:p>
          <a:p>
            <a:pPr marL="285750" indent="-285750">
              <a:buFontTx/>
              <a:buChar char="-"/>
            </a:pPr>
            <a:endParaRPr lang="fr-FR" sz="2500" dirty="0">
              <a:solidFill>
                <a:schemeClr val="accent1"/>
              </a:solidFill>
            </a:endParaRPr>
          </a:p>
          <a:p>
            <a:pPr marL="285750" indent="-285750">
              <a:buFontTx/>
              <a:buChar char="-"/>
            </a:pPr>
            <a:r>
              <a:rPr lang="fr-FR" sz="2500" b="1" dirty="0"/>
              <a:t>EVOLOCUMAB 140 mg </a:t>
            </a:r>
            <a:r>
              <a:rPr lang="fr-FR" sz="2500" dirty="0">
                <a:solidFill>
                  <a:schemeClr val="accent1"/>
                </a:solidFill>
              </a:rPr>
              <a:t>1 injection/15 jours</a:t>
            </a:r>
          </a:p>
          <a:p>
            <a:pPr marL="285750" indent="-285750">
              <a:buFontTx/>
              <a:buChar char="-"/>
            </a:pPr>
            <a:r>
              <a:rPr lang="fr-FR" sz="2500" b="1" dirty="0"/>
              <a:t>ALIROCUMAB</a:t>
            </a:r>
            <a:r>
              <a:rPr lang="fr-FR" sz="2500" dirty="0">
                <a:solidFill>
                  <a:schemeClr val="accent1"/>
                </a:solidFill>
              </a:rPr>
              <a:t> (1</a:t>
            </a:r>
            <a:r>
              <a:rPr lang="fr-FR" sz="2500" baseline="30000" dirty="0">
                <a:solidFill>
                  <a:schemeClr val="accent1"/>
                </a:solidFill>
              </a:rPr>
              <a:t>ère</a:t>
            </a:r>
            <a:r>
              <a:rPr lang="fr-FR" sz="2500" dirty="0">
                <a:solidFill>
                  <a:schemeClr val="accent1"/>
                </a:solidFill>
              </a:rPr>
              <a:t> année post IDM, </a:t>
            </a:r>
            <a:r>
              <a:rPr lang="fr-FR" sz="2500" dirty="0">
                <a:solidFill>
                  <a:schemeClr val="accent1"/>
                </a:solidFill>
                <a:highlight>
                  <a:srgbClr val="FFFF00"/>
                </a:highlight>
              </a:rPr>
              <a:t>intolérance statines</a:t>
            </a:r>
            <a:r>
              <a:rPr lang="fr-FR" sz="2500" dirty="0">
                <a:solidFill>
                  <a:schemeClr val="accent1"/>
                </a:solidFill>
              </a:rPr>
              <a:t>) </a:t>
            </a:r>
            <a:r>
              <a:rPr lang="fr-FR" sz="2500" b="1" dirty="0"/>
              <a:t>75 mg/15 j</a:t>
            </a:r>
          </a:p>
          <a:p>
            <a:r>
              <a:rPr lang="fr-FR" sz="2500" b="1" dirty="0"/>
              <a:t>								jusqu’à 300 mg /mois</a:t>
            </a:r>
          </a:p>
          <a:p>
            <a:pPr marL="285750" indent="-285750">
              <a:buFontTx/>
              <a:buChar char="-"/>
            </a:pPr>
            <a:r>
              <a:rPr lang="fr-FR" sz="2500" dirty="0">
                <a:solidFill>
                  <a:schemeClr val="accent1"/>
                </a:solidFill>
              </a:rPr>
              <a:t>alterner bras droit/gauche et cuisse droit/gauche</a:t>
            </a:r>
          </a:p>
          <a:p>
            <a:pPr marL="285750" indent="-285750">
              <a:buFontTx/>
              <a:buChar char="-"/>
            </a:pPr>
            <a:r>
              <a:rPr lang="fr-FR" sz="2500" b="1" dirty="0"/>
              <a:t>Ordonnance associée </a:t>
            </a:r>
            <a:r>
              <a:rPr lang="fr-FR" sz="2500" dirty="0">
                <a:solidFill>
                  <a:schemeClr val="accent1"/>
                </a:solidFill>
              </a:rPr>
              <a:t>: poursuite statines/ezetimibe, compresses stériles, </a:t>
            </a:r>
            <a:r>
              <a:rPr lang="fr-FR" sz="2500" dirty="0" err="1">
                <a:solidFill>
                  <a:schemeClr val="accent1"/>
                </a:solidFill>
              </a:rPr>
              <a:t>chlorexidine</a:t>
            </a:r>
            <a:r>
              <a:rPr lang="fr-FR" sz="2500" dirty="0">
                <a:solidFill>
                  <a:schemeClr val="accent1"/>
                </a:solidFill>
              </a:rPr>
              <a:t> alcoolique 2% 1 flacon</a:t>
            </a:r>
          </a:p>
          <a:p>
            <a:pPr marL="742950" lvl="1" indent="-285750">
              <a:buFontTx/>
              <a:buChar char="-"/>
            </a:pPr>
            <a:endParaRPr lang="fr-FR" sz="2400" dirty="0">
              <a:solidFill>
                <a:schemeClr val="accent1"/>
              </a:solidFill>
            </a:endParaRPr>
          </a:p>
        </p:txBody>
      </p:sp>
      <p:pic>
        <p:nvPicPr>
          <p:cNvPr id="4" name="Image 3">
            <a:extLst>
              <a:ext uri="{FF2B5EF4-FFF2-40B4-BE49-F238E27FC236}">
                <a16:creationId xmlns:a16="http://schemas.microsoft.com/office/drawing/2014/main" id="{A1C4E7D3-EA6B-064C-8853-DB65BE5875A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23105" y="59078"/>
            <a:ext cx="1551409" cy="1079522"/>
          </a:xfrm>
          <a:prstGeom prst="rect">
            <a:avLst/>
          </a:prstGeom>
        </p:spPr>
      </p:pic>
    </p:spTree>
    <p:extLst>
      <p:ext uri="{BB962C8B-B14F-4D97-AF65-F5344CB8AC3E}">
        <p14:creationId xmlns:p14="http://schemas.microsoft.com/office/powerpoint/2010/main" val="1258043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2B4BEE-6E9A-504E-9D48-72EB9D2B7CB5}"/>
              </a:ext>
            </a:extLst>
          </p:cNvPr>
          <p:cNvSpPr/>
          <p:nvPr/>
        </p:nvSpPr>
        <p:spPr>
          <a:xfrm>
            <a:off x="0" y="67748"/>
            <a:ext cx="12192000" cy="494215"/>
          </a:xfrm>
          <a:prstGeom prst="rect">
            <a:avLst/>
          </a:prstGeom>
          <a:solidFill>
            <a:srgbClr val="4A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schemeClr val="bg1"/>
                </a:solidFill>
              </a:rPr>
              <a:t>Conclusion</a:t>
            </a:r>
            <a:endParaRPr lang="fr-FR" sz="3600" dirty="0"/>
          </a:p>
        </p:txBody>
      </p:sp>
      <p:pic>
        <p:nvPicPr>
          <p:cNvPr id="2" name="Image 1">
            <a:extLst>
              <a:ext uri="{FF2B5EF4-FFF2-40B4-BE49-F238E27FC236}">
                <a16:creationId xmlns:a16="http://schemas.microsoft.com/office/drawing/2014/main" id="{7D541940-C750-0D4B-BEA6-71E2A0C7B002}"/>
              </a:ext>
            </a:extLst>
          </p:cNvPr>
          <p:cNvPicPr>
            <a:picLocks noChangeAspect="1"/>
          </p:cNvPicPr>
          <p:nvPr/>
        </p:nvPicPr>
        <p:blipFill>
          <a:blip r:embed="rId3"/>
          <a:stretch>
            <a:fillRect/>
          </a:stretch>
        </p:blipFill>
        <p:spPr>
          <a:xfrm>
            <a:off x="204716" y="628021"/>
            <a:ext cx="6212769" cy="6229979"/>
          </a:xfrm>
          <a:prstGeom prst="rect">
            <a:avLst/>
          </a:prstGeom>
        </p:spPr>
      </p:pic>
      <p:sp>
        <p:nvSpPr>
          <p:cNvPr id="5" name="ZoneTexte 4">
            <a:extLst>
              <a:ext uri="{FF2B5EF4-FFF2-40B4-BE49-F238E27FC236}">
                <a16:creationId xmlns:a16="http://schemas.microsoft.com/office/drawing/2014/main" id="{E90CD4AF-B040-054C-9079-488CB9D2F5CC}"/>
              </a:ext>
            </a:extLst>
          </p:cNvPr>
          <p:cNvSpPr txBox="1"/>
          <p:nvPr/>
        </p:nvSpPr>
        <p:spPr>
          <a:xfrm>
            <a:off x="6196084" y="1197620"/>
            <a:ext cx="5995916" cy="4462760"/>
          </a:xfrm>
          <a:prstGeom prst="rect">
            <a:avLst/>
          </a:prstGeom>
          <a:noFill/>
        </p:spPr>
        <p:txBody>
          <a:bodyPr wrap="square" rtlCol="0">
            <a:spAutoFit/>
          </a:bodyPr>
          <a:lstStyle/>
          <a:p>
            <a:pPr marL="285750" indent="-285750">
              <a:buFontTx/>
              <a:buChar char="-"/>
            </a:pPr>
            <a:r>
              <a:rPr lang="fr-FR" sz="3200" dirty="0"/>
              <a:t>Définir niveau de risque</a:t>
            </a:r>
          </a:p>
          <a:p>
            <a:pPr marL="285750" indent="-285750">
              <a:buFontTx/>
              <a:buChar char="-"/>
            </a:pPr>
            <a:r>
              <a:rPr lang="fr-FR" sz="3200" dirty="0"/>
              <a:t>Très haut risque </a:t>
            </a:r>
          </a:p>
          <a:p>
            <a:r>
              <a:rPr lang="fr-FR" sz="2000" dirty="0"/>
              <a:t>prévention 2ndr, DT2 avec atteinte organe, IRC &lt;30 ou protéinurie </a:t>
            </a:r>
          </a:p>
          <a:p>
            <a:pPr marL="285750" indent="-285750">
              <a:buFontTx/>
              <a:buChar char="-"/>
            </a:pPr>
            <a:r>
              <a:rPr lang="fr-FR" sz="3200" dirty="0"/>
              <a:t>Définir objectif de LDL </a:t>
            </a:r>
          </a:p>
          <a:p>
            <a:r>
              <a:rPr lang="fr-FR" sz="2000" dirty="0"/>
              <a:t>	1 g/L - 0,7 g/L -0,55 g/L</a:t>
            </a:r>
          </a:p>
          <a:p>
            <a:pPr marL="285750" indent="-285750">
              <a:buFontTx/>
              <a:buChar char="-"/>
            </a:pPr>
            <a:r>
              <a:rPr lang="fr-FR" sz="3200" dirty="0"/>
              <a:t>Statines, puis ezetimibe (association fixe++)</a:t>
            </a:r>
          </a:p>
          <a:p>
            <a:pPr marL="285750" indent="-285750">
              <a:buFontTx/>
              <a:buChar char="-"/>
            </a:pPr>
            <a:r>
              <a:rPr lang="fr-FR" sz="3200" dirty="0"/>
              <a:t>AntiPCSK9 </a:t>
            </a:r>
            <a:r>
              <a:rPr lang="fr-FR" sz="2800" i="1" dirty="0"/>
              <a:t>conditions particulières</a:t>
            </a:r>
          </a:p>
          <a:p>
            <a:pPr marL="285750" indent="-285750">
              <a:buFontTx/>
              <a:buChar char="-"/>
            </a:pPr>
            <a:r>
              <a:rPr lang="fr-FR" sz="3200" dirty="0"/>
              <a:t>Réévaluer efficacité et tolérance</a:t>
            </a:r>
          </a:p>
        </p:txBody>
      </p:sp>
    </p:spTree>
    <p:extLst>
      <p:ext uri="{BB962C8B-B14F-4D97-AF65-F5344CB8AC3E}">
        <p14:creationId xmlns:p14="http://schemas.microsoft.com/office/powerpoint/2010/main" val="2715495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0">
          <a:fgClr>
            <a:schemeClr val="bg2"/>
          </a:fgClr>
          <a:bgClr>
            <a:schemeClr val="bg1"/>
          </a:bgClr>
        </a:patt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9B9B8519-185B-F446-A55D-51018E946C48}"/>
              </a:ext>
            </a:extLst>
          </p:cNvPr>
          <p:cNvGrpSpPr/>
          <p:nvPr/>
        </p:nvGrpSpPr>
        <p:grpSpPr>
          <a:xfrm>
            <a:off x="0" y="339385"/>
            <a:ext cx="12192000" cy="898571"/>
            <a:chOff x="0" y="34586"/>
            <a:chExt cx="12192000" cy="898571"/>
          </a:xfrm>
          <a:gradFill flip="none" rotWithShape="1">
            <a:gsLst>
              <a:gs pos="83000">
                <a:schemeClr val="accent6">
                  <a:lumMod val="40000"/>
                  <a:lumOff val="60000"/>
                </a:schemeClr>
              </a:gs>
              <a:gs pos="54000">
                <a:schemeClr val="accent5">
                  <a:lumMod val="60000"/>
                  <a:alpha val="81000"/>
                </a:schemeClr>
              </a:gs>
            </a:gsLst>
            <a:lin ang="2700000" scaled="1"/>
            <a:tileRect/>
          </a:gradFill>
        </p:grpSpPr>
        <p:sp>
          <p:nvSpPr>
            <p:cNvPr id="4" name="Rectangle 3">
              <a:extLst>
                <a:ext uri="{FF2B5EF4-FFF2-40B4-BE49-F238E27FC236}">
                  <a16:creationId xmlns:a16="http://schemas.microsoft.com/office/drawing/2014/main" id="{508DE19C-14B7-CC4F-8F54-03A2A61E30FD}"/>
                </a:ext>
              </a:extLst>
            </p:cNvPr>
            <p:cNvSpPr/>
            <p:nvPr/>
          </p:nvSpPr>
          <p:spPr>
            <a:xfrm>
              <a:off x="0" y="34586"/>
              <a:ext cx="12192000" cy="898571"/>
            </a:xfrm>
            <a:prstGeom prst="rect">
              <a:avLst/>
            </a:prstGeom>
            <a:solidFill>
              <a:srgbClr val="4A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0" dirty="0"/>
            </a:p>
          </p:txBody>
        </p:sp>
        <p:sp>
          <p:nvSpPr>
            <p:cNvPr id="2" name="Rectangle 1">
              <a:extLst>
                <a:ext uri="{FF2B5EF4-FFF2-40B4-BE49-F238E27FC236}">
                  <a16:creationId xmlns:a16="http://schemas.microsoft.com/office/drawing/2014/main" id="{4C039E92-7BBC-5E45-B3CC-3A1377722DD6}"/>
                </a:ext>
              </a:extLst>
            </p:cNvPr>
            <p:cNvSpPr/>
            <p:nvPr/>
          </p:nvSpPr>
          <p:spPr>
            <a:xfrm>
              <a:off x="1711633" y="191483"/>
              <a:ext cx="8768747" cy="584775"/>
            </a:xfrm>
            <a:prstGeom prst="rect">
              <a:avLst/>
            </a:prstGeom>
            <a:noFill/>
          </p:spPr>
          <p:txBody>
            <a:bodyPr wrap="none">
              <a:spAutoFit/>
            </a:bodyPr>
            <a:lstStyle/>
            <a:p>
              <a:pPr algn="ctr"/>
              <a:r>
                <a:rPr lang="fr-FR" sz="3200" b="1" dirty="0">
                  <a:solidFill>
                    <a:schemeClr val="bg1"/>
                  </a:solidFill>
                  <a:latin typeface="Futura Medium" panose="020B0602020204020303" pitchFamily="34" charset="-79"/>
                  <a:cs typeface="Futura Medium" panose="020B0602020204020303" pitchFamily="34" charset="-79"/>
                </a:rPr>
                <a:t>Actualités en Dyslipidémie – Physiopathologie</a:t>
              </a:r>
            </a:p>
          </p:txBody>
        </p:sp>
      </p:grpSp>
      <p:pic>
        <p:nvPicPr>
          <p:cNvPr id="12" name="Image 11">
            <a:extLst>
              <a:ext uri="{FF2B5EF4-FFF2-40B4-BE49-F238E27FC236}">
                <a16:creationId xmlns:a16="http://schemas.microsoft.com/office/drawing/2014/main" id="{0473A8AF-BDC2-2346-94E1-AF174B8B7E64}"/>
              </a:ext>
            </a:extLst>
          </p:cNvPr>
          <p:cNvPicPr>
            <a:picLocks noChangeAspect="1"/>
          </p:cNvPicPr>
          <p:nvPr/>
        </p:nvPicPr>
        <p:blipFill rotWithShape="1">
          <a:blip r:embed="rId3">
            <a:extLst>
              <a:ext uri="{28A0092B-C50C-407E-A947-70E740481C1C}">
                <a14:useLocalDpi xmlns:a14="http://schemas.microsoft.com/office/drawing/2010/main" val="0"/>
              </a:ext>
            </a:extLst>
          </a:blip>
          <a:srcRect r="543"/>
          <a:stretch/>
        </p:blipFill>
        <p:spPr>
          <a:xfrm>
            <a:off x="0" y="3961172"/>
            <a:ext cx="12163271" cy="2600335"/>
          </a:xfrm>
          <a:prstGeom prst="rect">
            <a:avLst/>
          </a:prstGeom>
        </p:spPr>
      </p:pic>
      <p:pic>
        <p:nvPicPr>
          <p:cNvPr id="13" name="Image 12">
            <a:extLst>
              <a:ext uri="{FF2B5EF4-FFF2-40B4-BE49-F238E27FC236}">
                <a16:creationId xmlns:a16="http://schemas.microsoft.com/office/drawing/2014/main" id="{489ED178-221D-214F-857B-F31FF4DFEC43}"/>
              </a:ext>
            </a:extLst>
          </p:cNvPr>
          <p:cNvPicPr>
            <a:picLocks noChangeAspect="1"/>
          </p:cNvPicPr>
          <p:nvPr/>
        </p:nvPicPr>
        <p:blipFill rotWithShape="1">
          <a:blip r:embed="rId4"/>
          <a:srcRect t="13037"/>
          <a:stretch/>
        </p:blipFill>
        <p:spPr>
          <a:xfrm>
            <a:off x="7373281" y="1386258"/>
            <a:ext cx="4540608" cy="2507831"/>
          </a:xfrm>
          <a:prstGeom prst="rect">
            <a:avLst/>
          </a:prstGeom>
          <a:ln w="57150">
            <a:solidFill>
              <a:schemeClr val="bg1"/>
            </a:solidFill>
          </a:ln>
        </p:spPr>
      </p:pic>
      <p:sp>
        <p:nvSpPr>
          <p:cNvPr id="14" name="Rectangle 13">
            <a:extLst>
              <a:ext uri="{FF2B5EF4-FFF2-40B4-BE49-F238E27FC236}">
                <a16:creationId xmlns:a16="http://schemas.microsoft.com/office/drawing/2014/main" id="{9E17925C-7E18-EC47-97D6-ABFD31F7F09C}"/>
              </a:ext>
            </a:extLst>
          </p:cNvPr>
          <p:cNvSpPr/>
          <p:nvPr/>
        </p:nvSpPr>
        <p:spPr>
          <a:xfrm>
            <a:off x="7776519" y="6550223"/>
            <a:ext cx="6096000" cy="307777"/>
          </a:xfrm>
          <a:prstGeom prst="rect">
            <a:avLst/>
          </a:prstGeom>
        </p:spPr>
        <p:txBody>
          <a:bodyPr wrap="square">
            <a:spAutoFit/>
          </a:bodyPr>
          <a:lstStyle/>
          <a:p>
            <a:r>
              <a:rPr lang="fr-FR" sz="1400" dirty="0"/>
              <a:t>Mach F, </a:t>
            </a:r>
            <a:r>
              <a:rPr lang="fr-FR" sz="1400" dirty="0" err="1"/>
              <a:t>European</a:t>
            </a:r>
            <a:r>
              <a:rPr lang="fr-FR" sz="1400" dirty="0"/>
              <a:t> </a:t>
            </a:r>
            <a:r>
              <a:rPr lang="fr-FR" sz="1400" dirty="0" err="1"/>
              <a:t>Heart</a:t>
            </a:r>
            <a:r>
              <a:rPr lang="fr-FR" sz="1400" dirty="0"/>
              <a:t> Journal. 2020 Jan 1;41(1):111–88</a:t>
            </a:r>
          </a:p>
        </p:txBody>
      </p:sp>
      <p:sp>
        <p:nvSpPr>
          <p:cNvPr id="7" name="Rectangle 6">
            <a:extLst>
              <a:ext uri="{FF2B5EF4-FFF2-40B4-BE49-F238E27FC236}">
                <a16:creationId xmlns:a16="http://schemas.microsoft.com/office/drawing/2014/main" id="{0A264DE9-33C9-8D4C-A187-9CE9CB3C7B1C}"/>
              </a:ext>
            </a:extLst>
          </p:cNvPr>
          <p:cNvSpPr/>
          <p:nvPr/>
        </p:nvSpPr>
        <p:spPr>
          <a:xfrm>
            <a:off x="70933" y="1505926"/>
            <a:ext cx="7095170" cy="2062103"/>
          </a:xfrm>
          <a:prstGeom prst="rect">
            <a:avLst/>
          </a:prstGeom>
        </p:spPr>
        <p:txBody>
          <a:bodyPr wrap="square">
            <a:spAutoFit/>
          </a:bodyPr>
          <a:lstStyle/>
          <a:p>
            <a:r>
              <a:rPr lang="fr-FR" sz="3200" b="1" dirty="0"/>
              <a:t>Lipoprotéine</a:t>
            </a:r>
            <a:r>
              <a:rPr lang="fr-FR" sz="3200" dirty="0"/>
              <a:t> </a:t>
            </a:r>
          </a:p>
          <a:p>
            <a:pPr marL="742950" lvl="1" indent="-285750">
              <a:buFont typeface="Arial" panose="020B0604020202020204" pitchFamily="34" charset="0"/>
              <a:buChar char="•"/>
            </a:pPr>
            <a:r>
              <a:rPr lang="fr-FR" sz="3200" dirty="0" err="1"/>
              <a:t>coeur</a:t>
            </a:r>
            <a:r>
              <a:rPr lang="fr-FR" sz="3200" dirty="0"/>
              <a:t> lipidique hydrophobe </a:t>
            </a:r>
          </a:p>
          <a:p>
            <a:pPr marL="742950" lvl="1" indent="-285750">
              <a:buFont typeface="Arial" panose="020B0604020202020204" pitchFamily="34" charset="0"/>
              <a:buChar char="•"/>
            </a:pPr>
            <a:r>
              <a:rPr lang="fr-FR" sz="3200" dirty="0"/>
              <a:t>stabilisées par apolipoprotéine/PL</a:t>
            </a:r>
          </a:p>
          <a:p>
            <a:pPr marL="742950" lvl="1" indent="-285750">
              <a:buFont typeface="Arial" panose="020B0604020202020204" pitchFamily="34" charset="0"/>
              <a:buChar char="•"/>
            </a:pPr>
            <a:r>
              <a:rPr lang="fr-FR" sz="3200" dirty="0"/>
              <a:t>transport triglycérides et cholestérol</a:t>
            </a:r>
          </a:p>
        </p:txBody>
      </p:sp>
      <p:sp>
        <p:nvSpPr>
          <p:cNvPr id="5" name="Rectangle 4">
            <a:extLst>
              <a:ext uri="{FF2B5EF4-FFF2-40B4-BE49-F238E27FC236}">
                <a16:creationId xmlns:a16="http://schemas.microsoft.com/office/drawing/2014/main" id="{2A3A748D-4802-954D-933E-BCA7EF14AF25}"/>
              </a:ext>
            </a:extLst>
          </p:cNvPr>
          <p:cNvSpPr/>
          <p:nvPr/>
        </p:nvSpPr>
        <p:spPr>
          <a:xfrm>
            <a:off x="9158068" y="4642338"/>
            <a:ext cx="956603" cy="1181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5425466-AE36-D641-B220-90D4917E3888}"/>
              </a:ext>
            </a:extLst>
          </p:cNvPr>
          <p:cNvSpPr/>
          <p:nvPr/>
        </p:nvSpPr>
        <p:spPr>
          <a:xfrm>
            <a:off x="70933" y="4628291"/>
            <a:ext cx="1392108" cy="11957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9E6643A6-E8CA-ED49-BC81-D1E4AFCBFA69}"/>
              </a:ext>
            </a:extLst>
          </p:cNvPr>
          <p:cNvSpPr/>
          <p:nvPr/>
        </p:nvSpPr>
        <p:spPr>
          <a:xfrm>
            <a:off x="3918446" y="4597811"/>
            <a:ext cx="956603" cy="6353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4EF75515-FC26-7C44-9DA4-F3DDD74D078A}"/>
              </a:ext>
            </a:extLst>
          </p:cNvPr>
          <p:cNvSpPr/>
          <p:nvPr/>
        </p:nvSpPr>
        <p:spPr>
          <a:xfrm>
            <a:off x="5013085" y="5541209"/>
            <a:ext cx="853144" cy="2828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0F225500-54A4-3440-AC47-B2BF1215DEB1}"/>
              </a:ext>
            </a:extLst>
          </p:cNvPr>
          <p:cNvSpPr/>
          <p:nvPr/>
        </p:nvSpPr>
        <p:spPr>
          <a:xfrm>
            <a:off x="9143999" y="5877040"/>
            <a:ext cx="956603" cy="30777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FF665A31-434F-DF40-91F5-3EECD14EF8DA}"/>
              </a:ext>
            </a:extLst>
          </p:cNvPr>
          <p:cNvSpPr/>
          <p:nvPr/>
        </p:nvSpPr>
        <p:spPr>
          <a:xfrm>
            <a:off x="70933" y="5860587"/>
            <a:ext cx="1392108" cy="30777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0874621E-42A6-C74B-A730-482CC997ED63}"/>
              </a:ext>
            </a:extLst>
          </p:cNvPr>
          <p:cNvSpPr/>
          <p:nvPr/>
        </p:nvSpPr>
        <p:spPr>
          <a:xfrm>
            <a:off x="6368299" y="5877040"/>
            <a:ext cx="973456" cy="24912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38969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0">
          <a:fgClr>
            <a:schemeClr val="bg2"/>
          </a:fgClr>
          <a:bgClr>
            <a:schemeClr val="bg1"/>
          </a:bgClr>
        </a:patt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9B9B8519-185B-F446-A55D-51018E946C48}"/>
              </a:ext>
            </a:extLst>
          </p:cNvPr>
          <p:cNvGrpSpPr/>
          <p:nvPr/>
        </p:nvGrpSpPr>
        <p:grpSpPr>
          <a:xfrm>
            <a:off x="0" y="339385"/>
            <a:ext cx="12192000" cy="898571"/>
            <a:chOff x="0" y="34586"/>
            <a:chExt cx="12192000" cy="898571"/>
          </a:xfrm>
          <a:gradFill flip="none" rotWithShape="1">
            <a:gsLst>
              <a:gs pos="83000">
                <a:schemeClr val="accent6">
                  <a:lumMod val="40000"/>
                  <a:lumOff val="60000"/>
                </a:schemeClr>
              </a:gs>
              <a:gs pos="54000">
                <a:schemeClr val="accent5">
                  <a:lumMod val="60000"/>
                  <a:alpha val="81000"/>
                </a:schemeClr>
              </a:gs>
            </a:gsLst>
            <a:lin ang="2700000" scaled="1"/>
            <a:tileRect/>
          </a:gradFill>
        </p:grpSpPr>
        <p:sp>
          <p:nvSpPr>
            <p:cNvPr id="4" name="Rectangle 3">
              <a:extLst>
                <a:ext uri="{FF2B5EF4-FFF2-40B4-BE49-F238E27FC236}">
                  <a16:creationId xmlns:a16="http://schemas.microsoft.com/office/drawing/2014/main" id="{508DE19C-14B7-CC4F-8F54-03A2A61E30FD}"/>
                </a:ext>
              </a:extLst>
            </p:cNvPr>
            <p:cNvSpPr/>
            <p:nvPr/>
          </p:nvSpPr>
          <p:spPr>
            <a:xfrm>
              <a:off x="0" y="34586"/>
              <a:ext cx="12192000" cy="898571"/>
            </a:xfrm>
            <a:prstGeom prst="rect">
              <a:avLst/>
            </a:prstGeom>
            <a:solidFill>
              <a:srgbClr val="4A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0" dirty="0"/>
            </a:p>
          </p:txBody>
        </p:sp>
        <p:sp>
          <p:nvSpPr>
            <p:cNvPr id="2" name="Rectangle 1">
              <a:extLst>
                <a:ext uri="{FF2B5EF4-FFF2-40B4-BE49-F238E27FC236}">
                  <a16:creationId xmlns:a16="http://schemas.microsoft.com/office/drawing/2014/main" id="{4C039E92-7BBC-5E45-B3CC-3A1377722DD6}"/>
                </a:ext>
              </a:extLst>
            </p:cNvPr>
            <p:cNvSpPr/>
            <p:nvPr/>
          </p:nvSpPr>
          <p:spPr>
            <a:xfrm>
              <a:off x="1711631" y="191483"/>
              <a:ext cx="8768747" cy="584775"/>
            </a:xfrm>
            <a:prstGeom prst="rect">
              <a:avLst/>
            </a:prstGeom>
            <a:noFill/>
          </p:spPr>
          <p:txBody>
            <a:bodyPr wrap="none">
              <a:spAutoFit/>
            </a:bodyPr>
            <a:lstStyle/>
            <a:p>
              <a:pPr algn="ctr"/>
              <a:r>
                <a:rPr lang="fr-FR" sz="3200" b="1" dirty="0">
                  <a:solidFill>
                    <a:schemeClr val="bg1"/>
                  </a:solidFill>
                  <a:latin typeface="Futura Medium" panose="020B0602020204020303" pitchFamily="34" charset="-79"/>
                  <a:cs typeface="Futura Medium" panose="020B0602020204020303" pitchFamily="34" charset="-79"/>
                </a:rPr>
                <a:t>Actualités en Dyslipidémie – Physiopathologie</a:t>
              </a:r>
            </a:p>
          </p:txBody>
        </p:sp>
      </p:grpSp>
      <p:pic>
        <p:nvPicPr>
          <p:cNvPr id="9" name="Image 8">
            <a:extLst>
              <a:ext uri="{FF2B5EF4-FFF2-40B4-BE49-F238E27FC236}">
                <a16:creationId xmlns:a16="http://schemas.microsoft.com/office/drawing/2014/main" id="{0A94235F-9606-4049-BCB9-1020F107E2E9}"/>
              </a:ext>
            </a:extLst>
          </p:cNvPr>
          <p:cNvPicPr>
            <a:picLocks noChangeAspect="1"/>
          </p:cNvPicPr>
          <p:nvPr/>
        </p:nvPicPr>
        <p:blipFill rotWithShape="1">
          <a:blip r:embed="rId3">
            <a:extLst>
              <a:ext uri="{28A0092B-C50C-407E-A947-70E740481C1C}">
                <a14:useLocalDpi xmlns:a14="http://schemas.microsoft.com/office/drawing/2010/main" val="0"/>
              </a:ext>
            </a:extLst>
          </a:blip>
          <a:srcRect t="4374"/>
          <a:stretch/>
        </p:blipFill>
        <p:spPr>
          <a:xfrm>
            <a:off x="1149375" y="1359607"/>
            <a:ext cx="9893250" cy="5244776"/>
          </a:xfrm>
          <a:prstGeom prst="rect">
            <a:avLst/>
          </a:prstGeom>
        </p:spPr>
      </p:pic>
      <p:sp>
        <p:nvSpPr>
          <p:cNvPr id="10" name="Rectangle 9">
            <a:extLst>
              <a:ext uri="{FF2B5EF4-FFF2-40B4-BE49-F238E27FC236}">
                <a16:creationId xmlns:a16="http://schemas.microsoft.com/office/drawing/2014/main" id="{74E48F1F-8133-CF44-BE3B-E3217F3FA2E9}"/>
              </a:ext>
            </a:extLst>
          </p:cNvPr>
          <p:cNvSpPr/>
          <p:nvPr/>
        </p:nvSpPr>
        <p:spPr>
          <a:xfrm>
            <a:off x="5406567" y="6555285"/>
            <a:ext cx="8389804" cy="307777"/>
          </a:xfrm>
          <a:prstGeom prst="rect">
            <a:avLst/>
          </a:prstGeom>
        </p:spPr>
        <p:txBody>
          <a:bodyPr wrap="square">
            <a:spAutoFit/>
          </a:bodyPr>
          <a:lstStyle/>
          <a:p>
            <a:r>
              <a:rPr lang="fr-FR" sz="1400" dirty="0" err="1"/>
              <a:t>Defesche</a:t>
            </a:r>
            <a:r>
              <a:rPr lang="fr-FR" sz="1400" dirty="0"/>
              <a:t> JC, </a:t>
            </a:r>
            <a:r>
              <a:rPr lang="fr-FR" sz="1400" dirty="0" err="1"/>
              <a:t>Wierzbicki</a:t>
            </a:r>
            <a:r>
              <a:rPr lang="fr-FR" sz="1400" dirty="0"/>
              <a:t> AS. Familial </a:t>
            </a:r>
            <a:r>
              <a:rPr lang="fr-FR" sz="1400" dirty="0" err="1"/>
              <a:t>hypercholesterolaemia</a:t>
            </a:r>
            <a:r>
              <a:rPr lang="fr-FR" sz="1400" dirty="0"/>
              <a:t>. Nature </a:t>
            </a:r>
            <a:r>
              <a:rPr lang="fr-FR" sz="1400" dirty="0" err="1"/>
              <a:t>Reviews</a:t>
            </a:r>
            <a:r>
              <a:rPr lang="fr-FR" sz="1400" dirty="0"/>
              <a:t> </a:t>
            </a:r>
            <a:r>
              <a:rPr lang="fr-FR" sz="1400" dirty="0" err="1"/>
              <a:t>Disease</a:t>
            </a:r>
            <a:r>
              <a:rPr lang="fr-FR" sz="1400" dirty="0"/>
              <a:t> </a:t>
            </a:r>
            <a:r>
              <a:rPr lang="fr-FR" sz="1400" dirty="0" err="1"/>
              <a:t>Primers</a:t>
            </a:r>
            <a:endParaRPr lang="fr-FR" sz="1400" dirty="0"/>
          </a:p>
        </p:txBody>
      </p:sp>
    </p:spTree>
    <p:extLst>
      <p:ext uri="{BB962C8B-B14F-4D97-AF65-F5344CB8AC3E}">
        <p14:creationId xmlns:p14="http://schemas.microsoft.com/office/powerpoint/2010/main" val="1111140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0">
          <a:fgClr>
            <a:schemeClr val="bg2"/>
          </a:fgClr>
          <a:bgClr>
            <a:schemeClr val="bg1"/>
          </a:bgClr>
        </a:patt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9B9B8519-185B-F446-A55D-51018E946C48}"/>
              </a:ext>
            </a:extLst>
          </p:cNvPr>
          <p:cNvGrpSpPr/>
          <p:nvPr/>
        </p:nvGrpSpPr>
        <p:grpSpPr>
          <a:xfrm>
            <a:off x="0" y="339385"/>
            <a:ext cx="12192000" cy="898571"/>
            <a:chOff x="0" y="34586"/>
            <a:chExt cx="12192000" cy="898571"/>
          </a:xfrm>
          <a:gradFill flip="none" rotWithShape="1">
            <a:gsLst>
              <a:gs pos="83000">
                <a:schemeClr val="accent6">
                  <a:lumMod val="40000"/>
                  <a:lumOff val="60000"/>
                </a:schemeClr>
              </a:gs>
              <a:gs pos="54000">
                <a:schemeClr val="accent5">
                  <a:lumMod val="60000"/>
                  <a:alpha val="81000"/>
                </a:schemeClr>
              </a:gs>
            </a:gsLst>
            <a:lin ang="2700000" scaled="1"/>
            <a:tileRect/>
          </a:gradFill>
        </p:grpSpPr>
        <p:sp>
          <p:nvSpPr>
            <p:cNvPr id="4" name="Rectangle 3">
              <a:extLst>
                <a:ext uri="{FF2B5EF4-FFF2-40B4-BE49-F238E27FC236}">
                  <a16:creationId xmlns:a16="http://schemas.microsoft.com/office/drawing/2014/main" id="{508DE19C-14B7-CC4F-8F54-03A2A61E30FD}"/>
                </a:ext>
              </a:extLst>
            </p:cNvPr>
            <p:cNvSpPr/>
            <p:nvPr/>
          </p:nvSpPr>
          <p:spPr>
            <a:xfrm>
              <a:off x="0" y="34586"/>
              <a:ext cx="12192000" cy="898571"/>
            </a:xfrm>
            <a:prstGeom prst="rect">
              <a:avLst/>
            </a:prstGeom>
            <a:solidFill>
              <a:srgbClr val="4A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0" dirty="0"/>
            </a:p>
          </p:txBody>
        </p:sp>
        <p:sp>
          <p:nvSpPr>
            <p:cNvPr id="2" name="Rectangle 1">
              <a:extLst>
                <a:ext uri="{FF2B5EF4-FFF2-40B4-BE49-F238E27FC236}">
                  <a16:creationId xmlns:a16="http://schemas.microsoft.com/office/drawing/2014/main" id="{4C039E92-7BBC-5E45-B3CC-3A1377722DD6}"/>
                </a:ext>
              </a:extLst>
            </p:cNvPr>
            <p:cNvSpPr/>
            <p:nvPr/>
          </p:nvSpPr>
          <p:spPr>
            <a:xfrm>
              <a:off x="1711631" y="191483"/>
              <a:ext cx="8768747" cy="584775"/>
            </a:xfrm>
            <a:prstGeom prst="rect">
              <a:avLst/>
            </a:prstGeom>
            <a:noFill/>
          </p:spPr>
          <p:txBody>
            <a:bodyPr wrap="none">
              <a:spAutoFit/>
            </a:bodyPr>
            <a:lstStyle/>
            <a:p>
              <a:pPr algn="ctr"/>
              <a:r>
                <a:rPr lang="fr-FR" sz="3200" b="1" dirty="0">
                  <a:solidFill>
                    <a:schemeClr val="bg1"/>
                  </a:solidFill>
                  <a:latin typeface="Futura Medium" panose="020B0602020204020303" pitchFamily="34" charset="-79"/>
                  <a:cs typeface="Futura Medium" panose="020B0602020204020303" pitchFamily="34" charset="-79"/>
                </a:rPr>
                <a:t>Actualités en Dyslipidémie – Physiopathologie</a:t>
              </a:r>
            </a:p>
          </p:txBody>
        </p:sp>
      </p:grpSp>
      <p:sp>
        <p:nvSpPr>
          <p:cNvPr id="7" name="Rectangle 6">
            <a:extLst>
              <a:ext uri="{FF2B5EF4-FFF2-40B4-BE49-F238E27FC236}">
                <a16:creationId xmlns:a16="http://schemas.microsoft.com/office/drawing/2014/main" id="{2656ECB4-9BF0-3840-A7D2-3E398A35E77F}"/>
              </a:ext>
            </a:extLst>
          </p:cNvPr>
          <p:cNvSpPr/>
          <p:nvPr/>
        </p:nvSpPr>
        <p:spPr>
          <a:xfrm>
            <a:off x="97886" y="1285600"/>
            <a:ext cx="5944564" cy="32484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contenu 6">
            <a:extLst>
              <a:ext uri="{FF2B5EF4-FFF2-40B4-BE49-F238E27FC236}">
                <a16:creationId xmlns:a16="http://schemas.microsoft.com/office/drawing/2014/main" id="{0B9101F6-1E10-2A43-955E-280E60FC122A}"/>
              </a:ext>
            </a:extLst>
          </p:cNvPr>
          <p:cNvSpPr>
            <a:spLocks noGrp="1"/>
          </p:cNvSpPr>
          <p:nvPr>
            <p:ph idx="1"/>
          </p:nvPr>
        </p:nvSpPr>
        <p:spPr>
          <a:xfrm>
            <a:off x="6362586" y="1452951"/>
            <a:ext cx="9093203" cy="5405049"/>
          </a:xfrm>
        </p:spPr>
        <p:txBody>
          <a:bodyPr>
            <a:normAutofit/>
          </a:bodyPr>
          <a:lstStyle/>
          <a:p>
            <a:pPr marL="0" indent="0">
              <a:buNone/>
            </a:pPr>
            <a:r>
              <a:rPr lang="fr-FR" sz="2400" b="1" u="sng" dirty="0"/>
              <a:t>SCA:</a:t>
            </a:r>
            <a:r>
              <a:rPr lang="fr-FR" sz="2400" b="1" dirty="0"/>
              <a:t> </a:t>
            </a:r>
            <a:r>
              <a:rPr lang="fr-FR" sz="2400" dirty="0"/>
              <a:t>Complication athérosclérose</a:t>
            </a:r>
            <a:endParaRPr lang="fr-FR" sz="2400" u="sng" dirty="0"/>
          </a:p>
          <a:p>
            <a:pPr marL="0" indent="0">
              <a:buNone/>
            </a:pPr>
            <a:endParaRPr lang="fr-FR" sz="2400" dirty="0"/>
          </a:p>
        </p:txBody>
      </p:sp>
      <p:pic>
        <p:nvPicPr>
          <p:cNvPr id="11" name="Image 10">
            <a:extLst>
              <a:ext uri="{FF2B5EF4-FFF2-40B4-BE49-F238E27FC236}">
                <a16:creationId xmlns:a16="http://schemas.microsoft.com/office/drawing/2014/main" id="{6166E141-8639-1E47-89A9-ED25DF643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81" y="1781993"/>
            <a:ext cx="2853345" cy="1988052"/>
          </a:xfrm>
          <a:prstGeom prst="rect">
            <a:avLst/>
          </a:prstGeom>
        </p:spPr>
      </p:pic>
      <p:sp>
        <p:nvSpPr>
          <p:cNvPr id="12" name="ZoneTexte 11">
            <a:extLst>
              <a:ext uri="{FF2B5EF4-FFF2-40B4-BE49-F238E27FC236}">
                <a16:creationId xmlns:a16="http://schemas.microsoft.com/office/drawing/2014/main" id="{84F91422-0CC7-A549-BB99-8CA637C40596}"/>
              </a:ext>
            </a:extLst>
          </p:cNvPr>
          <p:cNvSpPr txBox="1"/>
          <p:nvPr/>
        </p:nvSpPr>
        <p:spPr>
          <a:xfrm>
            <a:off x="216350" y="4581570"/>
            <a:ext cx="6326118" cy="1938992"/>
          </a:xfrm>
          <a:prstGeom prst="rect">
            <a:avLst/>
          </a:prstGeom>
          <a:noFill/>
        </p:spPr>
        <p:txBody>
          <a:bodyPr wrap="square" rtlCol="0">
            <a:spAutoFit/>
          </a:bodyPr>
          <a:lstStyle/>
          <a:p>
            <a:r>
              <a:rPr lang="fr-FR" sz="2400" dirty="0"/>
              <a:t>Rupture de plaque</a:t>
            </a:r>
          </a:p>
          <a:p>
            <a:pPr marL="285750" indent="-285750">
              <a:buFont typeface="Wingdings" charset="2"/>
              <a:buChar char="è"/>
            </a:pPr>
            <a:r>
              <a:rPr lang="fr-FR" sz="2400" dirty="0">
                <a:sym typeface="Wingdings"/>
              </a:rPr>
              <a:t>Mise en contact cœur lipidique et éléments figurés sanguin</a:t>
            </a:r>
          </a:p>
          <a:p>
            <a:pPr marL="285750" indent="-285750">
              <a:buFont typeface="Wingdings" charset="2"/>
              <a:buChar char="è"/>
            </a:pPr>
            <a:r>
              <a:rPr lang="fr-FR" sz="2400" dirty="0">
                <a:sym typeface="Wingdings"/>
              </a:rPr>
              <a:t>Thrombose </a:t>
            </a:r>
          </a:p>
          <a:p>
            <a:pPr marL="285750" indent="-285750">
              <a:buFont typeface="Wingdings" charset="2"/>
              <a:buChar char="è"/>
            </a:pPr>
            <a:r>
              <a:rPr lang="fr-FR" sz="2400" dirty="0">
                <a:sym typeface="Wingdings"/>
              </a:rPr>
              <a:t>Occlusion artérielle, ischémie puis infarctus</a:t>
            </a:r>
            <a:endParaRPr lang="fr-FR" sz="2400" dirty="0"/>
          </a:p>
        </p:txBody>
      </p:sp>
      <p:pic>
        <p:nvPicPr>
          <p:cNvPr id="13" name="Image 12">
            <a:extLst>
              <a:ext uri="{FF2B5EF4-FFF2-40B4-BE49-F238E27FC236}">
                <a16:creationId xmlns:a16="http://schemas.microsoft.com/office/drawing/2014/main" id="{4A1CB9E0-08A5-A54D-B3F8-A90D28ED5289}"/>
              </a:ext>
            </a:extLst>
          </p:cNvPr>
          <p:cNvPicPr>
            <a:picLocks noChangeAspect="1"/>
          </p:cNvPicPr>
          <p:nvPr/>
        </p:nvPicPr>
        <p:blipFill>
          <a:blip r:embed="rId4"/>
          <a:stretch>
            <a:fillRect/>
          </a:stretch>
        </p:blipFill>
        <p:spPr>
          <a:xfrm>
            <a:off x="2861307" y="1378039"/>
            <a:ext cx="3036166" cy="2998988"/>
          </a:xfrm>
          <a:prstGeom prst="rect">
            <a:avLst/>
          </a:prstGeom>
        </p:spPr>
      </p:pic>
      <p:pic>
        <p:nvPicPr>
          <p:cNvPr id="14" name="Image 13">
            <a:extLst>
              <a:ext uri="{FF2B5EF4-FFF2-40B4-BE49-F238E27FC236}">
                <a16:creationId xmlns:a16="http://schemas.microsoft.com/office/drawing/2014/main" id="{04033120-038D-484E-9B12-09CF010E600A}"/>
              </a:ext>
            </a:extLst>
          </p:cNvPr>
          <p:cNvPicPr>
            <a:picLocks noChangeAspect="1"/>
          </p:cNvPicPr>
          <p:nvPr/>
        </p:nvPicPr>
        <p:blipFill>
          <a:blip r:embed="rId5"/>
          <a:stretch>
            <a:fillRect/>
          </a:stretch>
        </p:blipFill>
        <p:spPr>
          <a:xfrm>
            <a:off x="6149550" y="2201480"/>
            <a:ext cx="5944564" cy="3676918"/>
          </a:xfrm>
          <a:prstGeom prst="rect">
            <a:avLst/>
          </a:prstGeom>
        </p:spPr>
      </p:pic>
      <p:sp>
        <p:nvSpPr>
          <p:cNvPr id="15" name="ZoneTexte 14">
            <a:extLst>
              <a:ext uri="{FF2B5EF4-FFF2-40B4-BE49-F238E27FC236}">
                <a16:creationId xmlns:a16="http://schemas.microsoft.com/office/drawing/2014/main" id="{69640373-8161-FD4A-92BB-87CF7314258E}"/>
              </a:ext>
            </a:extLst>
          </p:cNvPr>
          <p:cNvSpPr txBox="1"/>
          <p:nvPr/>
        </p:nvSpPr>
        <p:spPr>
          <a:xfrm>
            <a:off x="6985748" y="6071996"/>
            <a:ext cx="5770937" cy="369332"/>
          </a:xfrm>
          <a:prstGeom prst="rect">
            <a:avLst/>
          </a:prstGeom>
          <a:noFill/>
        </p:spPr>
        <p:txBody>
          <a:bodyPr wrap="square" rtlCol="0">
            <a:spAutoFit/>
          </a:bodyPr>
          <a:lstStyle/>
          <a:p>
            <a:r>
              <a:rPr lang="fr-FR" dirty="0"/>
              <a:t>Mortalité coronaire selon cholestérol total</a:t>
            </a:r>
          </a:p>
        </p:txBody>
      </p:sp>
      <p:sp>
        <p:nvSpPr>
          <p:cNvPr id="16" name="Rectangle 15">
            <a:extLst>
              <a:ext uri="{FF2B5EF4-FFF2-40B4-BE49-F238E27FC236}">
                <a16:creationId xmlns:a16="http://schemas.microsoft.com/office/drawing/2014/main" id="{A34AF852-54CB-034E-87BE-DC8A7A8F9752}"/>
              </a:ext>
            </a:extLst>
          </p:cNvPr>
          <p:cNvSpPr/>
          <p:nvPr/>
        </p:nvSpPr>
        <p:spPr>
          <a:xfrm>
            <a:off x="8657618" y="6565395"/>
            <a:ext cx="6096000" cy="276999"/>
          </a:xfrm>
          <a:prstGeom prst="rect">
            <a:avLst/>
          </a:prstGeom>
        </p:spPr>
        <p:txBody>
          <a:bodyPr>
            <a:spAutoFit/>
          </a:bodyPr>
          <a:lstStyle/>
          <a:p>
            <a:pPr>
              <a:spcBef>
                <a:spcPts val="0"/>
              </a:spcBef>
              <a:spcAft>
                <a:spcPts val="0"/>
              </a:spcAft>
            </a:pPr>
            <a:r>
              <a:rPr lang="fr-FR" sz="1200" dirty="0"/>
              <a:t>Collins R, The Lancet. 2016 Nov;388(10059):2532–61</a:t>
            </a:r>
            <a:endParaRPr lang="fr-FR" sz="1200" dirty="0">
              <a:effectLst/>
            </a:endParaRPr>
          </a:p>
        </p:txBody>
      </p:sp>
    </p:spTree>
    <p:extLst>
      <p:ext uri="{BB962C8B-B14F-4D97-AF65-F5344CB8AC3E}">
        <p14:creationId xmlns:p14="http://schemas.microsoft.com/office/powerpoint/2010/main" val="3698755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0">
          <a:fgClr>
            <a:schemeClr val="bg2"/>
          </a:fgClr>
          <a:bgClr>
            <a:schemeClr val="bg1"/>
          </a:bgClr>
        </a:patt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9B9B8519-185B-F446-A55D-51018E946C48}"/>
              </a:ext>
            </a:extLst>
          </p:cNvPr>
          <p:cNvGrpSpPr/>
          <p:nvPr/>
        </p:nvGrpSpPr>
        <p:grpSpPr>
          <a:xfrm>
            <a:off x="0" y="339385"/>
            <a:ext cx="12192000" cy="898571"/>
            <a:chOff x="0" y="34586"/>
            <a:chExt cx="12192000" cy="898571"/>
          </a:xfrm>
          <a:gradFill flip="none" rotWithShape="1">
            <a:gsLst>
              <a:gs pos="83000">
                <a:schemeClr val="accent6">
                  <a:lumMod val="40000"/>
                  <a:lumOff val="60000"/>
                </a:schemeClr>
              </a:gs>
              <a:gs pos="54000">
                <a:schemeClr val="accent5">
                  <a:lumMod val="60000"/>
                  <a:alpha val="81000"/>
                </a:schemeClr>
              </a:gs>
            </a:gsLst>
            <a:lin ang="2700000" scaled="1"/>
            <a:tileRect/>
          </a:gradFill>
        </p:grpSpPr>
        <p:sp>
          <p:nvSpPr>
            <p:cNvPr id="4" name="Rectangle 3">
              <a:extLst>
                <a:ext uri="{FF2B5EF4-FFF2-40B4-BE49-F238E27FC236}">
                  <a16:creationId xmlns:a16="http://schemas.microsoft.com/office/drawing/2014/main" id="{508DE19C-14B7-CC4F-8F54-03A2A61E30FD}"/>
                </a:ext>
              </a:extLst>
            </p:cNvPr>
            <p:cNvSpPr/>
            <p:nvPr/>
          </p:nvSpPr>
          <p:spPr>
            <a:xfrm>
              <a:off x="0" y="34586"/>
              <a:ext cx="12192000" cy="898571"/>
            </a:xfrm>
            <a:prstGeom prst="rect">
              <a:avLst/>
            </a:prstGeom>
            <a:solidFill>
              <a:srgbClr val="4A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0" dirty="0"/>
            </a:p>
          </p:txBody>
        </p:sp>
        <p:sp>
          <p:nvSpPr>
            <p:cNvPr id="2" name="Rectangle 1">
              <a:extLst>
                <a:ext uri="{FF2B5EF4-FFF2-40B4-BE49-F238E27FC236}">
                  <a16:creationId xmlns:a16="http://schemas.microsoft.com/office/drawing/2014/main" id="{4C039E92-7BBC-5E45-B3CC-3A1377722DD6}"/>
                </a:ext>
              </a:extLst>
            </p:cNvPr>
            <p:cNvSpPr/>
            <p:nvPr/>
          </p:nvSpPr>
          <p:spPr>
            <a:xfrm>
              <a:off x="1173121" y="191483"/>
              <a:ext cx="9845773" cy="584775"/>
            </a:xfrm>
            <a:prstGeom prst="rect">
              <a:avLst/>
            </a:prstGeom>
            <a:noFill/>
          </p:spPr>
          <p:txBody>
            <a:bodyPr wrap="none">
              <a:spAutoFit/>
            </a:bodyPr>
            <a:lstStyle/>
            <a:p>
              <a:pPr algn="ctr"/>
              <a:r>
                <a:rPr lang="fr-FR" sz="3200" b="1" dirty="0">
                  <a:solidFill>
                    <a:schemeClr val="bg1"/>
                  </a:solidFill>
                  <a:latin typeface="Futura Medium" panose="020B0602020204020303" pitchFamily="34" charset="-79"/>
                  <a:cs typeface="Futura Medium" panose="020B0602020204020303" pitchFamily="34" charset="-79"/>
                </a:rPr>
                <a:t>Actualités en Dyslipidémie – Recommandations ESC</a:t>
              </a:r>
            </a:p>
          </p:txBody>
        </p:sp>
      </p:grpSp>
      <p:pic>
        <p:nvPicPr>
          <p:cNvPr id="17" name="Image 16">
            <a:extLst>
              <a:ext uri="{FF2B5EF4-FFF2-40B4-BE49-F238E27FC236}">
                <a16:creationId xmlns:a16="http://schemas.microsoft.com/office/drawing/2014/main" id="{6C8D1F3C-8470-614F-AB09-71E709B0E21B}"/>
              </a:ext>
            </a:extLst>
          </p:cNvPr>
          <p:cNvPicPr>
            <a:picLocks noChangeAspect="1"/>
          </p:cNvPicPr>
          <p:nvPr/>
        </p:nvPicPr>
        <p:blipFill rotWithShape="1">
          <a:blip r:embed="rId3"/>
          <a:srcRect t="53004"/>
          <a:stretch/>
        </p:blipFill>
        <p:spPr>
          <a:xfrm>
            <a:off x="549608" y="4176312"/>
            <a:ext cx="11092783" cy="1398663"/>
          </a:xfrm>
          <a:prstGeom prst="rect">
            <a:avLst/>
          </a:prstGeom>
          <a:effectLst>
            <a:outerShdw blurRad="50800" dist="38100" dir="2700000" algn="tl" rotWithShape="0">
              <a:prstClr val="black">
                <a:alpha val="40000"/>
              </a:prstClr>
            </a:outerShdw>
          </a:effectLst>
        </p:spPr>
      </p:pic>
      <p:pic>
        <p:nvPicPr>
          <p:cNvPr id="18" name="Image 17">
            <a:extLst>
              <a:ext uri="{FF2B5EF4-FFF2-40B4-BE49-F238E27FC236}">
                <a16:creationId xmlns:a16="http://schemas.microsoft.com/office/drawing/2014/main" id="{16C8D986-4117-1D41-8CA2-85CABA4CA735}"/>
              </a:ext>
            </a:extLst>
          </p:cNvPr>
          <p:cNvPicPr>
            <a:picLocks noChangeAspect="1"/>
          </p:cNvPicPr>
          <p:nvPr/>
        </p:nvPicPr>
        <p:blipFill rotWithShape="1">
          <a:blip r:embed="rId4"/>
          <a:srcRect b="40277"/>
          <a:stretch/>
        </p:blipFill>
        <p:spPr>
          <a:xfrm>
            <a:off x="784425" y="1735635"/>
            <a:ext cx="10652579" cy="19245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6739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0">
          <a:fgClr>
            <a:schemeClr val="bg2"/>
          </a:fgClr>
          <a:bgClr>
            <a:schemeClr val="bg1"/>
          </a:bgClr>
        </a:patt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9B9B8519-185B-F446-A55D-51018E946C48}"/>
              </a:ext>
            </a:extLst>
          </p:cNvPr>
          <p:cNvGrpSpPr/>
          <p:nvPr/>
        </p:nvGrpSpPr>
        <p:grpSpPr>
          <a:xfrm>
            <a:off x="0" y="29420"/>
            <a:ext cx="12192000" cy="898571"/>
            <a:chOff x="0" y="34586"/>
            <a:chExt cx="12192000" cy="898571"/>
          </a:xfrm>
          <a:gradFill flip="none" rotWithShape="1">
            <a:gsLst>
              <a:gs pos="83000">
                <a:schemeClr val="accent6">
                  <a:lumMod val="40000"/>
                  <a:lumOff val="60000"/>
                </a:schemeClr>
              </a:gs>
              <a:gs pos="54000">
                <a:schemeClr val="accent5">
                  <a:lumMod val="60000"/>
                  <a:alpha val="81000"/>
                </a:schemeClr>
              </a:gs>
            </a:gsLst>
            <a:lin ang="2700000" scaled="1"/>
            <a:tileRect/>
          </a:gradFill>
        </p:grpSpPr>
        <p:sp>
          <p:nvSpPr>
            <p:cNvPr id="4" name="Rectangle 3">
              <a:extLst>
                <a:ext uri="{FF2B5EF4-FFF2-40B4-BE49-F238E27FC236}">
                  <a16:creationId xmlns:a16="http://schemas.microsoft.com/office/drawing/2014/main" id="{508DE19C-14B7-CC4F-8F54-03A2A61E30FD}"/>
                </a:ext>
              </a:extLst>
            </p:cNvPr>
            <p:cNvSpPr/>
            <p:nvPr/>
          </p:nvSpPr>
          <p:spPr>
            <a:xfrm>
              <a:off x="0" y="34586"/>
              <a:ext cx="12192000" cy="898571"/>
            </a:xfrm>
            <a:prstGeom prst="rect">
              <a:avLst/>
            </a:prstGeom>
            <a:solidFill>
              <a:srgbClr val="4A7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4000" dirty="0"/>
            </a:p>
          </p:txBody>
        </p:sp>
        <p:sp>
          <p:nvSpPr>
            <p:cNvPr id="2" name="Rectangle 1">
              <a:extLst>
                <a:ext uri="{FF2B5EF4-FFF2-40B4-BE49-F238E27FC236}">
                  <a16:creationId xmlns:a16="http://schemas.microsoft.com/office/drawing/2014/main" id="{4C039E92-7BBC-5E45-B3CC-3A1377722DD6}"/>
                </a:ext>
              </a:extLst>
            </p:cNvPr>
            <p:cNvSpPr/>
            <p:nvPr/>
          </p:nvSpPr>
          <p:spPr>
            <a:xfrm>
              <a:off x="1173121" y="191483"/>
              <a:ext cx="9845773" cy="584775"/>
            </a:xfrm>
            <a:prstGeom prst="rect">
              <a:avLst/>
            </a:prstGeom>
            <a:noFill/>
          </p:spPr>
          <p:txBody>
            <a:bodyPr wrap="none">
              <a:spAutoFit/>
            </a:bodyPr>
            <a:lstStyle/>
            <a:p>
              <a:pPr algn="ctr"/>
              <a:r>
                <a:rPr lang="fr-FR" sz="3200" b="1" dirty="0">
                  <a:solidFill>
                    <a:schemeClr val="bg1"/>
                  </a:solidFill>
                  <a:latin typeface="Futura Medium" panose="020B0602020204020303" pitchFamily="34" charset="-79"/>
                  <a:cs typeface="Futura Medium" panose="020B0602020204020303" pitchFamily="34" charset="-79"/>
                </a:rPr>
                <a:t>Actualités en Dyslipidémie – Recommandations ESC</a:t>
              </a:r>
            </a:p>
          </p:txBody>
        </p:sp>
      </p:grpSp>
      <p:sp>
        <p:nvSpPr>
          <p:cNvPr id="7" name="Espace réservé du contenu 2">
            <a:extLst>
              <a:ext uri="{FF2B5EF4-FFF2-40B4-BE49-F238E27FC236}">
                <a16:creationId xmlns:a16="http://schemas.microsoft.com/office/drawing/2014/main" id="{1CD06C0D-650D-0F46-9D4C-664B9E50E161}"/>
              </a:ext>
            </a:extLst>
          </p:cNvPr>
          <p:cNvSpPr>
            <a:spLocks noGrp="1"/>
          </p:cNvSpPr>
          <p:nvPr>
            <p:ph idx="1"/>
          </p:nvPr>
        </p:nvSpPr>
        <p:spPr>
          <a:xfrm>
            <a:off x="560712" y="1034587"/>
            <a:ext cx="11070575" cy="5541175"/>
          </a:xfrm>
        </p:spPr>
        <p:txBody>
          <a:bodyPr>
            <a:normAutofit fontScale="77500" lnSpcReduction="20000"/>
          </a:bodyPr>
          <a:lstStyle/>
          <a:p>
            <a:pPr marL="0" indent="0">
              <a:buNone/>
            </a:pPr>
            <a:r>
              <a:rPr lang="fr-FR" sz="3200" i="1" u="sng" dirty="0" err="1"/>
              <a:t>Recos</a:t>
            </a:r>
            <a:r>
              <a:rPr lang="fr-FR" sz="3200" i="1" u="sng" dirty="0"/>
              <a:t> 2021 (prévention CV)</a:t>
            </a:r>
          </a:p>
          <a:p>
            <a:pPr>
              <a:buFontTx/>
              <a:buChar char="-"/>
            </a:pPr>
            <a:r>
              <a:rPr lang="fr-FR" sz="3200" dirty="0"/>
              <a:t>Identifier et traiter les patients les plus à risque</a:t>
            </a:r>
          </a:p>
          <a:p>
            <a:pPr>
              <a:buFontTx/>
              <a:buChar char="-"/>
            </a:pPr>
            <a:r>
              <a:rPr lang="fr-FR" sz="3200" dirty="0"/>
              <a:t>3 grandes catégories de patients </a:t>
            </a:r>
          </a:p>
          <a:p>
            <a:pPr marL="0" indent="0">
              <a:buNone/>
            </a:pPr>
            <a:r>
              <a:rPr lang="fr-FR" sz="3200" dirty="0"/>
              <a:t>	</a:t>
            </a:r>
            <a:r>
              <a:rPr lang="fr-FR" sz="3200" b="1" dirty="0"/>
              <a:t>Apparemment sains / MCV avérée / diabétique et IRC </a:t>
            </a:r>
          </a:p>
          <a:p>
            <a:pPr>
              <a:buFontTx/>
              <a:buChar char="-"/>
            </a:pPr>
            <a:r>
              <a:rPr lang="fr-FR" sz="3200" dirty="0"/>
              <a:t>Nouvelle classification SCORE 2 et </a:t>
            </a:r>
            <a:r>
              <a:rPr lang="fr-FR" sz="3200" b="1" dirty="0"/>
              <a:t>SCORE 2 OP (&gt;70 ans)</a:t>
            </a:r>
          </a:p>
          <a:p>
            <a:pPr>
              <a:buFontTx/>
              <a:buChar char="-"/>
            </a:pPr>
            <a:r>
              <a:rPr lang="fr-FR" sz="3200" dirty="0"/>
              <a:t>Estime le risque de survenue </a:t>
            </a:r>
            <a:r>
              <a:rPr lang="fr-FR" sz="3200" b="1" dirty="0"/>
              <a:t>d’évènement CV à 10 ans</a:t>
            </a:r>
          </a:p>
          <a:p>
            <a:pPr>
              <a:buFontTx/>
              <a:buChar char="-"/>
            </a:pPr>
            <a:r>
              <a:rPr lang="fr-FR" sz="3200" dirty="0"/>
              <a:t>Concept de Non-HDL Cholestérol</a:t>
            </a:r>
          </a:p>
          <a:p>
            <a:pPr>
              <a:buFontTx/>
              <a:buChar char="-"/>
            </a:pPr>
            <a:endParaRPr lang="fr-FR" sz="3200" dirty="0"/>
          </a:p>
          <a:p>
            <a:pPr marL="0" indent="0">
              <a:buNone/>
            </a:pPr>
            <a:r>
              <a:rPr lang="fr-FR" sz="3200" i="1" u="sng" dirty="0"/>
              <a:t>Qui dépister ?</a:t>
            </a:r>
          </a:p>
          <a:p>
            <a:pPr marL="342900" indent="-342900">
              <a:buFontTx/>
              <a:buChar char="-"/>
            </a:pPr>
            <a:r>
              <a:rPr lang="fr-FR" sz="3200" dirty="0"/>
              <a:t>Tout patient avec un FRCV</a:t>
            </a:r>
          </a:p>
          <a:p>
            <a:pPr marL="800100" lvl="1" indent="-342900">
              <a:buFontTx/>
              <a:buChar char="-"/>
            </a:pPr>
            <a:r>
              <a:rPr lang="fr-FR" sz="2600" dirty="0"/>
              <a:t>hérédité, HF, tabac, HTA, DT2, LDL</a:t>
            </a:r>
          </a:p>
          <a:p>
            <a:pPr marL="342900" indent="-342900">
              <a:buFontTx/>
              <a:buChar char="-"/>
            </a:pPr>
            <a:r>
              <a:rPr lang="fr-FR" sz="3200" dirty="0"/>
              <a:t>Homme &gt;40 ans</a:t>
            </a:r>
          </a:p>
          <a:p>
            <a:pPr marL="342900" indent="-342900">
              <a:buFontTx/>
              <a:buChar char="-"/>
            </a:pPr>
            <a:r>
              <a:rPr lang="fr-FR" sz="3200" dirty="0"/>
              <a:t>Femme &gt;50 ans</a:t>
            </a:r>
          </a:p>
          <a:p>
            <a:pPr marL="342900" indent="-342900">
              <a:buFontTx/>
              <a:buChar char="-"/>
            </a:pPr>
            <a:r>
              <a:rPr lang="fr-FR" sz="3200" dirty="0"/>
              <a:t>/5 ans</a:t>
            </a:r>
          </a:p>
          <a:p>
            <a:pPr marL="0" indent="0">
              <a:buNone/>
            </a:pPr>
            <a:endParaRPr lang="fr-FR" sz="3200" dirty="0"/>
          </a:p>
          <a:p>
            <a:endParaRPr lang="fr-FR" sz="3200" dirty="0"/>
          </a:p>
        </p:txBody>
      </p:sp>
      <p:pic>
        <p:nvPicPr>
          <p:cNvPr id="9" name="Graphique 8" descr="Danger">
            <a:extLst>
              <a:ext uri="{FF2B5EF4-FFF2-40B4-BE49-F238E27FC236}">
                <a16:creationId xmlns:a16="http://schemas.microsoft.com/office/drawing/2014/main" id="{376A16BA-93E4-9045-8B0B-F858120391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1685" y="1034587"/>
            <a:ext cx="1144524" cy="1144524"/>
          </a:xfrm>
          <a:prstGeom prst="rect">
            <a:avLst/>
          </a:prstGeom>
        </p:spPr>
      </p:pic>
      <p:pic>
        <p:nvPicPr>
          <p:cNvPr id="10" name="Image 9">
            <a:extLst>
              <a:ext uri="{FF2B5EF4-FFF2-40B4-BE49-F238E27FC236}">
                <a16:creationId xmlns:a16="http://schemas.microsoft.com/office/drawing/2014/main" id="{5F14C26B-E072-2147-916B-435FE40AAC2D}"/>
              </a:ext>
            </a:extLst>
          </p:cNvPr>
          <p:cNvPicPr>
            <a:picLocks noChangeAspect="1"/>
          </p:cNvPicPr>
          <p:nvPr/>
        </p:nvPicPr>
        <p:blipFill>
          <a:blip r:embed="rId5"/>
          <a:stretch>
            <a:fillRect/>
          </a:stretch>
        </p:blipFill>
        <p:spPr>
          <a:xfrm>
            <a:off x="6595309" y="3601528"/>
            <a:ext cx="4771787" cy="914400"/>
          </a:xfrm>
          <a:prstGeom prst="rect">
            <a:avLst/>
          </a:prstGeom>
        </p:spPr>
      </p:pic>
      <p:pic>
        <p:nvPicPr>
          <p:cNvPr id="12" name="Graphique 11" descr="Fumeurs">
            <a:extLst>
              <a:ext uri="{FF2B5EF4-FFF2-40B4-BE49-F238E27FC236}">
                <a16:creationId xmlns:a16="http://schemas.microsoft.com/office/drawing/2014/main" id="{7860BB3D-DD29-7245-AB26-6757FCF26C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25372" y="4939492"/>
            <a:ext cx="1276995" cy="1276995"/>
          </a:xfrm>
          <a:prstGeom prst="rect">
            <a:avLst/>
          </a:prstGeom>
        </p:spPr>
      </p:pic>
      <p:pic>
        <p:nvPicPr>
          <p:cNvPr id="16" name="Graphique 15" descr="Utilisateur">
            <a:extLst>
              <a:ext uri="{FF2B5EF4-FFF2-40B4-BE49-F238E27FC236}">
                <a16:creationId xmlns:a16="http://schemas.microsoft.com/office/drawing/2014/main" id="{C7BFC419-2E61-714C-AF03-D20E651DDD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30884" y="4919938"/>
            <a:ext cx="1276995" cy="1276995"/>
          </a:xfrm>
          <a:prstGeom prst="rect">
            <a:avLst/>
          </a:prstGeom>
        </p:spPr>
      </p:pic>
      <p:pic>
        <p:nvPicPr>
          <p:cNvPr id="20" name="Graphique 19" descr="Profil femelle">
            <a:extLst>
              <a:ext uri="{FF2B5EF4-FFF2-40B4-BE49-F238E27FC236}">
                <a16:creationId xmlns:a16="http://schemas.microsoft.com/office/drawing/2014/main" id="{2E9FA69A-C3E3-014A-99B5-92629D23FA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37980" y="4921951"/>
            <a:ext cx="1276995" cy="1276995"/>
          </a:xfrm>
          <a:prstGeom prst="rect">
            <a:avLst/>
          </a:prstGeom>
        </p:spPr>
      </p:pic>
      <p:pic>
        <p:nvPicPr>
          <p:cNvPr id="6" name="Graphique 5" descr="Burger et boisson">
            <a:extLst>
              <a:ext uri="{FF2B5EF4-FFF2-40B4-BE49-F238E27FC236}">
                <a16:creationId xmlns:a16="http://schemas.microsoft.com/office/drawing/2014/main" id="{495C1489-9259-714E-8194-A94E592E98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08342" y="4887766"/>
            <a:ext cx="1325184" cy="1325184"/>
          </a:xfrm>
          <a:prstGeom prst="rect">
            <a:avLst/>
          </a:prstGeom>
        </p:spPr>
      </p:pic>
    </p:spTree>
    <p:extLst>
      <p:ext uri="{BB962C8B-B14F-4D97-AF65-F5344CB8AC3E}">
        <p14:creationId xmlns:p14="http://schemas.microsoft.com/office/powerpoint/2010/main" val="80140329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TotalTime>
  <Words>3307</Words>
  <Application>Microsoft Macintosh PowerPoint</Application>
  <PresentationFormat>Grand écran</PresentationFormat>
  <Paragraphs>442</Paragraphs>
  <Slides>41</Slides>
  <Notes>40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41</vt:i4>
      </vt:variant>
    </vt:vector>
  </HeadingPairs>
  <TitlesOfParts>
    <vt:vector size="48" baseType="lpstr">
      <vt:lpstr>AdvPSA05F</vt:lpstr>
      <vt:lpstr>Arial</vt:lpstr>
      <vt:lpstr>Calibri</vt:lpstr>
      <vt:lpstr>Calibri Light</vt:lpstr>
      <vt:lpstr>Futura Medium</vt:lpstr>
      <vt:lpstr>Wingdings</vt:lpstr>
      <vt:lpstr>Thème Office</vt:lpstr>
      <vt:lpstr>Actualités sur la prise en charge des Dyslipidémies en Cardiologie</vt:lpstr>
      <vt:lpstr>Liens d’intérêt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 LA DÉCOUVERTE…</vt:lpstr>
      <vt:lpstr>…A L’ÉTUDE CHEZ L’HOMME</vt:lpstr>
      <vt:lpstr>Etude FOURIER</vt:lpstr>
      <vt:lpstr>Etude FOURIER</vt:lpstr>
      <vt:lpstr>Etude FOURIER</vt:lpstr>
      <vt:lpstr>Etude FOURIER</vt:lpstr>
      <vt:lpstr>Etude FOURIER</vt:lpstr>
      <vt:lpstr>Etude FOURIER : messages-clés</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Actualités sur la prise en charge des Dyslipidémies en Cardiologie</dc:title>
  <dc:creator>Benjamin Duband</dc:creator>
  <cp:lastModifiedBy>Benjamin Duband</cp:lastModifiedBy>
  <cp:revision>100</cp:revision>
  <dcterms:created xsi:type="dcterms:W3CDTF">2022-09-19T15:32:07Z</dcterms:created>
  <dcterms:modified xsi:type="dcterms:W3CDTF">2022-09-29T20:49:31Z</dcterms:modified>
</cp:coreProperties>
</file>