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1"/>
  </p:sldMasterIdLst>
  <p:notesMasterIdLst>
    <p:notesMasterId r:id="rId32"/>
  </p:notesMasterIdLst>
  <p:sldIdLst>
    <p:sldId id="256" r:id="rId2"/>
    <p:sldId id="500" r:id="rId3"/>
    <p:sldId id="1553" r:id="rId4"/>
    <p:sldId id="1555" r:id="rId5"/>
    <p:sldId id="1556" r:id="rId6"/>
    <p:sldId id="1558" r:id="rId7"/>
    <p:sldId id="1557" r:id="rId8"/>
    <p:sldId id="272" r:id="rId9"/>
    <p:sldId id="269" r:id="rId10"/>
    <p:sldId id="258" r:id="rId11"/>
    <p:sldId id="1560" r:id="rId12"/>
    <p:sldId id="266" r:id="rId13"/>
    <p:sldId id="283" r:id="rId14"/>
    <p:sldId id="275" r:id="rId15"/>
    <p:sldId id="281" r:id="rId16"/>
    <p:sldId id="284" r:id="rId17"/>
    <p:sldId id="286" r:id="rId18"/>
    <p:sldId id="285" r:id="rId19"/>
    <p:sldId id="294" r:id="rId20"/>
    <p:sldId id="274" r:id="rId21"/>
    <p:sldId id="273" r:id="rId22"/>
    <p:sldId id="1561" r:id="rId23"/>
    <p:sldId id="277" r:id="rId24"/>
    <p:sldId id="290" r:id="rId25"/>
    <p:sldId id="1562" r:id="rId26"/>
    <p:sldId id="1563" r:id="rId27"/>
    <p:sldId id="1564" r:id="rId28"/>
    <p:sldId id="1565" r:id="rId29"/>
    <p:sldId id="1566" r:id="rId30"/>
    <p:sldId id="1567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AD46"/>
    <a:srgbClr val="4472C4"/>
    <a:srgbClr val="4A78A1"/>
    <a:srgbClr val="87191E"/>
    <a:srgbClr val="EC8A2C"/>
    <a:srgbClr val="FF5DE3"/>
    <a:srgbClr val="659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5"/>
    <p:restoredTop sz="85117"/>
  </p:normalViewPr>
  <p:slideViewPr>
    <p:cSldViewPr snapToGrid="0" snapToObjects="1">
      <p:cViewPr>
        <p:scale>
          <a:sx n="103" d="100"/>
          <a:sy n="103" d="100"/>
        </p:scale>
        <p:origin x="840" y="26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A7F00-0DB3-4434-95CE-87AB4EE5D06B}" type="doc">
      <dgm:prSet loTypeId="urn:microsoft.com/office/officeart/2008/layout/VerticalCircle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5924AB-CDE7-413B-8D2A-92ECF938E396}">
      <dgm:prSet custT="1"/>
      <dgm:spPr/>
      <dgm:t>
        <a:bodyPr/>
        <a:lstStyle/>
        <a:p>
          <a:r>
            <a:rPr lang="fr-FR" sz="5000" dirty="0">
              <a:solidFill>
                <a:srgbClr val="FF0000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</a:t>
          </a:r>
          <a:r>
            <a:rPr lang="fr-FR" sz="50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Définitions - Rappels</a:t>
          </a:r>
          <a:endParaRPr lang="en-US" sz="50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9518E24A-F6B5-4DF9-8C57-12850FDDD875}" type="parTrans" cxnId="{79300E26-239C-424C-A45C-436C6D1C33F3}">
      <dgm:prSet/>
      <dgm:spPr/>
      <dgm:t>
        <a:bodyPr/>
        <a:lstStyle/>
        <a:p>
          <a:endParaRPr lang="en-US"/>
        </a:p>
      </dgm:t>
    </dgm:pt>
    <dgm:pt modelId="{48C0D62B-B7BD-4911-B6DB-EC9C8DF754C5}" type="sibTrans" cxnId="{79300E26-239C-424C-A45C-436C6D1C33F3}">
      <dgm:prSet/>
      <dgm:spPr/>
      <dgm:t>
        <a:bodyPr/>
        <a:lstStyle/>
        <a:p>
          <a:endParaRPr lang="en-US"/>
        </a:p>
      </dgm:t>
    </dgm:pt>
    <dgm:pt modelId="{C5D55811-51F0-4852-9423-E1CB5C8420A1}">
      <dgm:prSet custT="1"/>
      <dgm:spPr/>
      <dgm:t>
        <a:bodyPr/>
        <a:lstStyle/>
        <a:p>
          <a:r>
            <a:rPr lang="fr-FR" sz="5000" dirty="0">
              <a:latin typeface="Futura Medium" panose="020B0602020204020303" pitchFamily="34" charset="-79"/>
              <a:cs typeface="Futura Medium" panose="020B0602020204020303" pitchFamily="34" charset="-79"/>
            </a:rPr>
            <a:t> HTA secondaire</a:t>
          </a:r>
          <a:endParaRPr lang="en-US" sz="50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6213EC65-C22C-4803-9567-09263230E878}" type="parTrans" cxnId="{2A961E03-5D74-4E3A-90B1-EA76160704AB}">
      <dgm:prSet/>
      <dgm:spPr/>
      <dgm:t>
        <a:bodyPr/>
        <a:lstStyle/>
        <a:p>
          <a:endParaRPr lang="en-US"/>
        </a:p>
      </dgm:t>
    </dgm:pt>
    <dgm:pt modelId="{DFF6329B-201F-4E6B-B11B-338B116F69CC}" type="sibTrans" cxnId="{2A961E03-5D74-4E3A-90B1-EA76160704AB}">
      <dgm:prSet/>
      <dgm:spPr/>
      <dgm:t>
        <a:bodyPr/>
        <a:lstStyle/>
        <a:p>
          <a:endParaRPr lang="en-US"/>
        </a:p>
      </dgm:t>
    </dgm:pt>
    <dgm:pt modelId="{44FE0794-A02F-4FB0-87F4-1586B0E31500}">
      <dgm:prSet custT="1"/>
      <dgm:spPr/>
      <dgm:t>
        <a:bodyPr/>
        <a:lstStyle/>
        <a:p>
          <a:r>
            <a:rPr lang="fr-FR" sz="5000" dirty="0">
              <a:latin typeface="Futura Medium" panose="020B0602020204020303" pitchFamily="34" charset="-79"/>
              <a:cs typeface="Futura Medium" panose="020B0602020204020303" pitchFamily="34" charset="-79"/>
            </a:rPr>
            <a:t> HTA primitive</a:t>
          </a:r>
          <a:endParaRPr lang="en-US" sz="50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D002F05D-C769-46DC-A103-82E44EEBC65C}" type="parTrans" cxnId="{C72D9EB9-6184-41C3-8FD9-953DDE965C5D}">
      <dgm:prSet/>
      <dgm:spPr/>
      <dgm:t>
        <a:bodyPr/>
        <a:lstStyle/>
        <a:p>
          <a:endParaRPr lang="en-US"/>
        </a:p>
      </dgm:t>
    </dgm:pt>
    <dgm:pt modelId="{8D595814-2413-4D85-86B1-00721C257D9B}" type="sibTrans" cxnId="{C72D9EB9-6184-41C3-8FD9-953DDE965C5D}">
      <dgm:prSet/>
      <dgm:spPr/>
      <dgm:t>
        <a:bodyPr/>
        <a:lstStyle/>
        <a:p>
          <a:endParaRPr lang="en-US"/>
        </a:p>
      </dgm:t>
    </dgm:pt>
    <dgm:pt modelId="{60BE3495-DD61-674A-9A61-15053E16017F}" type="pres">
      <dgm:prSet presAssocID="{05AA7F00-0DB3-4434-95CE-87AB4EE5D06B}" presName="Name0" presStyleCnt="0">
        <dgm:presLayoutVars>
          <dgm:dir/>
        </dgm:presLayoutVars>
      </dgm:prSet>
      <dgm:spPr/>
    </dgm:pt>
    <dgm:pt modelId="{F4A9917F-EF9D-2349-BB8F-C817EE45AF44}" type="pres">
      <dgm:prSet presAssocID="{305924AB-CDE7-413B-8D2A-92ECF938E396}" presName="noChildren" presStyleCnt="0"/>
      <dgm:spPr/>
    </dgm:pt>
    <dgm:pt modelId="{435EE4A6-817A-3646-B222-83054F8CE1E8}" type="pres">
      <dgm:prSet presAssocID="{305924AB-CDE7-413B-8D2A-92ECF938E396}" presName="gap" presStyleCnt="0"/>
      <dgm:spPr/>
    </dgm:pt>
    <dgm:pt modelId="{CC731218-13DA-DA48-934C-5C6A55B507DA}" type="pres">
      <dgm:prSet presAssocID="{305924AB-CDE7-413B-8D2A-92ECF938E396}" presName="medCircle2" presStyleLbl="vennNode1" presStyleIdx="0" presStyleCnt="3" custLinFactNeighborX="-80720" custLinFactNeighborY="-9"/>
      <dgm:spPr>
        <a:solidFill>
          <a:srgbClr val="4A78A1"/>
        </a:solidFill>
      </dgm:spPr>
    </dgm:pt>
    <dgm:pt modelId="{8836D969-875C-A146-AF88-98831F7E2C9B}" type="pres">
      <dgm:prSet presAssocID="{305924AB-CDE7-413B-8D2A-92ECF938E396}" presName="txLvlOnly1" presStyleLbl="revTx" presStyleIdx="0" presStyleCnt="3"/>
      <dgm:spPr/>
    </dgm:pt>
    <dgm:pt modelId="{5DDEC5B0-BDD9-194A-8D91-5BFB0902FA1E}" type="pres">
      <dgm:prSet presAssocID="{C5D55811-51F0-4852-9423-E1CB5C8420A1}" presName="noChildren" presStyleCnt="0"/>
      <dgm:spPr/>
    </dgm:pt>
    <dgm:pt modelId="{BE9A312D-EB2A-AD4D-BF68-1ACFFD60F4D8}" type="pres">
      <dgm:prSet presAssocID="{C5D55811-51F0-4852-9423-E1CB5C8420A1}" presName="gap" presStyleCnt="0"/>
      <dgm:spPr/>
    </dgm:pt>
    <dgm:pt modelId="{5422E306-D688-2B43-90F8-0B5DA1CFB2D2}" type="pres">
      <dgm:prSet presAssocID="{C5D55811-51F0-4852-9423-E1CB5C8420A1}" presName="medCircle2" presStyleLbl="vennNode1" presStyleIdx="1" presStyleCnt="3" custLinFactNeighborX="-80720" custLinFactNeighborY="-9"/>
      <dgm:spPr>
        <a:xfrm>
          <a:off x="960571" y="1195739"/>
          <a:ext cx="1195738" cy="1195738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AAE648D-7CE1-7D4C-A9CC-B58F042A486C}" type="pres">
      <dgm:prSet presAssocID="{C5D55811-51F0-4852-9423-E1CB5C8420A1}" presName="txLvlOnly1" presStyleLbl="revTx" presStyleIdx="1" presStyleCnt="3"/>
      <dgm:spPr/>
    </dgm:pt>
    <dgm:pt modelId="{7C1AF3B5-EB64-0546-8589-65FCAA2894D3}" type="pres">
      <dgm:prSet presAssocID="{44FE0794-A02F-4FB0-87F4-1586B0E31500}" presName="noChildren" presStyleCnt="0"/>
      <dgm:spPr/>
    </dgm:pt>
    <dgm:pt modelId="{FA02823D-F317-AC4D-9DBF-D7AAA0BF569B}" type="pres">
      <dgm:prSet presAssocID="{44FE0794-A02F-4FB0-87F4-1586B0E31500}" presName="gap" presStyleCnt="0"/>
      <dgm:spPr/>
    </dgm:pt>
    <dgm:pt modelId="{006279E0-F896-DE49-AEFE-A3BC6B266BB4}" type="pres">
      <dgm:prSet presAssocID="{44FE0794-A02F-4FB0-87F4-1586B0E31500}" presName="medCircle2" presStyleLbl="vennNode1" presStyleIdx="2" presStyleCnt="3" custLinFactNeighborX="-80720" custLinFactNeighborY="-9"/>
      <dgm:spPr>
        <a:xfrm>
          <a:off x="960571" y="2391478"/>
          <a:ext cx="1195738" cy="1195738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5BA527B4-BFA7-5047-BE72-165EBD241057}" type="pres">
      <dgm:prSet presAssocID="{44FE0794-A02F-4FB0-87F4-1586B0E31500}" presName="txLvlOnly1" presStyleLbl="revTx" presStyleIdx="2" presStyleCnt="3"/>
      <dgm:spPr/>
    </dgm:pt>
  </dgm:ptLst>
  <dgm:cxnLst>
    <dgm:cxn modelId="{2A961E03-5D74-4E3A-90B1-EA76160704AB}" srcId="{05AA7F00-0DB3-4434-95CE-87AB4EE5D06B}" destId="{C5D55811-51F0-4852-9423-E1CB5C8420A1}" srcOrd="1" destOrd="0" parTransId="{6213EC65-C22C-4803-9567-09263230E878}" sibTransId="{DFF6329B-201F-4E6B-B11B-338B116F69CC}"/>
    <dgm:cxn modelId="{A94FF608-D070-6647-BC5C-4D3592746D92}" type="presOf" srcId="{05AA7F00-0DB3-4434-95CE-87AB4EE5D06B}" destId="{60BE3495-DD61-674A-9A61-15053E16017F}" srcOrd="0" destOrd="0" presId="urn:microsoft.com/office/officeart/2008/layout/VerticalCircleList"/>
    <dgm:cxn modelId="{14753F14-B8DF-CC43-AE98-8D998B7F2450}" type="presOf" srcId="{C5D55811-51F0-4852-9423-E1CB5C8420A1}" destId="{1AAE648D-7CE1-7D4C-A9CC-B58F042A486C}" srcOrd="0" destOrd="0" presId="urn:microsoft.com/office/officeart/2008/layout/VerticalCircleList"/>
    <dgm:cxn modelId="{79300E26-239C-424C-A45C-436C6D1C33F3}" srcId="{05AA7F00-0DB3-4434-95CE-87AB4EE5D06B}" destId="{305924AB-CDE7-413B-8D2A-92ECF938E396}" srcOrd="0" destOrd="0" parTransId="{9518E24A-F6B5-4DF9-8C57-12850FDDD875}" sibTransId="{48C0D62B-B7BD-4911-B6DB-EC9C8DF754C5}"/>
    <dgm:cxn modelId="{A1F6EB2F-9F5D-3D4A-9DAF-55C34C676A81}" type="presOf" srcId="{305924AB-CDE7-413B-8D2A-92ECF938E396}" destId="{8836D969-875C-A146-AF88-98831F7E2C9B}" srcOrd="0" destOrd="0" presId="urn:microsoft.com/office/officeart/2008/layout/VerticalCircleList"/>
    <dgm:cxn modelId="{BCDCB093-7150-9049-BE48-87A12EEC471F}" type="presOf" srcId="{44FE0794-A02F-4FB0-87F4-1586B0E31500}" destId="{5BA527B4-BFA7-5047-BE72-165EBD241057}" srcOrd="0" destOrd="0" presId="urn:microsoft.com/office/officeart/2008/layout/VerticalCircleList"/>
    <dgm:cxn modelId="{C72D9EB9-6184-41C3-8FD9-953DDE965C5D}" srcId="{05AA7F00-0DB3-4434-95CE-87AB4EE5D06B}" destId="{44FE0794-A02F-4FB0-87F4-1586B0E31500}" srcOrd="2" destOrd="0" parTransId="{D002F05D-C769-46DC-A103-82E44EEBC65C}" sibTransId="{8D595814-2413-4D85-86B1-00721C257D9B}"/>
    <dgm:cxn modelId="{AB6D44A3-8032-344E-A640-5C5720C34D8E}" type="presParOf" srcId="{60BE3495-DD61-674A-9A61-15053E16017F}" destId="{F4A9917F-EF9D-2349-BB8F-C817EE45AF44}" srcOrd="0" destOrd="0" presId="urn:microsoft.com/office/officeart/2008/layout/VerticalCircleList"/>
    <dgm:cxn modelId="{A6954DCF-C51F-E04B-BBF0-2293C7692686}" type="presParOf" srcId="{F4A9917F-EF9D-2349-BB8F-C817EE45AF44}" destId="{435EE4A6-817A-3646-B222-83054F8CE1E8}" srcOrd="0" destOrd="0" presId="urn:microsoft.com/office/officeart/2008/layout/VerticalCircleList"/>
    <dgm:cxn modelId="{8D5630F4-F5BE-D84E-ACC1-3C7AD90EA237}" type="presParOf" srcId="{F4A9917F-EF9D-2349-BB8F-C817EE45AF44}" destId="{CC731218-13DA-DA48-934C-5C6A55B507DA}" srcOrd="1" destOrd="0" presId="urn:microsoft.com/office/officeart/2008/layout/VerticalCircleList"/>
    <dgm:cxn modelId="{E794803F-F091-0044-B1E7-7AE3FF34EFF9}" type="presParOf" srcId="{F4A9917F-EF9D-2349-BB8F-C817EE45AF44}" destId="{8836D969-875C-A146-AF88-98831F7E2C9B}" srcOrd="2" destOrd="0" presId="urn:microsoft.com/office/officeart/2008/layout/VerticalCircleList"/>
    <dgm:cxn modelId="{7DF7B47F-BD6A-4049-93DE-7E366C7116F6}" type="presParOf" srcId="{60BE3495-DD61-674A-9A61-15053E16017F}" destId="{5DDEC5B0-BDD9-194A-8D91-5BFB0902FA1E}" srcOrd="1" destOrd="0" presId="urn:microsoft.com/office/officeart/2008/layout/VerticalCircleList"/>
    <dgm:cxn modelId="{09DE35F2-B639-244E-856D-74453062A61E}" type="presParOf" srcId="{5DDEC5B0-BDD9-194A-8D91-5BFB0902FA1E}" destId="{BE9A312D-EB2A-AD4D-BF68-1ACFFD60F4D8}" srcOrd="0" destOrd="0" presId="urn:microsoft.com/office/officeart/2008/layout/VerticalCircleList"/>
    <dgm:cxn modelId="{4B015A11-6099-104F-9D9D-1E51D9E6E74C}" type="presParOf" srcId="{5DDEC5B0-BDD9-194A-8D91-5BFB0902FA1E}" destId="{5422E306-D688-2B43-90F8-0B5DA1CFB2D2}" srcOrd="1" destOrd="0" presId="urn:microsoft.com/office/officeart/2008/layout/VerticalCircleList"/>
    <dgm:cxn modelId="{502887AF-16CB-4D40-A88A-81059771E155}" type="presParOf" srcId="{5DDEC5B0-BDD9-194A-8D91-5BFB0902FA1E}" destId="{1AAE648D-7CE1-7D4C-A9CC-B58F042A486C}" srcOrd="2" destOrd="0" presId="urn:microsoft.com/office/officeart/2008/layout/VerticalCircleList"/>
    <dgm:cxn modelId="{F33C31A9-C6C5-EB4D-A751-F64611451B0D}" type="presParOf" srcId="{60BE3495-DD61-674A-9A61-15053E16017F}" destId="{7C1AF3B5-EB64-0546-8589-65FCAA2894D3}" srcOrd="2" destOrd="0" presId="urn:microsoft.com/office/officeart/2008/layout/VerticalCircleList"/>
    <dgm:cxn modelId="{2A54AAF3-58CA-114C-8E8B-037A9E4184AC}" type="presParOf" srcId="{7C1AF3B5-EB64-0546-8589-65FCAA2894D3}" destId="{FA02823D-F317-AC4D-9DBF-D7AAA0BF569B}" srcOrd="0" destOrd="0" presId="urn:microsoft.com/office/officeart/2008/layout/VerticalCircleList"/>
    <dgm:cxn modelId="{C19035F1-C0D0-1C4F-AFC6-99866BF9E02B}" type="presParOf" srcId="{7C1AF3B5-EB64-0546-8589-65FCAA2894D3}" destId="{006279E0-F896-DE49-AEFE-A3BC6B266BB4}" srcOrd="1" destOrd="0" presId="urn:microsoft.com/office/officeart/2008/layout/VerticalCircleList"/>
    <dgm:cxn modelId="{7F6C9A07-345C-D84F-97CA-030F5C68E99F}" type="presParOf" srcId="{7C1AF3B5-EB64-0546-8589-65FCAA2894D3}" destId="{5BA527B4-BFA7-5047-BE72-165EBD241057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AA7F00-0DB3-4434-95CE-87AB4EE5D06B}" type="doc">
      <dgm:prSet loTypeId="urn:microsoft.com/office/officeart/2008/layout/VerticalCircle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5924AB-CDE7-413B-8D2A-92ECF938E396}">
      <dgm:prSet custT="1"/>
      <dgm:spPr/>
      <dgm:t>
        <a:bodyPr/>
        <a:lstStyle/>
        <a:p>
          <a:r>
            <a:rPr lang="fr-FR" sz="5000" dirty="0">
              <a:solidFill>
                <a:srgbClr val="C00000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Définitions - Rappels</a:t>
          </a:r>
          <a:endParaRPr lang="en-US" sz="5000" dirty="0">
            <a:solidFill>
              <a:srgbClr val="C00000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9518E24A-F6B5-4DF9-8C57-12850FDDD875}" type="parTrans" cxnId="{79300E26-239C-424C-A45C-436C6D1C33F3}">
      <dgm:prSet/>
      <dgm:spPr/>
      <dgm:t>
        <a:bodyPr/>
        <a:lstStyle/>
        <a:p>
          <a:endParaRPr lang="en-US"/>
        </a:p>
      </dgm:t>
    </dgm:pt>
    <dgm:pt modelId="{48C0D62B-B7BD-4911-B6DB-EC9C8DF754C5}" type="sibTrans" cxnId="{79300E26-239C-424C-A45C-436C6D1C33F3}">
      <dgm:prSet/>
      <dgm:spPr/>
      <dgm:t>
        <a:bodyPr/>
        <a:lstStyle/>
        <a:p>
          <a:endParaRPr lang="en-US"/>
        </a:p>
      </dgm:t>
    </dgm:pt>
    <dgm:pt modelId="{C5D55811-51F0-4852-9423-E1CB5C8420A1}">
      <dgm:prSet custT="1"/>
      <dgm:spPr/>
      <dgm:t>
        <a:bodyPr/>
        <a:lstStyle/>
        <a:p>
          <a:r>
            <a:rPr lang="fr-FR" sz="5000" dirty="0">
              <a:latin typeface="Futura Medium" panose="020B0602020204020303" pitchFamily="34" charset="-79"/>
              <a:cs typeface="Futura Medium" panose="020B0602020204020303" pitchFamily="34" charset="-79"/>
            </a:rPr>
            <a:t> HTA secondaire</a:t>
          </a:r>
          <a:endParaRPr lang="en-US" sz="50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6213EC65-C22C-4803-9567-09263230E878}" type="parTrans" cxnId="{2A961E03-5D74-4E3A-90B1-EA76160704AB}">
      <dgm:prSet/>
      <dgm:spPr/>
      <dgm:t>
        <a:bodyPr/>
        <a:lstStyle/>
        <a:p>
          <a:endParaRPr lang="en-US"/>
        </a:p>
      </dgm:t>
    </dgm:pt>
    <dgm:pt modelId="{DFF6329B-201F-4E6B-B11B-338B116F69CC}" type="sibTrans" cxnId="{2A961E03-5D74-4E3A-90B1-EA76160704AB}">
      <dgm:prSet/>
      <dgm:spPr/>
      <dgm:t>
        <a:bodyPr/>
        <a:lstStyle/>
        <a:p>
          <a:endParaRPr lang="en-US"/>
        </a:p>
      </dgm:t>
    </dgm:pt>
    <dgm:pt modelId="{44FE0794-A02F-4FB0-87F4-1586B0E31500}">
      <dgm:prSet custT="1"/>
      <dgm:spPr/>
      <dgm:t>
        <a:bodyPr/>
        <a:lstStyle/>
        <a:p>
          <a:r>
            <a:rPr lang="fr-FR" sz="5000" dirty="0">
              <a:latin typeface="Futura Medium" panose="020B0602020204020303" pitchFamily="34" charset="-79"/>
              <a:cs typeface="Futura Medium" panose="020B0602020204020303" pitchFamily="34" charset="-79"/>
            </a:rPr>
            <a:t> HTA primitive</a:t>
          </a:r>
          <a:endParaRPr lang="en-US" sz="50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D002F05D-C769-46DC-A103-82E44EEBC65C}" type="parTrans" cxnId="{C72D9EB9-6184-41C3-8FD9-953DDE965C5D}">
      <dgm:prSet/>
      <dgm:spPr/>
      <dgm:t>
        <a:bodyPr/>
        <a:lstStyle/>
        <a:p>
          <a:endParaRPr lang="en-US"/>
        </a:p>
      </dgm:t>
    </dgm:pt>
    <dgm:pt modelId="{8D595814-2413-4D85-86B1-00721C257D9B}" type="sibTrans" cxnId="{C72D9EB9-6184-41C3-8FD9-953DDE965C5D}">
      <dgm:prSet/>
      <dgm:spPr/>
      <dgm:t>
        <a:bodyPr/>
        <a:lstStyle/>
        <a:p>
          <a:endParaRPr lang="en-US"/>
        </a:p>
      </dgm:t>
    </dgm:pt>
    <dgm:pt modelId="{60BE3495-DD61-674A-9A61-15053E16017F}" type="pres">
      <dgm:prSet presAssocID="{05AA7F00-0DB3-4434-95CE-87AB4EE5D06B}" presName="Name0" presStyleCnt="0">
        <dgm:presLayoutVars>
          <dgm:dir/>
        </dgm:presLayoutVars>
      </dgm:prSet>
      <dgm:spPr/>
    </dgm:pt>
    <dgm:pt modelId="{F4A9917F-EF9D-2349-BB8F-C817EE45AF44}" type="pres">
      <dgm:prSet presAssocID="{305924AB-CDE7-413B-8D2A-92ECF938E396}" presName="noChildren" presStyleCnt="0"/>
      <dgm:spPr/>
    </dgm:pt>
    <dgm:pt modelId="{435EE4A6-817A-3646-B222-83054F8CE1E8}" type="pres">
      <dgm:prSet presAssocID="{305924AB-CDE7-413B-8D2A-92ECF938E396}" presName="gap" presStyleCnt="0"/>
      <dgm:spPr/>
    </dgm:pt>
    <dgm:pt modelId="{CC731218-13DA-DA48-934C-5C6A55B507DA}" type="pres">
      <dgm:prSet presAssocID="{305924AB-CDE7-413B-8D2A-92ECF938E396}" presName="medCircle2" presStyleLbl="vennNode1" presStyleIdx="0" presStyleCnt="3" custLinFactNeighborX="-80720" custLinFactNeighborY="-9"/>
      <dgm:spPr>
        <a:solidFill>
          <a:srgbClr val="4A78A1"/>
        </a:solidFill>
      </dgm:spPr>
    </dgm:pt>
    <dgm:pt modelId="{8836D969-875C-A146-AF88-98831F7E2C9B}" type="pres">
      <dgm:prSet presAssocID="{305924AB-CDE7-413B-8D2A-92ECF938E396}" presName="txLvlOnly1" presStyleLbl="revTx" presStyleIdx="0" presStyleCnt="3"/>
      <dgm:spPr/>
    </dgm:pt>
    <dgm:pt modelId="{5DDEC5B0-BDD9-194A-8D91-5BFB0902FA1E}" type="pres">
      <dgm:prSet presAssocID="{C5D55811-51F0-4852-9423-E1CB5C8420A1}" presName="noChildren" presStyleCnt="0"/>
      <dgm:spPr/>
    </dgm:pt>
    <dgm:pt modelId="{BE9A312D-EB2A-AD4D-BF68-1ACFFD60F4D8}" type="pres">
      <dgm:prSet presAssocID="{C5D55811-51F0-4852-9423-E1CB5C8420A1}" presName="gap" presStyleCnt="0"/>
      <dgm:spPr/>
    </dgm:pt>
    <dgm:pt modelId="{5422E306-D688-2B43-90F8-0B5DA1CFB2D2}" type="pres">
      <dgm:prSet presAssocID="{C5D55811-51F0-4852-9423-E1CB5C8420A1}" presName="medCircle2" presStyleLbl="vennNode1" presStyleIdx="1" presStyleCnt="3" custLinFactNeighborX="-80720" custLinFactNeighborY="-9"/>
      <dgm:spPr>
        <a:xfrm>
          <a:off x="960571" y="1195739"/>
          <a:ext cx="1195738" cy="1195738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AAE648D-7CE1-7D4C-A9CC-B58F042A486C}" type="pres">
      <dgm:prSet presAssocID="{C5D55811-51F0-4852-9423-E1CB5C8420A1}" presName="txLvlOnly1" presStyleLbl="revTx" presStyleIdx="1" presStyleCnt="3"/>
      <dgm:spPr/>
    </dgm:pt>
    <dgm:pt modelId="{7C1AF3B5-EB64-0546-8589-65FCAA2894D3}" type="pres">
      <dgm:prSet presAssocID="{44FE0794-A02F-4FB0-87F4-1586B0E31500}" presName="noChildren" presStyleCnt="0"/>
      <dgm:spPr/>
    </dgm:pt>
    <dgm:pt modelId="{FA02823D-F317-AC4D-9DBF-D7AAA0BF569B}" type="pres">
      <dgm:prSet presAssocID="{44FE0794-A02F-4FB0-87F4-1586B0E31500}" presName="gap" presStyleCnt="0"/>
      <dgm:spPr/>
    </dgm:pt>
    <dgm:pt modelId="{006279E0-F896-DE49-AEFE-A3BC6B266BB4}" type="pres">
      <dgm:prSet presAssocID="{44FE0794-A02F-4FB0-87F4-1586B0E31500}" presName="medCircle2" presStyleLbl="vennNode1" presStyleIdx="2" presStyleCnt="3" custLinFactNeighborX="-80720" custLinFactNeighborY="-9"/>
      <dgm:spPr>
        <a:xfrm>
          <a:off x="960571" y="2391478"/>
          <a:ext cx="1195738" cy="1195738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5BA527B4-BFA7-5047-BE72-165EBD241057}" type="pres">
      <dgm:prSet presAssocID="{44FE0794-A02F-4FB0-87F4-1586B0E31500}" presName="txLvlOnly1" presStyleLbl="revTx" presStyleIdx="2" presStyleCnt="3"/>
      <dgm:spPr/>
    </dgm:pt>
  </dgm:ptLst>
  <dgm:cxnLst>
    <dgm:cxn modelId="{2A961E03-5D74-4E3A-90B1-EA76160704AB}" srcId="{05AA7F00-0DB3-4434-95CE-87AB4EE5D06B}" destId="{C5D55811-51F0-4852-9423-E1CB5C8420A1}" srcOrd="1" destOrd="0" parTransId="{6213EC65-C22C-4803-9567-09263230E878}" sibTransId="{DFF6329B-201F-4E6B-B11B-338B116F69CC}"/>
    <dgm:cxn modelId="{A94FF608-D070-6647-BC5C-4D3592746D92}" type="presOf" srcId="{05AA7F00-0DB3-4434-95CE-87AB4EE5D06B}" destId="{60BE3495-DD61-674A-9A61-15053E16017F}" srcOrd="0" destOrd="0" presId="urn:microsoft.com/office/officeart/2008/layout/VerticalCircleList"/>
    <dgm:cxn modelId="{14753F14-B8DF-CC43-AE98-8D998B7F2450}" type="presOf" srcId="{C5D55811-51F0-4852-9423-E1CB5C8420A1}" destId="{1AAE648D-7CE1-7D4C-A9CC-B58F042A486C}" srcOrd="0" destOrd="0" presId="urn:microsoft.com/office/officeart/2008/layout/VerticalCircleList"/>
    <dgm:cxn modelId="{79300E26-239C-424C-A45C-436C6D1C33F3}" srcId="{05AA7F00-0DB3-4434-95CE-87AB4EE5D06B}" destId="{305924AB-CDE7-413B-8D2A-92ECF938E396}" srcOrd="0" destOrd="0" parTransId="{9518E24A-F6B5-4DF9-8C57-12850FDDD875}" sibTransId="{48C0D62B-B7BD-4911-B6DB-EC9C8DF754C5}"/>
    <dgm:cxn modelId="{A1F6EB2F-9F5D-3D4A-9DAF-55C34C676A81}" type="presOf" srcId="{305924AB-CDE7-413B-8D2A-92ECF938E396}" destId="{8836D969-875C-A146-AF88-98831F7E2C9B}" srcOrd="0" destOrd="0" presId="urn:microsoft.com/office/officeart/2008/layout/VerticalCircleList"/>
    <dgm:cxn modelId="{BCDCB093-7150-9049-BE48-87A12EEC471F}" type="presOf" srcId="{44FE0794-A02F-4FB0-87F4-1586B0E31500}" destId="{5BA527B4-BFA7-5047-BE72-165EBD241057}" srcOrd="0" destOrd="0" presId="urn:microsoft.com/office/officeart/2008/layout/VerticalCircleList"/>
    <dgm:cxn modelId="{C72D9EB9-6184-41C3-8FD9-953DDE965C5D}" srcId="{05AA7F00-0DB3-4434-95CE-87AB4EE5D06B}" destId="{44FE0794-A02F-4FB0-87F4-1586B0E31500}" srcOrd="2" destOrd="0" parTransId="{D002F05D-C769-46DC-A103-82E44EEBC65C}" sibTransId="{8D595814-2413-4D85-86B1-00721C257D9B}"/>
    <dgm:cxn modelId="{AB6D44A3-8032-344E-A640-5C5720C34D8E}" type="presParOf" srcId="{60BE3495-DD61-674A-9A61-15053E16017F}" destId="{F4A9917F-EF9D-2349-BB8F-C817EE45AF44}" srcOrd="0" destOrd="0" presId="urn:microsoft.com/office/officeart/2008/layout/VerticalCircleList"/>
    <dgm:cxn modelId="{A6954DCF-C51F-E04B-BBF0-2293C7692686}" type="presParOf" srcId="{F4A9917F-EF9D-2349-BB8F-C817EE45AF44}" destId="{435EE4A6-817A-3646-B222-83054F8CE1E8}" srcOrd="0" destOrd="0" presId="urn:microsoft.com/office/officeart/2008/layout/VerticalCircleList"/>
    <dgm:cxn modelId="{8D5630F4-F5BE-D84E-ACC1-3C7AD90EA237}" type="presParOf" srcId="{F4A9917F-EF9D-2349-BB8F-C817EE45AF44}" destId="{CC731218-13DA-DA48-934C-5C6A55B507DA}" srcOrd="1" destOrd="0" presId="urn:microsoft.com/office/officeart/2008/layout/VerticalCircleList"/>
    <dgm:cxn modelId="{E794803F-F091-0044-B1E7-7AE3FF34EFF9}" type="presParOf" srcId="{F4A9917F-EF9D-2349-BB8F-C817EE45AF44}" destId="{8836D969-875C-A146-AF88-98831F7E2C9B}" srcOrd="2" destOrd="0" presId="urn:microsoft.com/office/officeart/2008/layout/VerticalCircleList"/>
    <dgm:cxn modelId="{7DF7B47F-BD6A-4049-93DE-7E366C7116F6}" type="presParOf" srcId="{60BE3495-DD61-674A-9A61-15053E16017F}" destId="{5DDEC5B0-BDD9-194A-8D91-5BFB0902FA1E}" srcOrd="1" destOrd="0" presId="urn:microsoft.com/office/officeart/2008/layout/VerticalCircleList"/>
    <dgm:cxn modelId="{09DE35F2-B639-244E-856D-74453062A61E}" type="presParOf" srcId="{5DDEC5B0-BDD9-194A-8D91-5BFB0902FA1E}" destId="{BE9A312D-EB2A-AD4D-BF68-1ACFFD60F4D8}" srcOrd="0" destOrd="0" presId="urn:microsoft.com/office/officeart/2008/layout/VerticalCircleList"/>
    <dgm:cxn modelId="{4B015A11-6099-104F-9D9D-1E51D9E6E74C}" type="presParOf" srcId="{5DDEC5B0-BDD9-194A-8D91-5BFB0902FA1E}" destId="{5422E306-D688-2B43-90F8-0B5DA1CFB2D2}" srcOrd="1" destOrd="0" presId="urn:microsoft.com/office/officeart/2008/layout/VerticalCircleList"/>
    <dgm:cxn modelId="{502887AF-16CB-4D40-A88A-81059771E155}" type="presParOf" srcId="{5DDEC5B0-BDD9-194A-8D91-5BFB0902FA1E}" destId="{1AAE648D-7CE1-7D4C-A9CC-B58F042A486C}" srcOrd="2" destOrd="0" presId="urn:microsoft.com/office/officeart/2008/layout/VerticalCircleList"/>
    <dgm:cxn modelId="{F33C31A9-C6C5-EB4D-A751-F64611451B0D}" type="presParOf" srcId="{60BE3495-DD61-674A-9A61-15053E16017F}" destId="{7C1AF3B5-EB64-0546-8589-65FCAA2894D3}" srcOrd="2" destOrd="0" presId="urn:microsoft.com/office/officeart/2008/layout/VerticalCircleList"/>
    <dgm:cxn modelId="{2A54AAF3-58CA-114C-8E8B-037A9E4184AC}" type="presParOf" srcId="{7C1AF3B5-EB64-0546-8589-65FCAA2894D3}" destId="{FA02823D-F317-AC4D-9DBF-D7AAA0BF569B}" srcOrd="0" destOrd="0" presId="urn:microsoft.com/office/officeart/2008/layout/VerticalCircleList"/>
    <dgm:cxn modelId="{C19035F1-C0D0-1C4F-AFC6-99866BF9E02B}" type="presParOf" srcId="{7C1AF3B5-EB64-0546-8589-65FCAA2894D3}" destId="{006279E0-F896-DE49-AEFE-A3BC6B266BB4}" srcOrd="1" destOrd="0" presId="urn:microsoft.com/office/officeart/2008/layout/VerticalCircleList"/>
    <dgm:cxn modelId="{7F6C9A07-345C-D84F-97CA-030F5C68E99F}" type="presParOf" srcId="{7C1AF3B5-EB64-0546-8589-65FCAA2894D3}" destId="{5BA527B4-BFA7-5047-BE72-165EBD241057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AA7F00-0DB3-4434-95CE-87AB4EE5D06B}" type="doc">
      <dgm:prSet loTypeId="urn:microsoft.com/office/officeart/2008/layout/VerticalCircle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5924AB-CDE7-413B-8D2A-92ECF938E396}">
      <dgm:prSet custT="1"/>
      <dgm:spPr/>
      <dgm:t>
        <a:bodyPr/>
        <a:lstStyle/>
        <a:p>
          <a:r>
            <a:rPr lang="fr-FR" sz="50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Définitions - Rappels</a:t>
          </a:r>
          <a:endParaRPr lang="en-US" sz="5000" dirty="0">
            <a:solidFill>
              <a:schemeClr val="tx1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9518E24A-F6B5-4DF9-8C57-12850FDDD875}" type="parTrans" cxnId="{79300E26-239C-424C-A45C-436C6D1C33F3}">
      <dgm:prSet/>
      <dgm:spPr/>
      <dgm:t>
        <a:bodyPr/>
        <a:lstStyle/>
        <a:p>
          <a:endParaRPr lang="en-US"/>
        </a:p>
      </dgm:t>
    </dgm:pt>
    <dgm:pt modelId="{48C0D62B-B7BD-4911-B6DB-EC9C8DF754C5}" type="sibTrans" cxnId="{79300E26-239C-424C-A45C-436C6D1C33F3}">
      <dgm:prSet/>
      <dgm:spPr/>
      <dgm:t>
        <a:bodyPr/>
        <a:lstStyle/>
        <a:p>
          <a:endParaRPr lang="en-US"/>
        </a:p>
      </dgm:t>
    </dgm:pt>
    <dgm:pt modelId="{C5D55811-51F0-4852-9423-E1CB5C8420A1}">
      <dgm:prSet custT="1"/>
      <dgm:spPr/>
      <dgm:t>
        <a:bodyPr/>
        <a:lstStyle/>
        <a:p>
          <a:r>
            <a:rPr lang="fr-FR" sz="5000" dirty="0">
              <a:solidFill>
                <a:srgbClr val="C00000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HTA secondaire</a:t>
          </a:r>
          <a:endParaRPr lang="en-US" sz="5000" dirty="0">
            <a:solidFill>
              <a:srgbClr val="C00000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6213EC65-C22C-4803-9567-09263230E878}" type="parTrans" cxnId="{2A961E03-5D74-4E3A-90B1-EA76160704AB}">
      <dgm:prSet/>
      <dgm:spPr/>
      <dgm:t>
        <a:bodyPr/>
        <a:lstStyle/>
        <a:p>
          <a:endParaRPr lang="en-US"/>
        </a:p>
      </dgm:t>
    </dgm:pt>
    <dgm:pt modelId="{DFF6329B-201F-4E6B-B11B-338B116F69CC}" type="sibTrans" cxnId="{2A961E03-5D74-4E3A-90B1-EA76160704AB}">
      <dgm:prSet/>
      <dgm:spPr/>
      <dgm:t>
        <a:bodyPr/>
        <a:lstStyle/>
        <a:p>
          <a:endParaRPr lang="en-US"/>
        </a:p>
      </dgm:t>
    </dgm:pt>
    <dgm:pt modelId="{44FE0794-A02F-4FB0-87F4-1586B0E31500}">
      <dgm:prSet custT="1"/>
      <dgm:spPr/>
      <dgm:t>
        <a:bodyPr/>
        <a:lstStyle/>
        <a:p>
          <a:r>
            <a:rPr lang="fr-FR" sz="5000" dirty="0">
              <a:latin typeface="Futura Medium" panose="020B0602020204020303" pitchFamily="34" charset="-79"/>
              <a:cs typeface="Futura Medium" panose="020B0602020204020303" pitchFamily="34" charset="-79"/>
            </a:rPr>
            <a:t> HTA primitive</a:t>
          </a:r>
          <a:endParaRPr lang="en-US" sz="50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D002F05D-C769-46DC-A103-82E44EEBC65C}" type="parTrans" cxnId="{C72D9EB9-6184-41C3-8FD9-953DDE965C5D}">
      <dgm:prSet/>
      <dgm:spPr/>
      <dgm:t>
        <a:bodyPr/>
        <a:lstStyle/>
        <a:p>
          <a:endParaRPr lang="en-US"/>
        </a:p>
      </dgm:t>
    </dgm:pt>
    <dgm:pt modelId="{8D595814-2413-4D85-86B1-00721C257D9B}" type="sibTrans" cxnId="{C72D9EB9-6184-41C3-8FD9-953DDE965C5D}">
      <dgm:prSet/>
      <dgm:spPr/>
      <dgm:t>
        <a:bodyPr/>
        <a:lstStyle/>
        <a:p>
          <a:endParaRPr lang="en-US"/>
        </a:p>
      </dgm:t>
    </dgm:pt>
    <dgm:pt modelId="{60BE3495-DD61-674A-9A61-15053E16017F}" type="pres">
      <dgm:prSet presAssocID="{05AA7F00-0DB3-4434-95CE-87AB4EE5D06B}" presName="Name0" presStyleCnt="0">
        <dgm:presLayoutVars>
          <dgm:dir/>
        </dgm:presLayoutVars>
      </dgm:prSet>
      <dgm:spPr/>
    </dgm:pt>
    <dgm:pt modelId="{F4A9917F-EF9D-2349-BB8F-C817EE45AF44}" type="pres">
      <dgm:prSet presAssocID="{305924AB-CDE7-413B-8D2A-92ECF938E396}" presName="noChildren" presStyleCnt="0"/>
      <dgm:spPr/>
    </dgm:pt>
    <dgm:pt modelId="{435EE4A6-817A-3646-B222-83054F8CE1E8}" type="pres">
      <dgm:prSet presAssocID="{305924AB-CDE7-413B-8D2A-92ECF938E396}" presName="gap" presStyleCnt="0"/>
      <dgm:spPr/>
    </dgm:pt>
    <dgm:pt modelId="{CC731218-13DA-DA48-934C-5C6A55B507DA}" type="pres">
      <dgm:prSet presAssocID="{305924AB-CDE7-413B-8D2A-92ECF938E396}" presName="medCircle2" presStyleLbl="vennNode1" presStyleIdx="0" presStyleCnt="3" custLinFactNeighborX="-80720" custLinFactNeighborY="-9"/>
      <dgm:spPr>
        <a:solidFill>
          <a:srgbClr val="4A78A1"/>
        </a:solidFill>
      </dgm:spPr>
    </dgm:pt>
    <dgm:pt modelId="{8836D969-875C-A146-AF88-98831F7E2C9B}" type="pres">
      <dgm:prSet presAssocID="{305924AB-CDE7-413B-8D2A-92ECF938E396}" presName="txLvlOnly1" presStyleLbl="revTx" presStyleIdx="0" presStyleCnt="3"/>
      <dgm:spPr/>
    </dgm:pt>
    <dgm:pt modelId="{5DDEC5B0-BDD9-194A-8D91-5BFB0902FA1E}" type="pres">
      <dgm:prSet presAssocID="{C5D55811-51F0-4852-9423-E1CB5C8420A1}" presName="noChildren" presStyleCnt="0"/>
      <dgm:spPr/>
    </dgm:pt>
    <dgm:pt modelId="{BE9A312D-EB2A-AD4D-BF68-1ACFFD60F4D8}" type="pres">
      <dgm:prSet presAssocID="{C5D55811-51F0-4852-9423-E1CB5C8420A1}" presName="gap" presStyleCnt="0"/>
      <dgm:spPr/>
    </dgm:pt>
    <dgm:pt modelId="{5422E306-D688-2B43-90F8-0B5DA1CFB2D2}" type="pres">
      <dgm:prSet presAssocID="{C5D55811-51F0-4852-9423-E1CB5C8420A1}" presName="medCircle2" presStyleLbl="vennNode1" presStyleIdx="1" presStyleCnt="3" custLinFactNeighborX="-80720" custLinFactNeighborY="-9"/>
      <dgm:spPr>
        <a:xfrm>
          <a:off x="960571" y="1195739"/>
          <a:ext cx="1195738" cy="1195738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AAE648D-7CE1-7D4C-A9CC-B58F042A486C}" type="pres">
      <dgm:prSet presAssocID="{C5D55811-51F0-4852-9423-E1CB5C8420A1}" presName="txLvlOnly1" presStyleLbl="revTx" presStyleIdx="1" presStyleCnt="3"/>
      <dgm:spPr/>
    </dgm:pt>
    <dgm:pt modelId="{7C1AF3B5-EB64-0546-8589-65FCAA2894D3}" type="pres">
      <dgm:prSet presAssocID="{44FE0794-A02F-4FB0-87F4-1586B0E31500}" presName="noChildren" presStyleCnt="0"/>
      <dgm:spPr/>
    </dgm:pt>
    <dgm:pt modelId="{FA02823D-F317-AC4D-9DBF-D7AAA0BF569B}" type="pres">
      <dgm:prSet presAssocID="{44FE0794-A02F-4FB0-87F4-1586B0E31500}" presName="gap" presStyleCnt="0"/>
      <dgm:spPr/>
    </dgm:pt>
    <dgm:pt modelId="{006279E0-F896-DE49-AEFE-A3BC6B266BB4}" type="pres">
      <dgm:prSet presAssocID="{44FE0794-A02F-4FB0-87F4-1586B0E31500}" presName="medCircle2" presStyleLbl="vennNode1" presStyleIdx="2" presStyleCnt="3" custLinFactNeighborX="-80720" custLinFactNeighborY="-9"/>
      <dgm:spPr>
        <a:xfrm>
          <a:off x="960571" y="2391478"/>
          <a:ext cx="1195738" cy="1195738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5BA527B4-BFA7-5047-BE72-165EBD241057}" type="pres">
      <dgm:prSet presAssocID="{44FE0794-A02F-4FB0-87F4-1586B0E31500}" presName="txLvlOnly1" presStyleLbl="revTx" presStyleIdx="2" presStyleCnt="3"/>
      <dgm:spPr/>
    </dgm:pt>
  </dgm:ptLst>
  <dgm:cxnLst>
    <dgm:cxn modelId="{2A961E03-5D74-4E3A-90B1-EA76160704AB}" srcId="{05AA7F00-0DB3-4434-95CE-87AB4EE5D06B}" destId="{C5D55811-51F0-4852-9423-E1CB5C8420A1}" srcOrd="1" destOrd="0" parTransId="{6213EC65-C22C-4803-9567-09263230E878}" sibTransId="{DFF6329B-201F-4E6B-B11B-338B116F69CC}"/>
    <dgm:cxn modelId="{A94FF608-D070-6647-BC5C-4D3592746D92}" type="presOf" srcId="{05AA7F00-0DB3-4434-95CE-87AB4EE5D06B}" destId="{60BE3495-DD61-674A-9A61-15053E16017F}" srcOrd="0" destOrd="0" presId="urn:microsoft.com/office/officeart/2008/layout/VerticalCircleList"/>
    <dgm:cxn modelId="{14753F14-B8DF-CC43-AE98-8D998B7F2450}" type="presOf" srcId="{C5D55811-51F0-4852-9423-E1CB5C8420A1}" destId="{1AAE648D-7CE1-7D4C-A9CC-B58F042A486C}" srcOrd="0" destOrd="0" presId="urn:microsoft.com/office/officeart/2008/layout/VerticalCircleList"/>
    <dgm:cxn modelId="{79300E26-239C-424C-A45C-436C6D1C33F3}" srcId="{05AA7F00-0DB3-4434-95CE-87AB4EE5D06B}" destId="{305924AB-CDE7-413B-8D2A-92ECF938E396}" srcOrd="0" destOrd="0" parTransId="{9518E24A-F6B5-4DF9-8C57-12850FDDD875}" sibTransId="{48C0D62B-B7BD-4911-B6DB-EC9C8DF754C5}"/>
    <dgm:cxn modelId="{A1F6EB2F-9F5D-3D4A-9DAF-55C34C676A81}" type="presOf" srcId="{305924AB-CDE7-413B-8D2A-92ECF938E396}" destId="{8836D969-875C-A146-AF88-98831F7E2C9B}" srcOrd="0" destOrd="0" presId="urn:microsoft.com/office/officeart/2008/layout/VerticalCircleList"/>
    <dgm:cxn modelId="{BCDCB093-7150-9049-BE48-87A12EEC471F}" type="presOf" srcId="{44FE0794-A02F-4FB0-87F4-1586B0E31500}" destId="{5BA527B4-BFA7-5047-BE72-165EBD241057}" srcOrd="0" destOrd="0" presId="urn:microsoft.com/office/officeart/2008/layout/VerticalCircleList"/>
    <dgm:cxn modelId="{C72D9EB9-6184-41C3-8FD9-953DDE965C5D}" srcId="{05AA7F00-0DB3-4434-95CE-87AB4EE5D06B}" destId="{44FE0794-A02F-4FB0-87F4-1586B0E31500}" srcOrd="2" destOrd="0" parTransId="{D002F05D-C769-46DC-A103-82E44EEBC65C}" sibTransId="{8D595814-2413-4D85-86B1-00721C257D9B}"/>
    <dgm:cxn modelId="{AB6D44A3-8032-344E-A640-5C5720C34D8E}" type="presParOf" srcId="{60BE3495-DD61-674A-9A61-15053E16017F}" destId="{F4A9917F-EF9D-2349-BB8F-C817EE45AF44}" srcOrd="0" destOrd="0" presId="urn:microsoft.com/office/officeart/2008/layout/VerticalCircleList"/>
    <dgm:cxn modelId="{A6954DCF-C51F-E04B-BBF0-2293C7692686}" type="presParOf" srcId="{F4A9917F-EF9D-2349-BB8F-C817EE45AF44}" destId="{435EE4A6-817A-3646-B222-83054F8CE1E8}" srcOrd="0" destOrd="0" presId="urn:microsoft.com/office/officeart/2008/layout/VerticalCircleList"/>
    <dgm:cxn modelId="{8D5630F4-F5BE-D84E-ACC1-3C7AD90EA237}" type="presParOf" srcId="{F4A9917F-EF9D-2349-BB8F-C817EE45AF44}" destId="{CC731218-13DA-DA48-934C-5C6A55B507DA}" srcOrd="1" destOrd="0" presId="urn:microsoft.com/office/officeart/2008/layout/VerticalCircleList"/>
    <dgm:cxn modelId="{E794803F-F091-0044-B1E7-7AE3FF34EFF9}" type="presParOf" srcId="{F4A9917F-EF9D-2349-BB8F-C817EE45AF44}" destId="{8836D969-875C-A146-AF88-98831F7E2C9B}" srcOrd="2" destOrd="0" presId="urn:microsoft.com/office/officeart/2008/layout/VerticalCircleList"/>
    <dgm:cxn modelId="{7DF7B47F-BD6A-4049-93DE-7E366C7116F6}" type="presParOf" srcId="{60BE3495-DD61-674A-9A61-15053E16017F}" destId="{5DDEC5B0-BDD9-194A-8D91-5BFB0902FA1E}" srcOrd="1" destOrd="0" presId="urn:microsoft.com/office/officeart/2008/layout/VerticalCircleList"/>
    <dgm:cxn modelId="{09DE35F2-B639-244E-856D-74453062A61E}" type="presParOf" srcId="{5DDEC5B0-BDD9-194A-8D91-5BFB0902FA1E}" destId="{BE9A312D-EB2A-AD4D-BF68-1ACFFD60F4D8}" srcOrd="0" destOrd="0" presId="urn:microsoft.com/office/officeart/2008/layout/VerticalCircleList"/>
    <dgm:cxn modelId="{4B015A11-6099-104F-9D9D-1E51D9E6E74C}" type="presParOf" srcId="{5DDEC5B0-BDD9-194A-8D91-5BFB0902FA1E}" destId="{5422E306-D688-2B43-90F8-0B5DA1CFB2D2}" srcOrd="1" destOrd="0" presId="urn:microsoft.com/office/officeart/2008/layout/VerticalCircleList"/>
    <dgm:cxn modelId="{502887AF-16CB-4D40-A88A-81059771E155}" type="presParOf" srcId="{5DDEC5B0-BDD9-194A-8D91-5BFB0902FA1E}" destId="{1AAE648D-7CE1-7D4C-A9CC-B58F042A486C}" srcOrd="2" destOrd="0" presId="urn:microsoft.com/office/officeart/2008/layout/VerticalCircleList"/>
    <dgm:cxn modelId="{F33C31A9-C6C5-EB4D-A751-F64611451B0D}" type="presParOf" srcId="{60BE3495-DD61-674A-9A61-15053E16017F}" destId="{7C1AF3B5-EB64-0546-8589-65FCAA2894D3}" srcOrd="2" destOrd="0" presId="urn:microsoft.com/office/officeart/2008/layout/VerticalCircleList"/>
    <dgm:cxn modelId="{2A54AAF3-58CA-114C-8E8B-037A9E4184AC}" type="presParOf" srcId="{7C1AF3B5-EB64-0546-8589-65FCAA2894D3}" destId="{FA02823D-F317-AC4D-9DBF-D7AAA0BF569B}" srcOrd="0" destOrd="0" presId="urn:microsoft.com/office/officeart/2008/layout/VerticalCircleList"/>
    <dgm:cxn modelId="{C19035F1-C0D0-1C4F-AFC6-99866BF9E02B}" type="presParOf" srcId="{7C1AF3B5-EB64-0546-8589-65FCAA2894D3}" destId="{006279E0-F896-DE49-AEFE-A3BC6B266BB4}" srcOrd="1" destOrd="0" presId="urn:microsoft.com/office/officeart/2008/layout/VerticalCircleList"/>
    <dgm:cxn modelId="{7F6C9A07-345C-D84F-97CA-030F5C68E99F}" type="presParOf" srcId="{7C1AF3B5-EB64-0546-8589-65FCAA2894D3}" destId="{5BA527B4-BFA7-5047-BE72-165EBD241057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AA7F00-0DB3-4434-95CE-87AB4EE5D06B}" type="doc">
      <dgm:prSet loTypeId="urn:microsoft.com/office/officeart/2008/layout/VerticalCircle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5924AB-CDE7-413B-8D2A-92ECF938E396}">
      <dgm:prSet custT="1"/>
      <dgm:spPr/>
      <dgm:t>
        <a:bodyPr/>
        <a:lstStyle/>
        <a:p>
          <a:r>
            <a:rPr lang="fr-FR" sz="50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Définitions - Rappels</a:t>
          </a:r>
          <a:endParaRPr lang="en-US" sz="5000" dirty="0">
            <a:solidFill>
              <a:schemeClr val="tx1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9518E24A-F6B5-4DF9-8C57-12850FDDD875}" type="parTrans" cxnId="{79300E26-239C-424C-A45C-436C6D1C33F3}">
      <dgm:prSet/>
      <dgm:spPr/>
      <dgm:t>
        <a:bodyPr/>
        <a:lstStyle/>
        <a:p>
          <a:endParaRPr lang="en-US"/>
        </a:p>
      </dgm:t>
    </dgm:pt>
    <dgm:pt modelId="{48C0D62B-B7BD-4911-B6DB-EC9C8DF754C5}" type="sibTrans" cxnId="{79300E26-239C-424C-A45C-436C6D1C33F3}">
      <dgm:prSet/>
      <dgm:spPr/>
      <dgm:t>
        <a:bodyPr/>
        <a:lstStyle/>
        <a:p>
          <a:endParaRPr lang="en-US"/>
        </a:p>
      </dgm:t>
    </dgm:pt>
    <dgm:pt modelId="{C5D55811-51F0-4852-9423-E1CB5C8420A1}">
      <dgm:prSet custT="1"/>
      <dgm:spPr/>
      <dgm:t>
        <a:bodyPr/>
        <a:lstStyle/>
        <a:p>
          <a:r>
            <a:rPr lang="fr-FR" sz="50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HTA secondaire</a:t>
          </a:r>
          <a:endParaRPr lang="en-US" sz="5000" dirty="0">
            <a:solidFill>
              <a:schemeClr val="tx1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6213EC65-C22C-4803-9567-09263230E878}" type="parTrans" cxnId="{2A961E03-5D74-4E3A-90B1-EA76160704AB}">
      <dgm:prSet/>
      <dgm:spPr/>
      <dgm:t>
        <a:bodyPr/>
        <a:lstStyle/>
        <a:p>
          <a:endParaRPr lang="en-US"/>
        </a:p>
      </dgm:t>
    </dgm:pt>
    <dgm:pt modelId="{DFF6329B-201F-4E6B-B11B-338B116F69CC}" type="sibTrans" cxnId="{2A961E03-5D74-4E3A-90B1-EA76160704AB}">
      <dgm:prSet/>
      <dgm:spPr/>
      <dgm:t>
        <a:bodyPr/>
        <a:lstStyle/>
        <a:p>
          <a:endParaRPr lang="en-US"/>
        </a:p>
      </dgm:t>
    </dgm:pt>
    <dgm:pt modelId="{44FE0794-A02F-4FB0-87F4-1586B0E31500}">
      <dgm:prSet custT="1"/>
      <dgm:spPr/>
      <dgm:t>
        <a:bodyPr/>
        <a:lstStyle/>
        <a:p>
          <a:r>
            <a:rPr lang="fr-FR" sz="5000" dirty="0">
              <a:solidFill>
                <a:srgbClr val="C00000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HTA primitive</a:t>
          </a:r>
          <a:endParaRPr lang="en-US" sz="5000" dirty="0">
            <a:solidFill>
              <a:srgbClr val="C00000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gm:t>
    </dgm:pt>
    <dgm:pt modelId="{D002F05D-C769-46DC-A103-82E44EEBC65C}" type="parTrans" cxnId="{C72D9EB9-6184-41C3-8FD9-953DDE965C5D}">
      <dgm:prSet/>
      <dgm:spPr/>
      <dgm:t>
        <a:bodyPr/>
        <a:lstStyle/>
        <a:p>
          <a:endParaRPr lang="en-US"/>
        </a:p>
      </dgm:t>
    </dgm:pt>
    <dgm:pt modelId="{8D595814-2413-4D85-86B1-00721C257D9B}" type="sibTrans" cxnId="{C72D9EB9-6184-41C3-8FD9-953DDE965C5D}">
      <dgm:prSet/>
      <dgm:spPr/>
      <dgm:t>
        <a:bodyPr/>
        <a:lstStyle/>
        <a:p>
          <a:endParaRPr lang="en-US"/>
        </a:p>
      </dgm:t>
    </dgm:pt>
    <dgm:pt modelId="{60BE3495-DD61-674A-9A61-15053E16017F}" type="pres">
      <dgm:prSet presAssocID="{05AA7F00-0DB3-4434-95CE-87AB4EE5D06B}" presName="Name0" presStyleCnt="0">
        <dgm:presLayoutVars>
          <dgm:dir/>
        </dgm:presLayoutVars>
      </dgm:prSet>
      <dgm:spPr/>
    </dgm:pt>
    <dgm:pt modelId="{F4A9917F-EF9D-2349-BB8F-C817EE45AF44}" type="pres">
      <dgm:prSet presAssocID="{305924AB-CDE7-413B-8D2A-92ECF938E396}" presName="noChildren" presStyleCnt="0"/>
      <dgm:spPr/>
    </dgm:pt>
    <dgm:pt modelId="{435EE4A6-817A-3646-B222-83054F8CE1E8}" type="pres">
      <dgm:prSet presAssocID="{305924AB-CDE7-413B-8D2A-92ECF938E396}" presName="gap" presStyleCnt="0"/>
      <dgm:spPr/>
    </dgm:pt>
    <dgm:pt modelId="{CC731218-13DA-DA48-934C-5C6A55B507DA}" type="pres">
      <dgm:prSet presAssocID="{305924AB-CDE7-413B-8D2A-92ECF938E396}" presName="medCircle2" presStyleLbl="vennNode1" presStyleIdx="0" presStyleCnt="3" custLinFactNeighborX="-80720" custLinFactNeighborY="-9"/>
      <dgm:spPr>
        <a:solidFill>
          <a:srgbClr val="4A78A1"/>
        </a:solidFill>
      </dgm:spPr>
    </dgm:pt>
    <dgm:pt modelId="{8836D969-875C-A146-AF88-98831F7E2C9B}" type="pres">
      <dgm:prSet presAssocID="{305924AB-CDE7-413B-8D2A-92ECF938E396}" presName="txLvlOnly1" presStyleLbl="revTx" presStyleIdx="0" presStyleCnt="3"/>
      <dgm:spPr/>
    </dgm:pt>
    <dgm:pt modelId="{5DDEC5B0-BDD9-194A-8D91-5BFB0902FA1E}" type="pres">
      <dgm:prSet presAssocID="{C5D55811-51F0-4852-9423-E1CB5C8420A1}" presName="noChildren" presStyleCnt="0"/>
      <dgm:spPr/>
    </dgm:pt>
    <dgm:pt modelId="{BE9A312D-EB2A-AD4D-BF68-1ACFFD60F4D8}" type="pres">
      <dgm:prSet presAssocID="{C5D55811-51F0-4852-9423-E1CB5C8420A1}" presName="gap" presStyleCnt="0"/>
      <dgm:spPr/>
    </dgm:pt>
    <dgm:pt modelId="{5422E306-D688-2B43-90F8-0B5DA1CFB2D2}" type="pres">
      <dgm:prSet presAssocID="{C5D55811-51F0-4852-9423-E1CB5C8420A1}" presName="medCircle2" presStyleLbl="vennNode1" presStyleIdx="1" presStyleCnt="3" custLinFactNeighborX="-80720" custLinFactNeighborY="-9"/>
      <dgm:spPr>
        <a:xfrm>
          <a:off x="960571" y="1195739"/>
          <a:ext cx="1195738" cy="1195738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AAE648D-7CE1-7D4C-A9CC-B58F042A486C}" type="pres">
      <dgm:prSet presAssocID="{C5D55811-51F0-4852-9423-E1CB5C8420A1}" presName="txLvlOnly1" presStyleLbl="revTx" presStyleIdx="1" presStyleCnt="3"/>
      <dgm:spPr/>
    </dgm:pt>
    <dgm:pt modelId="{7C1AF3B5-EB64-0546-8589-65FCAA2894D3}" type="pres">
      <dgm:prSet presAssocID="{44FE0794-A02F-4FB0-87F4-1586B0E31500}" presName="noChildren" presStyleCnt="0"/>
      <dgm:spPr/>
    </dgm:pt>
    <dgm:pt modelId="{FA02823D-F317-AC4D-9DBF-D7AAA0BF569B}" type="pres">
      <dgm:prSet presAssocID="{44FE0794-A02F-4FB0-87F4-1586B0E31500}" presName="gap" presStyleCnt="0"/>
      <dgm:spPr/>
    </dgm:pt>
    <dgm:pt modelId="{006279E0-F896-DE49-AEFE-A3BC6B266BB4}" type="pres">
      <dgm:prSet presAssocID="{44FE0794-A02F-4FB0-87F4-1586B0E31500}" presName="medCircle2" presStyleLbl="vennNode1" presStyleIdx="2" presStyleCnt="3" custLinFactNeighborX="-80720" custLinFactNeighborY="-9"/>
      <dgm:spPr>
        <a:xfrm>
          <a:off x="960571" y="2391478"/>
          <a:ext cx="1195738" cy="1195738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5BA527B4-BFA7-5047-BE72-165EBD241057}" type="pres">
      <dgm:prSet presAssocID="{44FE0794-A02F-4FB0-87F4-1586B0E31500}" presName="txLvlOnly1" presStyleLbl="revTx" presStyleIdx="2" presStyleCnt="3"/>
      <dgm:spPr/>
    </dgm:pt>
  </dgm:ptLst>
  <dgm:cxnLst>
    <dgm:cxn modelId="{2A961E03-5D74-4E3A-90B1-EA76160704AB}" srcId="{05AA7F00-0DB3-4434-95CE-87AB4EE5D06B}" destId="{C5D55811-51F0-4852-9423-E1CB5C8420A1}" srcOrd="1" destOrd="0" parTransId="{6213EC65-C22C-4803-9567-09263230E878}" sibTransId="{DFF6329B-201F-4E6B-B11B-338B116F69CC}"/>
    <dgm:cxn modelId="{A94FF608-D070-6647-BC5C-4D3592746D92}" type="presOf" srcId="{05AA7F00-0DB3-4434-95CE-87AB4EE5D06B}" destId="{60BE3495-DD61-674A-9A61-15053E16017F}" srcOrd="0" destOrd="0" presId="urn:microsoft.com/office/officeart/2008/layout/VerticalCircleList"/>
    <dgm:cxn modelId="{14753F14-B8DF-CC43-AE98-8D998B7F2450}" type="presOf" srcId="{C5D55811-51F0-4852-9423-E1CB5C8420A1}" destId="{1AAE648D-7CE1-7D4C-A9CC-B58F042A486C}" srcOrd="0" destOrd="0" presId="urn:microsoft.com/office/officeart/2008/layout/VerticalCircleList"/>
    <dgm:cxn modelId="{79300E26-239C-424C-A45C-436C6D1C33F3}" srcId="{05AA7F00-0DB3-4434-95CE-87AB4EE5D06B}" destId="{305924AB-CDE7-413B-8D2A-92ECF938E396}" srcOrd="0" destOrd="0" parTransId="{9518E24A-F6B5-4DF9-8C57-12850FDDD875}" sibTransId="{48C0D62B-B7BD-4911-B6DB-EC9C8DF754C5}"/>
    <dgm:cxn modelId="{A1F6EB2F-9F5D-3D4A-9DAF-55C34C676A81}" type="presOf" srcId="{305924AB-CDE7-413B-8D2A-92ECF938E396}" destId="{8836D969-875C-A146-AF88-98831F7E2C9B}" srcOrd="0" destOrd="0" presId="urn:microsoft.com/office/officeart/2008/layout/VerticalCircleList"/>
    <dgm:cxn modelId="{BCDCB093-7150-9049-BE48-87A12EEC471F}" type="presOf" srcId="{44FE0794-A02F-4FB0-87F4-1586B0E31500}" destId="{5BA527B4-BFA7-5047-BE72-165EBD241057}" srcOrd="0" destOrd="0" presId="urn:microsoft.com/office/officeart/2008/layout/VerticalCircleList"/>
    <dgm:cxn modelId="{C72D9EB9-6184-41C3-8FD9-953DDE965C5D}" srcId="{05AA7F00-0DB3-4434-95CE-87AB4EE5D06B}" destId="{44FE0794-A02F-4FB0-87F4-1586B0E31500}" srcOrd="2" destOrd="0" parTransId="{D002F05D-C769-46DC-A103-82E44EEBC65C}" sibTransId="{8D595814-2413-4D85-86B1-00721C257D9B}"/>
    <dgm:cxn modelId="{AB6D44A3-8032-344E-A640-5C5720C34D8E}" type="presParOf" srcId="{60BE3495-DD61-674A-9A61-15053E16017F}" destId="{F4A9917F-EF9D-2349-BB8F-C817EE45AF44}" srcOrd="0" destOrd="0" presId="urn:microsoft.com/office/officeart/2008/layout/VerticalCircleList"/>
    <dgm:cxn modelId="{A6954DCF-C51F-E04B-BBF0-2293C7692686}" type="presParOf" srcId="{F4A9917F-EF9D-2349-BB8F-C817EE45AF44}" destId="{435EE4A6-817A-3646-B222-83054F8CE1E8}" srcOrd="0" destOrd="0" presId="urn:microsoft.com/office/officeart/2008/layout/VerticalCircleList"/>
    <dgm:cxn modelId="{8D5630F4-F5BE-D84E-ACC1-3C7AD90EA237}" type="presParOf" srcId="{F4A9917F-EF9D-2349-BB8F-C817EE45AF44}" destId="{CC731218-13DA-DA48-934C-5C6A55B507DA}" srcOrd="1" destOrd="0" presId="urn:microsoft.com/office/officeart/2008/layout/VerticalCircleList"/>
    <dgm:cxn modelId="{E794803F-F091-0044-B1E7-7AE3FF34EFF9}" type="presParOf" srcId="{F4A9917F-EF9D-2349-BB8F-C817EE45AF44}" destId="{8836D969-875C-A146-AF88-98831F7E2C9B}" srcOrd="2" destOrd="0" presId="urn:microsoft.com/office/officeart/2008/layout/VerticalCircleList"/>
    <dgm:cxn modelId="{7DF7B47F-BD6A-4049-93DE-7E366C7116F6}" type="presParOf" srcId="{60BE3495-DD61-674A-9A61-15053E16017F}" destId="{5DDEC5B0-BDD9-194A-8D91-5BFB0902FA1E}" srcOrd="1" destOrd="0" presId="urn:microsoft.com/office/officeart/2008/layout/VerticalCircleList"/>
    <dgm:cxn modelId="{09DE35F2-B639-244E-856D-74453062A61E}" type="presParOf" srcId="{5DDEC5B0-BDD9-194A-8D91-5BFB0902FA1E}" destId="{BE9A312D-EB2A-AD4D-BF68-1ACFFD60F4D8}" srcOrd="0" destOrd="0" presId="urn:microsoft.com/office/officeart/2008/layout/VerticalCircleList"/>
    <dgm:cxn modelId="{4B015A11-6099-104F-9D9D-1E51D9E6E74C}" type="presParOf" srcId="{5DDEC5B0-BDD9-194A-8D91-5BFB0902FA1E}" destId="{5422E306-D688-2B43-90F8-0B5DA1CFB2D2}" srcOrd="1" destOrd="0" presId="urn:microsoft.com/office/officeart/2008/layout/VerticalCircleList"/>
    <dgm:cxn modelId="{502887AF-16CB-4D40-A88A-81059771E155}" type="presParOf" srcId="{5DDEC5B0-BDD9-194A-8D91-5BFB0902FA1E}" destId="{1AAE648D-7CE1-7D4C-A9CC-B58F042A486C}" srcOrd="2" destOrd="0" presId="urn:microsoft.com/office/officeart/2008/layout/VerticalCircleList"/>
    <dgm:cxn modelId="{F33C31A9-C6C5-EB4D-A751-F64611451B0D}" type="presParOf" srcId="{60BE3495-DD61-674A-9A61-15053E16017F}" destId="{7C1AF3B5-EB64-0546-8589-65FCAA2894D3}" srcOrd="2" destOrd="0" presId="urn:microsoft.com/office/officeart/2008/layout/VerticalCircleList"/>
    <dgm:cxn modelId="{2A54AAF3-58CA-114C-8E8B-037A9E4184AC}" type="presParOf" srcId="{7C1AF3B5-EB64-0546-8589-65FCAA2894D3}" destId="{FA02823D-F317-AC4D-9DBF-D7AAA0BF569B}" srcOrd="0" destOrd="0" presId="urn:microsoft.com/office/officeart/2008/layout/VerticalCircleList"/>
    <dgm:cxn modelId="{C19035F1-C0D0-1C4F-AFC6-99866BF9E02B}" type="presParOf" srcId="{7C1AF3B5-EB64-0546-8589-65FCAA2894D3}" destId="{006279E0-F896-DE49-AEFE-A3BC6B266BB4}" srcOrd="1" destOrd="0" presId="urn:microsoft.com/office/officeart/2008/layout/VerticalCircleList"/>
    <dgm:cxn modelId="{7F6C9A07-345C-D84F-97CA-030F5C68E99F}" type="presParOf" srcId="{7C1AF3B5-EB64-0546-8589-65FCAA2894D3}" destId="{5BA527B4-BFA7-5047-BE72-165EBD241057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31218-13DA-DA48-934C-5C6A55B507DA}">
      <dsp:nvSpPr>
        <dsp:cNvPr id="0" name=""/>
        <dsp:cNvSpPr/>
      </dsp:nvSpPr>
      <dsp:spPr>
        <a:xfrm>
          <a:off x="0" y="1649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836D969-875C-A146-AF88-98831F7E2C9B}">
      <dsp:nvSpPr>
        <dsp:cNvPr id="0" name=""/>
        <dsp:cNvSpPr/>
      </dsp:nvSpPr>
      <dsp:spPr>
        <a:xfrm>
          <a:off x="1614822" y="1792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solidFill>
                <a:srgbClr val="FF0000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</a:t>
          </a:r>
          <a:r>
            <a:rPr lang="fr-FR" sz="5000" kern="12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Définitions - Rappels</a:t>
          </a:r>
          <a:endParaRPr lang="en-US" sz="5000" kern="12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1792"/>
        <a:ext cx="8500281" cy="1593195"/>
      </dsp:txXfrm>
    </dsp:sp>
    <dsp:sp modelId="{5422E306-D688-2B43-90F8-0B5DA1CFB2D2}">
      <dsp:nvSpPr>
        <dsp:cNvPr id="0" name=""/>
        <dsp:cNvSpPr/>
      </dsp:nvSpPr>
      <dsp:spPr>
        <a:xfrm>
          <a:off x="0" y="1594844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AAE648D-7CE1-7D4C-A9CC-B58F042A486C}">
      <dsp:nvSpPr>
        <dsp:cNvPr id="0" name=""/>
        <dsp:cNvSpPr/>
      </dsp:nvSpPr>
      <dsp:spPr>
        <a:xfrm>
          <a:off x="1614822" y="1594988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latin typeface="Futura Medium" panose="020B0602020204020303" pitchFamily="34" charset="-79"/>
              <a:cs typeface="Futura Medium" panose="020B0602020204020303" pitchFamily="34" charset="-79"/>
            </a:rPr>
            <a:t> HTA secondaire</a:t>
          </a:r>
          <a:endParaRPr lang="en-US" sz="5000" kern="12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1594988"/>
        <a:ext cx="8500281" cy="1593195"/>
      </dsp:txXfrm>
    </dsp:sp>
    <dsp:sp modelId="{006279E0-F896-DE49-AEFE-A3BC6B266BB4}">
      <dsp:nvSpPr>
        <dsp:cNvPr id="0" name=""/>
        <dsp:cNvSpPr/>
      </dsp:nvSpPr>
      <dsp:spPr>
        <a:xfrm>
          <a:off x="0" y="3188040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A527B4-BFA7-5047-BE72-165EBD241057}">
      <dsp:nvSpPr>
        <dsp:cNvPr id="0" name=""/>
        <dsp:cNvSpPr/>
      </dsp:nvSpPr>
      <dsp:spPr>
        <a:xfrm>
          <a:off x="1614822" y="3188183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latin typeface="Futura Medium" panose="020B0602020204020303" pitchFamily="34" charset="-79"/>
              <a:cs typeface="Futura Medium" panose="020B0602020204020303" pitchFamily="34" charset="-79"/>
            </a:rPr>
            <a:t> HTA primitive</a:t>
          </a:r>
          <a:endParaRPr lang="en-US" sz="5000" kern="12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3188183"/>
        <a:ext cx="8500281" cy="15931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31218-13DA-DA48-934C-5C6A55B507DA}">
      <dsp:nvSpPr>
        <dsp:cNvPr id="0" name=""/>
        <dsp:cNvSpPr/>
      </dsp:nvSpPr>
      <dsp:spPr>
        <a:xfrm>
          <a:off x="0" y="1649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836D969-875C-A146-AF88-98831F7E2C9B}">
      <dsp:nvSpPr>
        <dsp:cNvPr id="0" name=""/>
        <dsp:cNvSpPr/>
      </dsp:nvSpPr>
      <dsp:spPr>
        <a:xfrm>
          <a:off x="1614822" y="1792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solidFill>
                <a:srgbClr val="C00000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Définitions - Rappels</a:t>
          </a:r>
          <a:endParaRPr lang="en-US" sz="5000" kern="1200" dirty="0">
            <a:solidFill>
              <a:srgbClr val="C00000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1792"/>
        <a:ext cx="8500281" cy="1593195"/>
      </dsp:txXfrm>
    </dsp:sp>
    <dsp:sp modelId="{5422E306-D688-2B43-90F8-0B5DA1CFB2D2}">
      <dsp:nvSpPr>
        <dsp:cNvPr id="0" name=""/>
        <dsp:cNvSpPr/>
      </dsp:nvSpPr>
      <dsp:spPr>
        <a:xfrm>
          <a:off x="0" y="1594844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AAE648D-7CE1-7D4C-A9CC-B58F042A486C}">
      <dsp:nvSpPr>
        <dsp:cNvPr id="0" name=""/>
        <dsp:cNvSpPr/>
      </dsp:nvSpPr>
      <dsp:spPr>
        <a:xfrm>
          <a:off x="1614822" y="1594988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latin typeface="Futura Medium" panose="020B0602020204020303" pitchFamily="34" charset="-79"/>
              <a:cs typeface="Futura Medium" panose="020B0602020204020303" pitchFamily="34" charset="-79"/>
            </a:rPr>
            <a:t> HTA secondaire</a:t>
          </a:r>
          <a:endParaRPr lang="en-US" sz="5000" kern="12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1594988"/>
        <a:ext cx="8500281" cy="1593195"/>
      </dsp:txXfrm>
    </dsp:sp>
    <dsp:sp modelId="{006279E0-F896-DE49-AEFE-A3BC6B266BB4}">
      <dsp:nvSpPr>
        <dsp:cNvPr id="0" name=""/>
        <dsp:cNvSpPr/>
      </dsp:nvSpPr>
      <dsp:spPr>
        <a:xfrm>
          <a:off x="0" y="3188040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A527B4-BFA7-5047-BE72-165EBD241057}">
      <dsp:nvSpPr>
        <dsp:cNvPr id="0" name=""/>
        <dsp:cNvSpPr/>
      </dsp:nvSpPr>
      <dsp:spPr>
        <a:xfrm>
          <a:off x="1614822" y="3188183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latin typeface="Futura Medium" panose="020B0602020204020303" pitchFamily="34" charset="-79"/>
              <a:cs typeface="Futura Medium" panose="020B0602020204020303" pitchFamily="34" charset="-79"/>
            </a:rPr>
            <a:t> HTA primitive</a:t>
          </a:r>
          <a:endParaRPr lang="en-US" sz="5000" kern="12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3188183"/>
        <a:ext cx="8500281" cy="15931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31218-13DA-DA48-934C-5C6A55B507DA}">
      <dsp:nvSpPr>
        <dsp:cNvPr id="0" name=""/>
        <dsp:cNvSpPr/>
      </dsp:nvSpPr>
      <dsp:spPr>
        <a:xfrm>
          <a:off x="0" y="1649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836D969-875C-A146-AF88-98831F7E2C9B}">
      <dsp:nvSpPr>
        <dsp:cNvPr id="0" name=""/>
        <dsp:cNvSpPr/>
      </dsp:nvSpPr>
      <dsp:spPr>
        <a:xfrm>
          <a:off x="1614822" y="1792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Définitions - Rappels</a:t>
          </a:r>
          <a:endParaRPr lang="en-US" sz="5000" kern="1200" dirty="0">
            <a:solidFill>
              <a:schemeClr val="tx1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1792"/>
        <a:ext cx="8500281" cy="1593195"/>
      </dsp:txXfrm>
    </dsp:sp>
    <dsp:sp modelId="{5422E306-D688-2B43-90F8-0B5DA1CFB2D2}">
      <dsp:nvSpPr>
        <dsp:cNvPr id="0" name=""/>
        <dsp:cNvSpPr/>
      </dsp:nvSpPr>
      <dsp:spPr>
        <a:xfrm>
          <a:off x="0" y="1594844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AAE648D-7CE1-7D4C-A9CC-B58F042A486C}">
      <dsp:nvSpPr>
        <dsp:cNvPr id="0" name=""/>
        <dsp:cNvSpPr/>
      </dsp:nvSpPr>
      <dsp:spPr>
        <a:xfrm>
          <a:off x="1614822" y="1594988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solidFill>
                <a:srgbClr val="C00000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HTA secondaire</a:t>
          </a:r>
          <a:endParaRPr lang="en-US" sz="5000" kern="1200" dirty="0">
            <a:solidFill>
              <a:srgbClr val="C00000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1594988"/>
        <a:ext cx="8500281" cy="1593195"/>
      </dsp:txXfrm>
    </dsp:sp>
    <dsp:sp modelId="{006279E0-F896-DE49-AEFE-A3BC6B266BB4}">
      <dsp:nvSpPr>
        <dsp:cNvPr id="0" name=""/>
        <dsp:cNvSpPr/>
      </dsp:nvSpPr>
      <dsp:spPr>
        <a:xfrm>
          <a:off x="0" y="3188040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A527B4-BFA7-5047-BE72-165EBD241057}">
      <dsp:nvSpPr>
        <dsp:cNvPr id="0" name=""/>
        <dsp:cNvSpPr/>
      </dsp:nvSpPr>
      <dsp:spPr>
        <a:xfrm>
          <a:off x="1614822" y="3188183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latin typeface="Futura Medium" panose="020B0602020204020303" pitchFamily="34" charset="-79"/>
              <a:cs typeface="Futura Medium" panose="020B0602020204020303" pitchFamily="34" charset="-79"/>
            </a:rPr>
            <a:t> HTA primitive</a:t>
          </a:r>
          <a:endParaRPr lang="en-US" sz="5000" kern="1200" dirty="0"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3188183"/>
        <a:ext cx="8500281" cy="15931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31218-13DA-DA48-934C-5C6A55B507DA}">
      <dsp:nvSpPr>
        <dsp:cNvPr id="0" name=""/>
        <dsp:cNvSpPr/>
      </dsp:nvSpPr>
      <dsp:spPr>
        <a:xfrm>
          <a:off x="0" y="1649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836D969-875C-A146-AF88-98831F7E2C9B}">
      <dsp:nvSpPr>
        <dsp:cNvPr id="0" name=""/>
        <dsp:cNvSpPr/>
      </dsp:nvSpPr>
      <dsp:spPr>
        <a:xfrm>
          <a:off x="1614822" y="1792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Définitions - Rappels</a:t>
          </a:r>
          <a:endParaRPr lang="en-US" sz="5000" kern="1200" dirty="0">
            <a:solidFill>
              <a:schemeClr val="tx1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1792"/>
        <a:ext cx="8500281" cy="1593195"/>
      </dsp:txXfrm>
    </dsp:sp>
    <dsp:sp modelId="{5422E306-D688-2B43-90F8-0B5DA1CFB2D2}">
      <dsp:nvSpPr>
        <dsp:cNvPr id="0" name=""/>
        <dsp:cNvSpPr/>
      </dsp:nvSpPr>
      <dsp:spPr>
        <a:xfrm>
          <a:off x="0" y="1594844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AAE648D-7CE1-7D4C-A9CC-B58F042A486C}">
      <dsp:nvSpPr>
        <dsp:cNvPr id="0" name=""/>
        <dsp:cNvSpPr/>
      </dsp:nvSpPr>
      <dsp:spPr>
        <a:xfrm>
          <a:off x="1614822" y="1594988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HTA secondaire</a:t>
          </a:r>
          <a:endParaRPr lang="en-US" sz="5000" kern="1200" dirty="0">
            <a:solidFill>
              <a:schemeClr val="tx1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1594988"/>
        <a:ext cx="8500281" cy="1593195"/>
      </dsp:txXfrm>
    </dsp:sp>
    <dsp:sp modelId="{006279E0-F896-DE49-AEFE-A3BC6B266BB4}">
      <dsp:nvSpPr>
        <dsp:cNvPr id="0" name=""/>
        <dsp:cNvSpPr/>
      </dsp:nvSpPr>
      <dsp:spPr>
        <a:xfrm>
          <a:off x="0" y="3188040"/>
          <a:ext cx="1593195" cy="1593195"/>
        </a:xfrm>
        <a:prstGeom prst="ellipse">
          <a:avLst/>
        </a:prstGeom>
        <a:solidFill>
          <a:srgbClr val="4A78A1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A527B4-BFA7-5047-BE72-165EBD241057}">
      <dsp:nvSpPr>
        <dsp:cNvPr id="0" name=""/>
        <dsp:cNvSpPr/>
      </dsp:nvSpPr>
      <dsp:spPr>
        <a:xfrm>
          <a:off x="1614822" y="3188183"/>
          <a:ext cx="8500281" cy="159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solidFill>
                <a:srgbClr val="C00000"/>
              </a:solidFill>
              <a:latin typeface="Futura Medium" panose="020B0602020204020303" pitchFamily="34" charset="-79"/>
              <a:cs typeface="Futura Medium" panose="020B0602020204020303" pitchFamily="34" charset="-79"/>
            </a:rPr>
            <a:t> HTA primitive</a:t>
          </a:r>
          <a:endParaRPr lang="en-US" sz="5000" kern="1200" dirty="0">
            <a:solidFill>
              <a:srgbClr val="C00000"/>
            </a:solidFill>
            <a:latin typeface="Futura Medium" panose="020B0602020204020303" pitchFamily="34" charset="-79"/>
            <a:cs typeface="Futura Medium" panose="020B0602020204020303" pitchFamily="34" charset="-79"/>
          </a:endParaRPr>
        </a:p>
      </dsp:txBody>
      <dsp:txXfrm>
        <a:off x="1614822" y="3188183"/>
        <a:ext cx="8500281" cy="1593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36A1C-B25C-8949-8582-498E76CDFED2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10C-6B05-9949-87D5-D178A7C00E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454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918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730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</a:t>
            </a:r>
            <a:r>
              <a:rPr lang="fr-FR" baseline="0" dirty="0"/>
              <a:t> on résume, patient jeune &lt;40 ans, et HTA résistante.</a:t>
            </a:r>
          </a:p>
          <a:p>
            <a:r>
              <a:rPr lang="fr-FR" baseline="0" dirty="0"/>
              <a:t>Si on va dans le détail, on rajoute les hypokaliémie, les souffles abdominaux, les HTA sévère ou révélée sur une complication (OAP, dissection aortique, pré </a:t>
            </a:r>
            <a:r>
              <a:rPr lang="fr-FR" baseline="0" dirty="0" err="1"/>
              <a:t>eclampsie</a:t>
            </a:r>
            <a:r>
              <a:rPr lang="fr-FR" baseline="0" dirty="0"/>
              <a:t>, les atteintes d’organes sévères)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31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Causes fréquentes</a:t>
            </a:r>
          </a:p>
          <a:p>
            <a:r>
              <a:rPr lang="fr-FR" dirty="0"/>
              <a:t>Pas que HTA, peuvent aussi se présenter sur tableaux d’OAP</a:t>
            </a:r>
            <a:r>
              <a:rPr lang="fr-FR" baseline="0" dirty="0"/>
              <a:t> brutaux</a:t>
            </a:r>
            <a:endParaRPr lang="fr-FR" dirty="0"/>
          </a:p>
          <a:p>
            <a:r>
              <a:rPr lang="fr-FR" dirty="0"/>
              <a:t>Politiquement</a:t>
            </a:r>
            <a:r>
              <a:rPr lang="fr-FR" baseline="0" dirty="0"/>
              <a:t> correct ok</a:t>
            </a:r>
          </a:p>
          <a:p>
            <a:r>
              <a:rPr lang="fr-FR" baseline="0" dirty="0"/>
              <a:t>Mais ne pas présenter toute SAR aux radiologues</a:t>
            </a:r>
          </a:p>
          <a:p>
            <a:r>
              <a:rPr lang="fr-FR" baseline="0" dirty="0"/>
              <a:t>Car peu de bénéfice sur le tout venant comme on va le voir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483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Ces études et les méta-analyses ont donné lieu aux</a:t>
            </a:r>
            <a:r>
              <a:rPr lang="fr-FR" baseline="0" dirty="0"/>
              <a:t> recommandations</a:t>
            </a:r>
            <a:endParaRPr lang="fr-FR" dirty="0"/>
          </a:p>
          <a:p>
            <a:endParaRPr lang="fr-FR" dirty="0"/>
          </a:p>
          <a:p>
            <a:r>
              <a:rPr lang="fr-FR" dirty="0"/>
              <a:t>TTT </a:t>
            </a:r>
            <a:r>
              <a:rPr lang="fr-FR" dirty="0" err="1"/>
              <a:t>med</a:t>
            </a:r>
            <a:r>
              <a:rPr lang="fr-FR" dirty="0"/>
              <a:t> à optimiser</a:t>
            </a:r>
            <a:r>
              <a:rPr lang="fr-FR" baseline="0" dirty="0"/>
              <a:t> +++ </a:t>
            </a:r>
            <a:r>
              <a:rPr lang="fr-FR" b="1" baseline="0" dirty="0"/>
              <a:t>IEC/ARA2, puis les autres </a:t>
            </a:r>
            <a:r>
              <a:rPr lang="fr-FR" b="1" baseline="0" dirty="0" err="1"/>
              <a:t>antiHTA</a:t>
            </a:r>
            <a:r>
              <a:rPr lang="fr-FR" b="1" baseline="0" dirty="0"/>
              <a:t>, aspirine, statines, MHD</a:t>
            </a:r>
          </a:p>
          <a:p>
            <a:r>
              <a:rPr lang="fr-FR" b="1" baseline="0" dirty="0"/>
              <a:t>Dépister carotides++</a:t>
            </a:r>
          </a:p>
          <a:p>
            <a:endParaRPr lang="fr-FR" baseline="0" dirty="0"/>
          </a:p>
          <a:p>
            <a:r>
              <a:rPr lang="fr-FR" baseline="0" dirty="0"/>
              <a:t>Les bons candidats restants à la dilatation sont probablement les HTA / dégradation rénales récentes/sous IEC, les HTA résistantes, les OAP flash à répétitions</a:t>
            </a:r>
          </a:p>
          <a:p>
            <a:endParaRPr lang="fr-FR" baseline="0" dirty="0"/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Facteurs de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résistance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b="1" dirty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endParaRPr lang="fr-FR" dirty="0">
              <a:effectLst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peripheral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renin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captopril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scintigraphy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&gt; 80 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proteinuria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GFR &lt; 40 ml/min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Kidney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&lt;8 cm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Ancienneté de l’HTA/de la dégradation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fct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rénale</a:t>
            </a:r>
            <a:endParaRPr lang="fr-FR" dirty="0">
              <a:effectLst/>
            </a:endParaRPr>
          </a:p>
          <a:p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 but, n’est donc pas de vous dire que l’angioplastie rénale ne sert à rien,</a:t>
            </a:r>
            <a:r>
              <a:rPr lang="fr-FR" baseline="0" dirty="0"/>
              <a:t> mais qu’elle doit être discuté++ en staff pluridisciplinaire, au cas par cas, et il faut absolument optimiser TTT </a:t>
            </a:r>
            <a:r>
              <a:rPr lang="fr-FR" baseline="0" dirty="0" err="1"/>
              <a:t>med</a:t>
            </a:r>
            <a:endParaRPr lang="fr-FR" dirty="0"/>
          </a:p>
          <a:p>
            <a:endParaRPr lang="fr-FR" baseline="0" dirty="0"/>
          </a:p>
          <a:p>
            <a:r>
              <a:rPr lang="fr-FR" baseline="0" dirty="0"/>
              <a:t>Et bien sûr les </a:t>
            </a:r>
            <a:r>
              <a:rPr lang="fr-FR" baseline="0" dirty="0" err="1"/>
              <a:t>fibrodysplasie</a:t>
            </a:r>
            <a:r>
              <a:rPr lang="fr-FR" baseline="0" dirty="0"/>
              <a:t> jeunes où le but est curatif</a:t>
            </a:r>
          </a:p>
          <a:p>
            <a:endParaRPr lang="fr-FR" baseline="0" dirty="0"/>
          </a:p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652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4% pour </a:t>
            </a:r>
            <a:r>
              <a:rPr lang="fr-FR" baseline="0" dirty="0" err="1"/>
              <a:t>newly</a:t>
            </a:r>
            <a:r>
              <a:rPr lang="fr-FR" baseline="0" dirty="0"/>
              <a:t> </a:t>
            </a:r>
            <a:r>
              <a:rPr lang="fr-FR" baseline="0" dirty="0" err="1"/>
              <a:t>diagnosed</a:t>
            </a:r>
            <a:r>
              <a:rPr lang="fr-FR" baseline="0" dirty="0"/>
              <a:t> HTA chez les chinois avril 2020</a:t>
            </a:r>
          </a:p>
          <a:p>
            <a:r>
              <a:rPr lang="fr-FR" baseline="0" dirty="0"/>
              <a:t>Hypokaliémie (sous diurétique ++)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770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Si rénine basse mais aldo basse aussi, pas HAP, donc pour pas fausser complètement le RAR, on ramène rénine à 5 </a:t>
            </a:r>
            <a:r>
              <a:rPr lang="fr-FR" baseline="0" dirty="0" err="1"/>
              <a:t>mUI</a:t>
            </a:r>
            <a:r>
              <a:rPr lang="fr-FR" baseline="0" dirty="0"/>
              <a:t>/L</a:t>
            </a:r>
          </a:p>
          <a:p>
            <a:r>
              <a:rPr lang="fr-FR" baseline="0" dirty="0"/>
              <a:t>CCB plutôt non DHP (donc </a:t>
            </a:r>
            <a:r>
              <a:rPr lang="fr-FR" baseline="0" dirty="0" err="1"/>
              <a:t>diltiazem</a:t>
            </a:r>
            <a:r>
              <a:rPr lang="fr-FR" baseline="0" dirty="0"/>
              <a:t>, </a:t>
            </a:r>
            <a:r>
              <a:rPr lang="fr-FR" baseline="0" dirty="0" err="1"/>
              <a:t>verapamil</a:t>
            </a:r>
            <a:r>
              <a:rPr lang="fr-FR" baseline="0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886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242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+ étude chinoise récente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162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Nephropathies</a:t>
            </a:r>
            <a:r>
              <a:rPr lang="fr-FR" dirty="0"/>
              <a:t> parenchymateuses, notamment glomérulaires</a:t>
            </a:r>
          </a:p>
          <a:p>
            <a:r>
              <a:rPr lang="fr-FR" dirty="0"/>
              <a:t>Rappel </a:t>
            </a:r>
            <a:r>
              <a:rPr lang="fr-FR" dirty="0" err="1"/>
              <a:t>Hematurie</a:t>
            </a:r>
            <a:r>
              <a:rPr lang="fr-FR" dirty="0"/>
              <a:t> et </a:t>
            </a:r>
            <a:r>
              <a:rPr lang="fr-FR" dirty="0" err="1"/>
              <a:t>Leucocyturie</a:t>
            </a:r>
            <a:endParaRPr lang="fr-FR" dirty="0"/>
          </a:p>
          <a:p>
            <a:r>
              <a:rPr lang="fr-FR" dirty="0"/>
              <a:t>Savoir</a:t>
            </a:r>
            <a:r>
              <a:rPr lang="fr-FR" baseline="0" dirty="0"/>
              <a:t> interpréter la protéinurie </a:t>
            </a:r>
          </a:p>
          <a:p>
            <a:r>
              <a:rPr lang="fr-FR" baseline="0" dirty="0"/>
              <a:t>Il faut rappeler le 500 mg/24h pour </a:t>
            </a:r>
            <a:r>
              <a:rPr lang="fr-FR" baseline="0" dirty="0" err="1"/>
              <a:t>proteinurie</a:t>
            </a:r>
            <a:r>
              <a:rPr lang="fr-FR" baseline="0" dirty="0"/>
              <a:t>, 30 mg/24h pour </a:t>
            </a:r>
            <a:r>
              <a:rPr lang="fr-FR" baseline="0" dirty="0" err="1"/>
              <a:t>albu</a:t>
            </a:r>
            <a:r>
              <a:rPr lang="fr-FR" baseline="0" dirty="0"/>
              <a:t> (</a:t>
            </a:r>
            <a:r>
              <a:rPr lang="fr-FR" baseline="0" dirty="0" err="1"/>
              <a:t>microalbu</a:t>
            </a:r>
            <a:r>
              <a:rPr lang="fr-FR" baseline="0" dirty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901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hyperA</a:t>
            </a:r>
            <a:r>
              <a:rPr lang="fr-FR" dirty="0"/>
              <a:t> S liée aux hypoxies répétées et</a:t>
            </a:r>
            <a:r>
              <a:rPr lang="fr-FR" baseline="0" dirty="0"/>
              <a:t> altération du SRAA, dysfonction endothéliale (stress oxydatif)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3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402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hyperA</a:t>
            </a:r>
            <a:r>
              <a:rPr lang="fr-FR" dirty="0"/>
              <a:t> S liée aux hypoxies répétées et</a:t>
            </a:r>
            <a:r>
              <a:rPr lang="fr-FR" baseline="0" dirty="0"/>
              <a:t> altération du SRAA, dysfonction endothéliale (stress oxydatif)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560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Arguments</a:t>
            </a:r>
            <a:r>
              <a:rPr lang="fr-FR" baseline="0" dirty="0"/>
              <a:t> pour traiter  = transformer les patients au plan symptomatique</a:t>
            </a:r>
          </a:p>
          <a:p>
            <a:r>
              <a:rPr lang="fr-FR" baseline="0" dirty="0"/>
              <a:t>Pour l’HTA</a:t>
            </a:r>
            <a:endParaRPr lang="fr-FR" dirty="0"/>
          </a:p>
          <a:p>
            <a:r>
              <a:rPr lang="fr-FR" dirty="0"/>
              <a:t>Diminution PA 24h environ</a:t>
            </a:r>
            <a:r>
              <a:rPr lang="fr-FR" baseline="0" dirty="0"/>
              <a:t> 3 mmHg</a:t>
            </a:r>
            <a:endParaRPr lang="fr-FR" dirty="0"/>
          </a:p>
          <a:p>
            <a:r>
              <a:rPr lang="fr-FR" dirty="0"/>
              <a:t>Principalement au dépend de la</a:t>
            </a:r>
            <a:r>
              <a:rPr lang="fr-FR" baseline="0" dirty="0"/>
              <a:t> PA nocturne</a:t>
            </a:r>
          </a:p>
          <a:p>
            <a:r>
              <a:rPr lang="fr-FR" baseline="0" dirty="0"/>
              <a:t>Et de la diastolique</a:t>
            </a:r>
          </a:p>
          <a:p>
            <a:r>
              <a:rPr lang="fr-FR" baseline="0" dirty="0"/>
              <a:t>Diminution </a:t>
            </a:r>
            <a:r>
              <a:rPr lang="fr-FR" baseline="0" dirty="0" err="1"/>
              <a:t>Epworth</a:t>
            </a:r>
            <a:r>
              <a:rPr lang="fr-FR" baseline="0" dirty="0"/>
              <a:t> en faveur d’une amélioration des symptômes</a:t>
            </a:r>
          </a:p>
          <a:p>
            <a:r>
              <a:rPr lang="fr-FR" baseline="0" dirty="0"/>
              <a:t>3 </a:t>
            </a:r>
            <a:r>
              <a:rPr lang="fr-FR" baseline="0" dirty="0" err="1"/>
              <a:t>mmhg</a:t>
            </a:r>
            <a:r>
              <a:rPr lang="fr-FR" baseline="0" dirty="0"/>
              <a:t> peut paraître faible, ou les 5 mmHg de la dénervation rénale aussi, mais en fait 3 mmHg c’est potentiellement 8%AVC, 5% IDM</a:t>
            </a:r>
          </a:p>
          <a:p>
            <a:endParaRPr lang="fr-FR" baseline="0" dirty="0"/>
          </a:p>
          <a:p>
            <a:r>
              <a:rPr lang="fr-FR" baseline="0" dirty="0"/>
              <a:t>En réalité ne marche pas aussi bien que les médicaments sur l’HTA</a:t>
            </a:r>
          </a:p>
          <a:p>
            <a:r>
              <a:rPr lang="fr-FR" baseline="0" dirty="0"/>
              <a:t>A l’échelle populationnel pas d’impact majeur</a:t>
            </a:r>
          </a:p>
          <a:p>
            <a:r>
              <a:rPr lang="fr-FR" baseline="0" dirty="0"/>
              <a:t>Mais à l’échelle individuel peut changer la vie</a:t>
            </a:r>
          </a:p>
          <a:p>
            <a:r>
              <a:rPr lang="fr-FR" baseline="0" dirty="0"/>
              <a:t>Implique une très bonne observance</a:t>
            </a:r>
          </a:p>
          <a:p>
            <a:r>
              <a:rPr lang="fr-FR" baseline="0" dirty="0"/>
              <a:t>Et MHD associée (perte de poids, arrêt excitants le soir</a:t>
            </a:r>
            <a:r>
              <a:rPr lang="mr-IN" baseline="0" dirty="0"/>
              <a:t>…</a:t>
            </a:r>
            <a:r>
              <a:rPr lang="fr-FR" baseline="0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185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/>
              <a:t>Cephalées</a:t>
            </a:r>
            <a:r>
              <a:rPr lang="fr-FR" baseline="0" dirty="0"/>
              <a:t>, sueurs, palpitations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372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934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200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841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031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019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53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71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0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41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410C-6B05-9949-87D5-D178A7C00EB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245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Pseudo-hypertension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diastolic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BP ≥15 mmHg à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intra-arterial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BP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 âgé</a:t>
            </a:r>
            <a:r>
              <a:rPr lang="fr-F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artère calcifiée, peu d’HMOD.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Manoeuvre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d’OSLER.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Carotid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-radial PWV utile aussi. Mais tout ça très variable.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Manoeuvre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d’OSLER : on palpe la radial même quand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Pbrassard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Psystolique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HTA pseudo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resistante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MHD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Verifier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TTT à posologies optimales ça veut dire au max, avec une association juste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81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Pilule contraceptive : favoriser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microprogestatifs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pilules amaigrissantes (</a:t>
            </a:r>
            <a:r>
              <a:rPr lang="fr-FR" dirty="0" err="1"/>
              <a:t>Sibutramine</a:t>
            </a:r>
            <a:r>
              <a:rPr lang="fr-FR" dirty="0"/>
              <a:t> = </a:t>
            </a:r>
            <a:r>
              <a:rPr lang="fr-FR" dirty="0" err="1"/>
              <a:t>sibutral</a:t>
            </a:r>
            <a:r>
              <a:rPr lang="fr-FR" baseline="0" dirty="0"/>
              <a:t> plus sur le marché),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décongestionneur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nasaux à bien chercher, tout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comme les drogues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amphétamines,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Cocaine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(donne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HTA maligne), Le réglisse, </a:t>
            </a:r>
            <a:r>
              <a:rPr lang="fr-F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immunosupresseurs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corticoïdes notamment par rétention HS, </a:t>
            </a:r>
            <a:r>
              <a:rPr lang="fr-F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antiangiogénique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dont on va parler juste après, AINS qui peuvent augmenter jusqu’à 5 mmHg/24h. Certaines herbes (pour les patients qui aiment les TTT nature), des antidépresseurs type inhibiteur de recapture de la </a:t>
            </a:r>
            <a:r>
              <a:rPr lang="fr-F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serotonine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/noradrénaline. </a:t>
            </a:r>
            <a:r>
              <a:rPr lang="fr-FR" baseline="0" dirty="0" err="1"/>
              <a:t>Redbull</a:t>
            </a:r>
            <a:r>
              <a:rPr lang="fr-FR" baseline="0" dirty="0"/>
              <a:t> vu plusieurs fois mais pas retrouvé ici. Caféine ? A priori non</a:t>
            </a: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116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Contribue</a:t>
            </a:r>
            <a:r>
              <a:rPr lang="fr-FR" baseline="0" dirty="0"/>
              <a:t> à majorer une HTA ou une </a:t>
            </a:r>
            <a:r>
              <a:rPr lang="fr-FR" baseline="0" dirty="0" err="1"/>
              <a:t>préHTA</a:t>
            </a:r>
            <a:endParaRPr lang="fr-FR" baseline="0" dirty="0"/>
          </a:p>
          <a:p>
            <a:r>
              <a:rPr lang="fr-FR" baseline="0" dirty="0"/>
              <a:t>Ou a contribué à faire évoluer plus vite une HTA</a:t>
            </a:r>
          </a:p>
          <a:p>
            <a:r>
              <a:rPr lang="fr-FR" baseline="0" dirty="0"/>
              <a:t>Ou alors carrément cause l’HTA</a:t>
            </a:r>
            <a:endParaRPr lang="fr-FR" dirty="0"/>
          </a:p>
          <a:p>
            <a:r>
              <a:rPr lang="fr-FR" dirty="0"/>
              <a:t>Remodelage vasculaire,</a:t>
            </a:r>
            <a:r>
              <a:rPr lang="fr-FR" baseline="0" dirty="0"/>
              <a:t> atteinte des organes cibles qui entretient l’HTA, chez le sujet âgé</a:t>
            </a:r>
          </a:p>
          <a:p>
            <a:r>
              <a:rPr lang="fr-FR" baseline="0" dirty="0"/>
              <a:t>Prévalence très difficile à estimer puisqu’on ne peut pas faire de bilan à tous les hypertendus</a:t>
            </a:r>
          </a:p>
          <a:p>
            <a:r>
              <a:rPr lang="fr-FR" baseline="0" dirty="0"/>
              <a:t>Une partie des HTA dites primitives est en fait secondaire à une hygiène alimentaire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D5ADF-8D92-6F4A-9491-4C4E23A5248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725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09AF39-FF97-9D43-8970-C9133E5A6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9DC689-94E1-6A48-B977-ED17AEA3E7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C852DF-D658-9541-BA40-ECC27308F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FE738F-6E7A-AC4E-994B-5CF58E87E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CE36CE-FD2E-2841-A10A-8D917E72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25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840273-F9FE-BA48-8E8E-73B365F2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FE55EF-D535-AB4E-8AAA-25685AE5F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64400D-007C-9847-B9D6-C6E24728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429114-D4A0-E54C-A3D4-FEF71B1F6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75D8B0-49D5-E845-91FA-1091084D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37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D23655D-68DF-6A4E-8A48-9B614C64A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A0D8CB7-18CD-9040-89FB-8A3903BA2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A00A98-8CB8-B847-8F83-742560003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2E044D-B728-9145-A5F2-9010CDA9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C3AA88-005A-F74C-A141-284EC52C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43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EBD1B-9D86-9F45-BCA3-C94091AD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BF6FD2-9CAC-1D41-AD8D-858BE86F4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8C820D-1590-0946-B96C-69772D62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EDC3C-880D-0046-9CF2-5090BD0D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782E3B-5A08-2949-AB3D-B08E5991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37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FCD29-EAB3-2D45-BC14-BB4E4A5D7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B8F5B2-1ADF-D540-BEC0-4A5C7A03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FA7216-C9EB-4143-A080-545D1ACB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69784F-D91D-C048-A21D-116FE262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1E0638-C573-7348-9EE3-9D52C465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78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AF24B0-93B5-F644-8B9F-56FA93F4A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06CE82-C5D0-5E49-987E-102A5FB87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C9613A-4442-C54D-9890-D5DEC1118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31E287-6E83-1245-833A-DE62CFB18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A6AC06-508C-CC47-B869-B3F9EB90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A1E68B-27E1-0448-9AF8-51DD747E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145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47675-94EA-3A42-984C-1290826E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8BA316-D05C-2F48-8730-48FFABBCE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9C1922-9EBA-834F-B31A-ECE2E8C87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60546B-4E8D-364B-A01D-BB3362439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1D7AE2-086C-984F-9DA4-BE5891BB7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9E067B-1C94-A943-8C31-20D74539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CDC2CE1-6E0F-824B-883B-09D818DFD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BC4B1C0-0988-3B42-821C-E2998256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4286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965129-070B-1E4B-BDCE-01046DC3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5E41D8-817B-EF49-82FE-B04CCB8CA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933918-70FE-E449-9DBD-999D4D03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226D6E-EA68-AA48-BBAF-82D1F4EC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37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6A0A67C-50B1-594D-8B53-7FBEAB99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6720CB-21AA-2E4D-BC7C-FDB19A00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6ABEEF-D431-784E-A92F-CDFBAB1F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99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D6AE9-A245-C04E-8DAF-D19751E8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A8DEE1-B588-4A4A-84E7-036BAE153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B70E2A-2359-DF4A-97CD-43A31F001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B26B46-ABDE-3746-9B5C-FEFD03CD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6A883-A9F0-5246-A74E-54EF41BE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7C449D-B5D5-D147-B8E4-6B0C21D8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361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167AF8-20B5-B147-92A5-ABE610F45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2FB7A5-3E01-8C44-9E56-1ABC1E77E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0B98D2-8ED0-B54D-9C05-04C5CEF89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11250D-C1BC-8A4A-B198-C2D46B405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66D8D8-F0B9-5144-8168-FB3E9D40D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BA5AD2-898A-9E4B-AD38-E1F7F8DAD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28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71B921C-C2FC-BA49-B9B2-719D4670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C921DD-6705-874B-978A-864644E7C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EADEBE-2E68-154C-A726-6C5CCC446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D7BF6-CEB3-514F-A8AB-C21A8A6697D6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B3687-2B7B-7143-9912-645D23CE2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E5654A-DE7D-3644-9C62-9D7B6E211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BD034-02C1-8840-8527-862355CFE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70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.svg"/><Relationship Id="rId1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.svg"/><Relationship Id="rId1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svg"/><Relationship Id="rId1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bduband@chu-clermontferrand.fr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.svg"/><Relationship Id="rId1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CAA047-A716-804A-8179-D8E2E0C1F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91" y="3428760"/>
            <a:ext cx="3894609" cy="3571476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B8B8498-A488-40AF-99EB-F622ED9AD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F033D07-FE42-4E5C-A00A-FFE1D42C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4975" y="-1215814"/>
            <a:ext cx="6799612" cy="3072384"/>
          </a:xfrm>
        </p:spPr>
        <p:txBody>
          <a:bodyPr anchor="b">
            <a:normAutofit/>
          </a:bodyPr>
          <a:lstStyle/>
          <a:p>
            <a:pPr algn="l"/>
            <a:r>
              <a:rPr lang="fr-FR" sz="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HTA résistante</a:t>
            </a:r>
            <a:br>
              <a:rPr lang="fr-FR" sz="50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fr-FR" sz="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Quel bilan et quand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2967" y="4779940"/>
            <a:ext cx="6049433" cy="2721524"/>
          </a:xfrm>
        </p:spPr>
        <p:txBody>
          <a:bodyPr anchor="t">
            <a:normAutofit/>
          </a:bodyPr>
          <a:lstStyle/>
          <a:p>
            <a:pPr algn="l"/>
            <a:r>
              <a:rPr lang="fr-FR" sz="3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Super-Lioran</a:t>
            </a:r>
            <a:r>
              <a:rPr lang="fr-FR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pPr algn="l"/>
            <a:r>
              <a:rPr lang="fr-FR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30/09/2022</a:t>
            </a:r>
          </a:p>
          <a:p>
            <a:pPr algn="l"/>
            <a:r>
              <a:rPr lang="fr-FR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Dr Benjamin Duband</a:t>
            </a:r>
          </a:p>
        </p:txBody>
      </p:sp>
    </p:spTree>
    <p:extLst>
      <p:ext uri="{BB962C8B-B14F-4D97-AF65-F5344CB8AC3E}">
        <p14:creationId xmlns:p14="http://schemas.microsoft.com/office/powerpoint/2010/main" val="164262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350" y="2339094"/>
            <a:ext cx="11671300" cy="3474581"/>
          </a:xfrm>
        </p:spPr>
        <p:txBody>
          <a:bodyPr>
            <a:normAutofit/>
          </a:bodyPr>
          <a:lstStyle/>
          <a:p>
            <a:r>
              <a:rPr lang="fr-FR" sz="3200" dirty="0"/>
              <a:t>Cause identifiable, individualisable </a:t>
            </a:r>
          </a:p>
          <a:p>
            <a:r>
              <a:rPr lang="fr-FR" sz="3200" dirty="0"/>
              <a:t>Accessible à un traitement spécifique</a:t>
            </a:r>
          </a:p>
          <a:p>
            <a:r>
              <a:rPr lang="fr-FR" sz="3200" dirty="0"/>
              <a:t>Souvent curatif chez le sujet jeune</a:t>
            </a:r>
          </a:p>
          <a:p>
            <a:r>
              <a:rPr lang="fr-FR" sz="3200" dirty="0"/>
              <a:t>Diminution de la charge pharmacologique chez le sujet plus âgé</a:t>
            </a:r>
          </a:p>
          <a:p>
            <a:r>
              <a:rPr lang="fr-FR" sz="3200" dirty="0"/>
              <a:t>Prévalence : 5-15% des HTA</a:t>
            </a:r>
          </a:p>
          <a:p>
            <a:r>
              <a:rPr lang="fr-FR" sz="3200" dirty="0"/>
              <a:t>Opposée à l’HTA primitive = idiopathique = primaire</a:t>
            </a:r>
          </a:p>
        </p:txBody>
      </p:sp>
      <p:sp>
        <p:nvSpPr>
          <p:cNvPr id="4" name="Rectangle 3"/>
          <p:cNvSpPr/>
          <p:nvPr/>
        </p:nvSpPr>
        <p:spPr>
          <a:xfrm>
            <a:off x="5499100" y="6475020"/>
            <a:ext cx="805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dirty="0" err="1">
                <a:effectLst/>
              </a:rPr>
              <a:t>Rimoldi</a:t>
            </a:r>
            <a:r>
              <a:rPr lang="fr-FR" dirty="0">
                <a:effectLst/>
              </a:rPr>
              <a:t> SF et al. </a:t>
            </a:r>
            <a:r>
              <a:rPr lang="fr-FR" dirty="0" err="1">
                <a:effectLst/>
              </a:rPr>
              <a:t>European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Heart</a:t>
            </a:r>
            <a:r>
              <a:rPr lang="fr-FR" dirty="0">
                <a:effectLst/>
              </a:rPr>
              <a:t> Journal. 2014 May 1;35(19):1245–54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E101F42-72A1-694C-9F38-1E5106C97E62}"/>
              </a:ext>
            </a:extLst>
          </p:cNvPr>
          <p:cNvGrpSpPr/>
          <p:nvPr/>
        </p:nvGrpSpPr>
        <p:grpSpPr>
          <a:xfrm>
            <a:off x="0" y="339385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4D4D52-A746-844F-BA64-AE38E977E19B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79157E-1A18-9C4E-8611-390F5C170383}"/>
                </a:ext>
              </a:extLst>
            </p:cNvPr>
            <p:cNvSpPr/>
            <p:nvPr/>
          </p:nvSpPr>
          <p:spPr>
            <a:xfrm>
              <a:off x="3072138" y="106423"/>
              <a:ext cx="6047746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Définitions - Rappels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3B9BE09A-F314-9140-B4A8-D57C78B9D531}"/>
              </a:ext>
            </a:extLst>
          </p:cNvPr>
          <p:cNvSpPr txBox="1"/>
          <p:nvPr/>
        </p:nvSpPr>
        <p:spPr>
          <a:xfrm>
            <a:off x="407871" y="1501654"/>
            <a:ext cx="2755113" cy="58477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HTA secondaire</a:t>
            </a:r>
          </a:p>
        </p:txBody>
      </p:sp>
    </p:spTree>
    <p:extLst>
      <p:ext uri="{BB962C8B-B14F-4D97-AF65-F5344CB8AC3E}">
        <p14:creationId xmlns:p14="http://schemas.microsoft.com/office/powerpoint/2010/main" val="396813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B9B8519-185B-F446-A55D-51018E946C48}"/>
              </a:ext>
            </a:extLst>
          </p:cNvPr>
          <p:cNvGrpSpPr/>
          <p:nvPr/>
        </p:nvGrpSpPr>
        <p:grpSpPr>
          <a:xfrm>
            <a:off x="0" y="339385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8DE19C-14B7-CC4F-8F54-03A2A61E30F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039E92-7BBC-5E45-B3CC-3A1377722DD6}"/>
                </a:ext>
              </a:extLst>
            </p:cNvPr>
            <p:cNvSpPr/>
            <p:nvPr/>
          </p:nvSpPr>
          <p:spPr>
            <a:xfrm>
              <a:off x="776121" y="106423"/>
              <a:ext cx="10639771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résistante – Super Lioran 2022</a:t>
              </a:r>
            </a:p>
          </p:txBody>
        </p:sp>
      </p:grpSp>
      <p:graphicFrame>
        <p:nvGraphicFramePr>
          <p:cNvPr id="18" name="Espace réservé du contenu 15">
            <a:extLst>
              <a:ext uri="{FF2B5EF4-FFF2-40B4-BE49-F238E27FC236}">
                <a16:creationId xmlns:a16="http://schemas.microsoft.com/office/drawing/2014/main" id="{C4B4186B-1D7C-0499-6F5B-FA938C90C1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399550"/>
              </p:ext>
            </p:extLst>
          </p:nvPr>
        </p:nvGraphicFramePr>
        <p:xfrm>
          <a:off x="838200" y="1578546"/>
          <a:ext cx="10515600" cy="4783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Graphique 20" descr="Liste de vérification">
            <a:extLst>
              <a:ext uri="{FF2B5EF4-FFF2-40B4-BE49-F238E27FC236}">
                <a16:creationId xmlns:a16="http://schemas.microsoft.com/office/drawing/2014/main" id="{9426C069-5055-3146-98DD-3AE15DB6A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47" y="1834405"/>
            <a:ext cx="1055200" cy="1055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6002AC-8EE1-3F40-8441-C119FE1183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1625" y="4514738"/>
            <a:ext cx="2710375" cy="2485497"/>
          </a:xfrm>
          <a:prstGeom prst="rect">
            <a:avLst/>
          </a:prstGeom>
        </p:spPr>
      </p:pic>
      <p:pic>
        <p:nvPicPr>
          <p:cNvPr id="6" name="Graphique 5" descr="Détective">
            <a:extLst>
              <a:ext uri="{FF2B5EF4-FFF2-40B4-BE49-F238E27FC236}">
                <a16:creationId xmlns:a16="http://schemas.microsoft.com/office/drawing/2014/main" id="{85BD73C0-7F2A-674A-BE3D-C66A90F58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4698" y="3299010"/>
            <a:ext cx="1338773" cy="1338773"/>
          </a:xfrm>
          <a:prstGeom prst="rect">
            <a:avLst/>
          </a:prstGeom>
        </p:spPr>
      </p:pic>
      <p:pic>
        <p:nvPicPr>
          <p:cNvPr id="11" name="Graphique 10" descr="Organe du cœur">
            <a:extLst>
              <a:ext uri="{FF2B5EF4-FFF2-40B4-BE49-F238E27FC236}">
                <a16:creationId xmlns:a16="http://schemas.microsoft.com/office/drawing/2014/main" id="{AC208593-7457-434E-8F32-FB7C98D89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2035" y="4954242"/>
            <a:ext cx="1106424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8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42572" y="6488668"/>
            <a:ext cx="9649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>
                <a:effectLst/>
              </a:rPr>
              <a:t>Mancia</a:t>
            </a:r>
            <a:r>
              <a:rPr lang="fr-FR" dirty="0">
                <a:effectLst/>
              </a:rPr>
              <a:t> G et al. 2018 ESC/ESH Guidelines for the management of </a:t>
            </a:r>
            <a:r>
              <a:rPr lang="fr-FR" dirty="0" err="1">
                <a:effectLst/>
              </a:rPr>
              <a:t>arterial</a:t>
            </a:r>
            <a:r>
              <a:rPr lang="fr-FR" dirty="0">
                <a:effectLst/>
              </a:rPr>
              <a:t> hypertension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0" y="1341458"/>
            <a:ext cx="11537721" cy="5133818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50798" y="-1030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Indication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FEB0801-D65E-364C-91B6-3B8CB0A44047}"/>
              </a:ext>
            </a:extLst>
          </p:cNvPr>
          <p:cNvGrpSpPr/>
          <p:nvPr/>
        </p:nvGrpSpPr>
        <p:grpSpPr>
          <a:xfrm>
            <a:off x="0" y="339385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DFC3A6-C53B-EE43-9171-29FAD2E13DA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5309F6-24E4-134A-9C1A-49CB2A145628}"/>
                </a:ext>
              </a:extLst>
            </p:cNvPr>
            <p:cNvSpPr/>
            <p:nvPr/>
          </p:nvSpPr>
          <p:spPr>
            <a:xfrm>
              <a:off x="2339888" y="106423"/>
              <a:ext cx="7574253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Alerte </a:t>
              </a:r>
            </a:p>
          </p:txBody>
        </p:sp>
      </p:grpSp>
      <p:pic>
        <p:nvPicPr>
          <p:cNvPr id="4" name="Graphique 3" descr="Sirène">
            <a:extLst>
              <a:ext uri="{FF2B5EF4-FFF2-40B4-BE49-F238E27FC236}">
                <a16:creationId xmlns:a16="http://schemas.microsoft.com/office/drawing/2014/main" id="{F5973E21-995D-604A-B5E1-724983568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7241" y="304345"/>
            <a:ext cx="914400" cy="914400"/>
          </a:xfrm>
          <a:prstGeom prst="rect">
            <a:avLst/>
          </a:prstGeom>
        </p:spPr>
      </p:pic>
      <p:pic>
        <p:nvPicPr>
          <p:cNvPr id="11" name="Graphique 10" descr="Sirène">
            <a:extLst>
              <a:ext uri="{FF2B5EF4-FFF2-40B4-BE49-F238E27FC236}">
                <a16:creationId xmlns:a16="http://schemas.microsoft.com/office/drawing/2014/main" id="{E7EB7175-1234-5642-8FB2-40FEF1628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0359" y="3043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17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554864" y="1748351"/>
            <a:ext cx="10894453" cy="4639569"/>
          </a:xfrm>
        </p:spPr>
        <p:txBody>
          <a:bodyPr/>
          <a:lstStyle/>
          <a:p>
            <a:r>
              <a:rPr lang="fr-FR" dirty="0"/>
              <a:t>Appartient aux causes fréquentes</a:t>
            </a:r>
          </a:p>
          <a:p>
            <a:r>
              <a:rPr lang="fr-FR" dirty="0" err="1"/>
              <a:t>Fibrodysplasie</a:t>
            </a:r>
            <a:r>
              <a:rPr lang="fr-FR" dirty="0"/>
              <a:t> chez le sujet jeune</a:t>
            </a:r>
          </a:p>
          <a:p>
            <a:r>
              <a:rPr lang="fr-FR" dirty="0"/>
              <a:t>Athérosclérose après (7% des HTA, 30% quand athérome connu ailleurs)</a:t>
            </a:r>
          </a:p>
          <a:p>
            <a:r>
              <a:rPr lang="fr-FR" dirty="0"/>
              <a:t>Autres causes plus rares</a:t>
            </a:r>
          </a:p>
          <a:p>
            <a:r>
              <a:rPr lang="fr-FR" dirty="0"/>
              <a:t>Diagnostic par doppler et TDM</a:t>
            </a:r>
          </a:p>
          <a:p>
            <a:r>
              <a:rPr lang="fr-FR" dirty="0"/>
              <a:t>Confirmation par angiographie = sténose &gt;60% (± mesure pressionnelle)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19174" y="1056931"/>
            <a:ext cx="3045244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rgbClr val="FFFF00"/>
                </a:solidFill>
              </a:rPr>
              <a:t>HTA rénovasculaire</a:t>
            </a:r>
            <a:endParaRPr lang="fr-FR" sz="2400" dirty="0">
              <a:solidFill>
                <a:srgbClr val="FFFF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167426"/>
            <a:ext cx="11353800" cy="8189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92" y="911033"/>
            <a:ext cx="2946977" cy="1869027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50798" y="-2887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Étiologies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56798" y="5818095"/>
            <a:ext cx="805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dirty="0" err="1">
                <a:effectLst/>
              </a:rPr>
              <a:t>Rimoldi</a:t>
            </a:r>
            <a:r>
              <a:rPr lang="fr-FR" dirty="0">
                <a:effectLst/>
              </a:rPr>
              <a:t> SF et al. </a:t>
            </a:r>
            <a:r>
              <a:rPr lang="fr-FR" dirty="0" err="1">
                <a:effectLst/>
              </a:rPr>
              <a:t>European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Heart</a:t>
            </a:r>
            <a:r>
              <a:rPr lang="fr-FR" dirty="0">
                <a:effectLst/>
              </a:rPr>
              <a:t> Journal. 2014 May 1;35(19):1245–54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A00502F-2EBD-644C-AAEA-58E5F839E949}"/>
              </a:ext>
            </a:extLst>
          </p:cNvPr>
          <p:cNvGrpSpPr/>
          <p:nvPr/>
        </p:nvGrpSpPr>
        <p:grpSpPr>
          <a:xfrm>
            <a:off x="0" y="27069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9B84D3-7847-D846-A3D9-0A3C11A77022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45426C-8FAF-5A48-B78C-3A862364ECC0}"/>
                </a:ext>
              </a:extLst>
            </p:cNvPr>
            <p:cNvSpPr/>
            <p:nvPr/>
          </p:nvSpPr>
          <p:spPr>
            <a:xfrm>
              <a:off x="1947922" y="106423"/>
              <a:ext cx="8358187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Etiologies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A642A5-FAFC-4445-A03E-CE0D9709E88C}"/>
              </a:ext>
            </a:extLst>
          </p:cNvPr>
          <p:cNvSpPr/>
          <p:nvPr/>
        </p:nvSpPr>
        <p:spPr>
          <a:xfrm>
            <a:off x="8927432" y="1790881"/>
            <a:ext cx="2430379" cy="175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47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94482" y="1183552"/>
            <a:ext cx="3045244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rgbClr val="FFFF00"/>
                </a:solidFill>
              </a:rPr>
              <a:t>HTA rénovasculaire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0798" y="-2887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Étiologies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44FF5D1-6499-B247-83E2-86DE6AFEB116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6F5F1D-3618-8048-A799-5D99127D57AC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196AB6-4EEE-2E42-82B9-6973268DD74D}"/>
                </a:ext>
              </a:extLst>
            </p:cNvPr>
            <p:cNvSpPr/>
            <p:nvPr/>
          </p:nvSpPr>
          <p:spPr>
            <a:xfrm>
              <a:off x="1947922" y="106423"/>
              <a:ext cx="8358187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Etiologies 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1DD39D8-C2F1-C241-81DA-C566B8F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72" y="1914453"/>
            <a:ext cx="6098289" cy="42013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6B4E55-BCA5-1C4B-99E9-912BF953A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189" y="1914453"/>
            <a:ext cx="5458743" cy="42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4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6" y="757728"/>
            <a:ext cx="6175984" cy="483840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03" y="303157"/>
            <a:ext cx="5196454" cy="641673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345034" y="72324"/>
            <a:ext cx="3045244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rgbClr val="FFFF00"/>
                </a:solidFill>
              </a:rPr>
              <a:t>HTA rénovasculaire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CE7346-C9A3-C84A-BCCA-4BED90C6DB73}"/>
              </a:ext>
            </a:extLst>
          </p:cNvPr>
          <p:cNvSpPr/>
          <p:nvPr/>
        </p:nvSpPr>
        <p:spPr>
          <a:xfrm>
            <a:off x="252242" y="6047012"/>
            <a:ext cx="6351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400" dirty="0" err="1">
                <a:effectLst/>
              </a:rPr>
              <a:t>Aboyans</a:t>
            </a:r>
            <a:r>
              <a:rPr lang="fr-FR" sz="1400" dirty="0">
                <a:effectLst/>
              </a:rPr>
              <a:t> V et al. 2017 ESC Guidelines on the </a:t>
            </a:r>
            <a:r>
              <a:rPr lang="fr-FR" sz="1400" dirty="0" err="1">
                <a:effectLst/>
              </a:rPr>
              <a:t>Diagnosis</a:t>
            </a:r>
            <a:r>
              <a:rPr lang="fr-FR" sz="1400" dirty="0">
                <a:effectLst/>
              </a:rPr>
              <a:t> and </a:t>
            </a:r>
            <a:r>
              <a:rPr lang="fr-FR" sz="1400" dirty="0" err="1">
                <a:effectLst/>
              </a:rPr>
              <a:t>Treatment</a:t>
            </a:r>
            <a:r>
              <a:rPr lang="fr-FR" sz="1400" dirty="0">
                <a:effectLst/>
              </a:rPr>
              <a:t> of </a:t>
            </a:r>
            <a:r>
              <a:rPr lang="fr-FR" sz="1400" dirty="0" err="1">
                <a:effectLst/>
              </a:rPr>
              <a:t>Peripheral</a:t>
            </a:r>
            <a:r>
              <a:rPr lang="fr-FR" sz="1400" dirty="0">
                <a:effectLst/>
              </a:rPr>
              <a:t> </a:t>
            </a:r>
            <a:r>
              <a:rPr lang="fr-FR" sz="1400" dirty="0" err="1">
                <a:effectLst/>
              </a:rPr>
              <a:t>Arterial</a:t>
            </a:r>
            <a:r>
              <a:rPr lang="fr-FR" sz="1400" dirty="0">
                <a:effectLst/>
              </a:rPr>
              <a:t> </a:t>
            </a:r>
            <a:r>
              <a:rPr lang="fr-FR" sz="1400" dirty="0" err="1">
                <a:effectLst/>
              </a:rPr>
              <a:t>Diseases</a:t>
            </a:r>
            <a:r>
              <a:rPr lang="fr-FR" sz="1400" dirty="0">
                <a:effectLst/>
              </a:rPr>
              <a:t>, in collaboration </a:t>
            </a:r>
            <a:r>
              <a:rPr lang="fr-FR" sz="1400" dirty="0" err="1">
                <a:effectLst/>
              </a:rPr>
              <a:t>with</a:t>
            </a:r>
            <a:r>
              <a:rPr lang="fr-FR" sz="1400" dirty="0">
                <a:effectLst/>
              </a:rPr>
              <a:t> the </a:t>
            </a:r>
            <a:r>
              <a:rPr lang="fr-FR" sz="1400" dirty="0" err="1">
                <a:effectLst/>
              </a:rPr>
              <a:t>European</a:t>
            </a:r>
            <a:r>
              <a:rPr lang="fr-FR" sz="1400" dirty="0">
                <a:effectLst/>
              </a:rPr>
              <a:t> Society for </a:t>
            </a:r>
            <a:r>
              <a:rPr lang="fr-FR" sz="1400" dirty="0" err="1">
                <a:effectLst/>
              </a:rPr>
              <a:t>Vascular</a:t>
            </a:r>
            <a:r>
              <a:rPr lang="fr-FR" sz="1400" dirty="0">
                <a:effectLst/>
              </a:rPr>
              <a:t> </a:t>
            </a:r>
            <a:r>
              <a:rPr lang="fr-FR" sz="1400" dirty="0" err="1">
                <a:effectLst/>
              </a:rPr>
              <a:t>Surgery</a:t>
            </a:r>
            <a:r>
              <a:rPr lang="fr-FR" sz="1400" dirty="0">
                <a:effectLst/>
              </a:rPr>
              <a:t> (ESVS). </a:t>
            </a:r>
            <a:r>
              <a:rPr lang="fr-FR" sz="1400" dirty="0" err="1">
                <a:effectLst/>
              </a:rPr>
              <a:t>European</a:t>
            </a:r>
            <a:r>
              <a:rPr lang="fr-FR" sz="1400" dirty="0">
                <a:effectLst/>
              </a:rPr>
              <a:t> </a:t>
            </a:r>
            <a:r>
              <a:rPr lang="fr-FR" sz="1400" dirty="0" err="1">
                <a:effectLst/>
              </a:rPr>
              <a:t>Heart</a:t>
            </a:r>
            <a:r>
              <a:rPr lang="fr-FR" sz="1400" dirty="0">
                <a:effectLst/>
              </a:rPr>
              <a:t> Journal. 2018 Mar 1;39(9):763–816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95DBCE-E375-A644-81F5-30A645AF275A}"/>
              </a:ext>
            </a:extLst>
          </p:cNvPr>
          <p:cNvSpPr/>
          <p:nvPr/>
        </p:nvSpPr>
        <p:spPr>
          <a:xfrm>
            <a:off x="345034" y="5677680"/>
            <a:ext cx="191219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+ aspirine statines</a:t>
            </a:r>
          </a:p>
        </p:txBody>
      </p:sp>
    </p:spTree>
    <p:extLst>
      <p:ext uri="{BB962C8B-B14F-4D97-AF65-F5344CB8AC3E}">
        <p14:creationId xmlns:p14="http://schemas.microsoft.com/office/powerpoint/2010/main" val="4218868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7449460" y="1430224"/>
            <a:ext cx="4407075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FF00"/>
                </a:solidFill>
              </a:rPr>
              <a:t>Hyperaldostéronisme primaire</a:t>
            </a: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" y="1143355"/>
            <a:ext cx="6534612" cy="5333397"/>
          </a:xfrm>
        </p:spPr>
      </p:pic>
      <p:sp>
        <p:nvSpPr>
          <p:cNvPr id="6" name="ZoneTexte 5"/>
          <p:cNvSpPr txBox="1"/>
          <p:nvPr/>
        </p:nvSpPr>
        <p:spPr>
          <a:xfrm>
            <a:off x="6577336" y="2045171"/>
            <a:ext cx="57086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Hypersécrétion d’aldostérone indépendante du SRAA</a:t>
            </a:r>
          </a:p>
          <a:p>
            <a:r>
              <a:rPr lang="fr-FR" sz="2000" dirty="0"/>
              <a:t>11% des HTA</a:t>
            </a:r>
          </a:p>
          <a:p>
            <a:r>
              <a:rPr lang="fr-FR" sz="2000" dirty="0"/>
              <a:t>2 causes principales</a:t>
            </a:r>
          </a:p>
          <a:p>
            <a:r>
              <a:rPr lang="fr-FR" sz="2000" dirty="0"/>
              <a:t>	Adénome de Conn</a:t>
            </a:r>
          </a:p>
          <a:p>
            <a:r>
              <a:rPr lang="fr-FR" sz="2000" dirty="0"/>
              <a:t>	Hyperplasie bilatérale des surrénales</a:t>
            </a:r>
          </a:p>
          <a:p>
            <a:r>
              <a:rPr lang="fr-FR" sz="2000" dirty="0"/>
              <a:t>Rarement </a:t>
            </a:r>
            <a:r>
              <a:rPr lang="fr-FR" sz="2000" dirty="0" err="1"/>
              <a:t>corticosurrénalome</a:t>
            </a:r>
            <a:endParaRPr lang="fr-FR" sz="2000" dirty="0"/>
          </a:p>
          <a:p>
            <a:endParaRPr lang="fr-FR" sz="2000" dirty="0"/>
          </a:p>
          <a:p>
            <a:r>
              <a:rPr lang="fr-FR" sz="2000" b="1" dirty="0"/>
              <a:t>Seulement 40% ont hypokaliémie</a:t>
            </a:r>
          </a:p>
          <a:p>
            <a:endParaRPr lang="fr-FR" sz="2000" b="1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0798" y="-2887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Étiologies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428B863-990B-3348-A2D5-06AF08373839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695F4B-C14A-BB45-A78D-DF3D1BE805B8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22B7F9-DADD-AA4F-85BF-09A3852C132B}"/>
                </a:ext>
              </a:extLst>
            </p:cNvPr>
            <p:cNvSpPr/>
            <p:nvPr/>
          </p:nvSpPr>
          <p:spPr>
            <a:xfrm>
              <a:off x="1947922" y="106423"/>
              <a:ext cx="8358187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Etiologies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4A71B9B-1523-0748-96BA-03FE58952C58}"/>
              </a:ext>
            </a:extLst>
          </p:cNvPr>
          <p:cNvSpPr/>
          <p:nvPr/>
        </p:nvSpPr>
        <p:spPr>
          <a:xfrm>
            <a:off x="6096000" y="4865483"/>
            <a:ext cx="6096000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1) Diagnostic par l’évaluation du rapport aldo/rénine RAR</a:t>
            </a:r>
          </a:p>
          <a:p>
            <a:r>
              <a:rPr lang="fr-FR" b="1" dirty="0">
                <a:solidFill>
                  <a:srgbClr val="0070C0"/>
                </a:solidFill>
              </a:rPr>
              <a:t>2) Puis recherche latéralisation 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par imagerie et </a:t>
            </a:r>
            <a:r>
              <a:rPr lang="fr-FR" b="1" dirty="0" err="1">
                <a:solidFill>
                  <a:srgbClr val="0070C0"/>
                </a:solidFill>
              </a:rPr>
              <a:t>cathéther</a:t>
            </a:r>
            <a:r>
              <a:rPr lang="fr-FR" b="1" dirty="0">
                <a:solidFill>
                  <a:srgbClr val="0070C0"/>
                </a:solidFill>
              </a:rPr>
              <a:t> veineux surrénalien</a:t>
            </a:r>
          </a:p>
        </p:txBody>
      </p:sp>
    </p:spTree>
    <p:extLst>
      <p:ext uri="{BB962C8B-B14F-4D97-AF65-F5344CB8AC3E}">
        <p14:creationId xmlns:p14="http://schemas.microsoft.com/office/powerpoint/2010/main" val="3353084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65" y="6476623"/>
            <a:ext cx="123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effectLst/>
              </a:rPr>
              <a:t>Amar L et al. Annales d’Endocrinologie. 2016 Jul;77(3):179–86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76" y="2168145"/>
            <a:ext cx="4210707" cy="1172052"/>
          </a:xfrm>
          <a:prstGeom prst="rect">
            <a:avLst/>
          </a:prstGeom>
        </p:spPr>
      </p:pic>
      <p:sp>
        <p:nvSpPr>
          <p:cNvPr id="6" name="Flèche vers la droite 5"/>
          <p:cNvSpPr/>
          <p:nvPr/>
        </p:nvSpPr>
        <p:spPr>
          <a:xfrm>
            <a:off x="5759196" y="24127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032367" y="2470392"/>
            <a:ext cx="331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Rapporter Rénine à 5 </a:t>
            </a:r>
            <a:r>
              <a:rPr lang="fr-FR" b="1" dirty="0" err="1"/>
              <a:t>mUI</a:t>
            </a:r>
            <a:r>
              <a:rPr lang="fr-FR" b="1" dirty="0"/>
              <a:t>/L si &lt;5</a:t>
            </a:r>
          </a:p>
        </p:txBody>
      </p:sp>
      <p:grpSp>
        <p:nvGrpSpPr>
          <p:cNvPr id="15" name="Grouper 14"/>
          <p:cNvGrpSpPr/>
          <p:nvPr/>
        </p:nvGrpSpPr>
        <p:grpSpPr>
          <a:xfrm>
            <a:off x="1454132" y="3765967"/>
            <a:ext cx="4210707" cy="1071752"/>
            <a:chOff x="2024994" y="3143250"/>
            <a:chExt cx="5880100" cy="1586891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994" y="3143250"/>
              <a:ext cx="5880100" cy="85090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16"/>
            <a:stretch/>
          </p:blipFill>
          <p:spPr>
            <a:xfrm>
              <a:off x="2075795" y="3938736"/>
              <a:ext cx="5778500" cy="791405"/>
            </a:xfrm>
            <a:prstGeom prst="rect">
              <a:avLst/>
            </a:prstGeom>
          </p:spPr>
        </p:pic>
      </p:grpSp>
      <p:sp>
        <p:nvSpPr>
          <p:cNvPr id="16" name="Flèche vers la droite 15"/>
          <p:cNvSpPr/>
          <p:nvPr/>
        </p:nvSpPr>
        <p:spPr>
          <a:xfrm>
            <a:off x="5759196" y="39635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7032366" y="3841556"/>
            <a:ext cx="432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Matin, 2 heures après réveil, 5-15 mn assis, régime </a:t>
            </a:r>
            <a:r>
              <a:rPr lang="fr-FR" b="1" dirty="0" err="1"/>
              <a:t>normosodé</a:t>
            </a:r>
            <a:r>
              <a:rPr lang="fr-FR" b="1" dirty="0"/>
              <a:t>, potassium normalisé (y compris la veille)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5" b="596"/>
          <a:stretch/>
        </p:blipFill>
        <p:spPr>
          <a:xfrm>
            <a:off x="1526887" y="5456482"/>
            <a:ext cx="4137952" cy="503378"/>
          </a:xfrm>
          <a:prstGeom prst="rect">
            <a:avLst/>
          </a:prstGeom>
        </p:spPr>
      </p:pic>
      <p:sp>
        <p:nvSpPr>
          <p:cNvPr id="19" name="Flèche vers la droite 18"/>
          <p:cNvSpPr/>
          <p:nvPr/>
        </p:nvSpPr>
        <p:spPr>
          <a:xfrm>
            <a:off x="5759196" y="54164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7032367" y="5477134"/>
            <a:ext cx="4476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TTT neutre = </a:t>
            </a:r>
            <a:r>
              <a:rPr lang="fr-FR" b="1" dirty="0" err="1"/>
              <a:t>alphablockers</a:t>
            </a:r>
            <a:r>
              <a:rPr lang="fr-FR" b="1" dirty="0"/>
              <a:t>, </a:t>
            </a:r>
            <a:r>
              <a:rPr lang="fr-FR" b="1" dirty="0" err="1"/>
              <a:t>nonDHP</a:t>
            </a:r>
            <a:r>
              <a:rPr lang="fr-FR" b="1" dirty="0"/>
              <a:t> CCB, anti HTA centraux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50798" y="-2887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Étiologies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478957" y="1505801"/>
            <a:ext cx="4407075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FF00"/>
                </a:solidFill>
              </a:rPr>
              <a:t>Hyperaldostéronisme primaire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729" y="5944371"/>
            <a:ext cx="2129006" cy="1064503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010AA7A4-4FD2-014B-B448-CDED047E4E84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FD02656-37BC-194D-A2A1-067932E066BF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EA8B451-676D-9D4A-B388-14EABF0443C4}"/>
                </a:ext>
              </a:extLst>
            </p:cNvPr>
            <p:cNvSpPr/>
            <p:nvPr/>
          </p:nvSpPr>
          <p:spPr>
            <a:xfrm>
              <a:off x="1947922" y="106423"/>
              <a:ext cx="8358187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Etiologies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602D97B-D08D-CB4A-8E0B-F7E82E7769E7}"/>
              </a:ext>
            </a:extLst>
          </p:cNvPr>
          <p:cNvSpPr/>
          <p:nvPr/>
        </p:nvSpPr>
        <p:spPr>
          <a:xfrm>
            <a:off x="477606" y="1372798"/>
            <a:ext cx="570848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1) Diagnostic par l’évaluation du rapport aldo/rénine RAR</a:t>
            </a:r>
          </a:p>
        </p:txBody>
      </p:sp>
    </p:spTree>
    <p:extLst>
      <p:ext uri="{BB962C8B-B14F-4D97-AF65-F5344CB8AC3E}">
        <p14:creationId xmlns:p14="http://schemas.microsoft.com/office/powerpoint/2010/main" val="2890743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54331" y="6558562"/>
            <a:ext cx="123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effectLst/>
              </a:rPr>
              <a:t>Amar L et al. Annales d’Endocrinologie. 2016 Jul;77(3):179–86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0" y="2113394"/>
            <a:ext cx="5552328" cy="4306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6" y="2114389"/>
            <a:ext cx="5770510" cy="4111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216211" y="1108315"/>
            <a:ext cx="3311101" cy="36933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Hyperaldostéronisme primaire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A4D4FF-A4AB-DE47-8D57-C1104B8BA887}"/>
              </a:ext>
            </a:extLst>
          </p:cNvPr>
          <p:cNvSpPr/>
          <p:nvPr/>
        </p:nvSpPr>
        <p:spPr>
          <a:xfrm>
            <a:off x="216211" y="1603908"/>
            <a:ext cx="570848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1) Diagnostic par l’évaluation du rapport aldo/rénine RAR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60ADF3-9BA0-6744-8200-1A81A9B71D03}"/>
              </a:ext>
            </a:extLst>
          </p:cNvPr>
          <p:cNvSpPr/>
          <p:nvPr/>
        </p:nvSpPr>
        <p:spPr>
          <a:xfrm>
            <a:off x="6708573" y="1340804"/>
            <a:ext cx="4545411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2) Puis recherche latéralisation 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par imagerie et </a:t>
            </a:r>
            <a:r>
              <a:rPr lang="fr-FR" b="1" dirty="0" err="1">
                <a:solidFill>
                  <a:srgbClr val="0070C0"/>
                </a:solidFill>
              </a:rPr>
              <a:t>cathéther</a:t>
            </a:r>
            <a:r>
              <a:rPr lang="fr-FR" b="1" dirty="0">
                <a:solidFill>
                  <a:srgbClr val="0070C0"/>
                </a:solidFill>
              </a:rPr>
              <a:t> veineux surrénalien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E8FC96B-FFBE-814F-A073-0B50A2FA0891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8961E27-368A-EC43-AD1B-7E470B20C3BC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5C29D2-1B5E-C141-ABF5-E0897932EC41}"/>
                </a:ext>
              </a:extLst>
            </p:cNvPr>
            <p:cNvSpPr/>
            <p:nvPr/>
          </p:nvSpPr>
          <p:spPr>
            <a:xfrm>
              <a:off x="1947922" y="106423"/>
              <a:ext cx="8358187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Etiologies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648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1018" y="181942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Mortalité pas &gt; que HTA primitive</a:t>
            </a:r>
          </a:p>
          <a:p>
            <a:r>
              <a:rPr lang="fr-FR" dirty="0"/>
              <a:t>Morbidité cardio-vasculaire plus importante</a:t>
            </a:r>
          </a:p>
          <a:p>
            <a:r>
              <a:rPr lang="fr-FR" dirty="0"/>
              <a:t>HVG plus souvent (même en l’absence d’HTA)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Médicamenteux : </a:t>
            </a:r>
            <a:r>
              <a:rPr lang="fr-FR" dirty="0" err="1"/>
              <a:t>spironolactone</a:t>
            </a:r>
            <a:r>
              <a:rPr lang="fr-FR" dirty="0"/>
              <a:t>, </a:t>
            </a:r>
            <a:r>
              <a:rPr lang="fr-FR" dirty="0" err="1"/>
              <a:t>amiloride</a:t>
            </a:r>
            <a:r>
              <a:rPr lang="fr-FR" dirty="0"/>
              <a:t>, </a:t>
            </a:r>
            <a:r>
              <a:rPr lang="fr-FR" dirty="0" err="1"/>
              <a:t>eplerenone</a:t>
            </a:r>
            <a:r>
              <a:rPr lang="fr-FR" dirty="0"/>
              <a:t> (hors </a:t>
            </a:r>
            <a:r>
              <a:rPr lang="fr-FR" dirty="0" err="1"/>
              <a:t>amm</a:t>
            </a:r>
            <a:r>
              <a:rPr lang="fr-FR" dirty="0"/>
              <a:t>)</a:t>
            </a:r>
          </a:p>
          <a:p>
            <a:r>
              <a:rPr lang="fr-FR" dirty="0"/>
              <a:t>Chirurgical : </a:t>
            </a:r>
          </a:p>
          <a:p>
            <a:pPr lvl="1"/>
            <a:r>
              <a:rPr lang="fr-FR" dirty="0"/>
              <a:t>surrénalectomie unilatérale si latéralisation confirmée au cathétérisme veineux surrénalien</a:t>
            </a:r>
          </a:p>
          <a:p>
            <a:pPr lvl="1"/>
            <a:r>
              <a:rPr lang="fr-FR" dirty="0"/>
              <a:t>situations spécifiques, à traiter au cas par cas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86508" y="6550223"/>
            <a:ext cx="1021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400" dirty="0"/>
              <a:t>Byrd JB et al. </a:t>
            </a:r>
            <a:r>
              <a:rPr lang="fr-FR" sz="1400" dirty="0" err="1"/>
              <a:t>Practical</a:t>
            </a:r>
            <a:r>
              <a:rPr lang="fr-FR" sz="1400" dirty="0"/>
              <a:t> </a:t>
            </a:r>
            <a:r>
              <a:rPr lang="fr-FR" sz="1400" dirty="0" err="1"/>
              <a:t>Approach</a:t>
            </a:r>
            <a:r>
              <a:rPr lang="fr-FR" sz="1400" dirty="0"/>
              <a:t> to </a:t>
            </a:r>
            <a:r>
              <a:rPr lang="fr-FR" sz="1400" dirty="0" err="1"/>
              <a:t>Diagnosis</a:t>
            </a:r>
            <a:r>
              <a:rPr lang="fr-FR" sz="1400" dirty="0"/>
              <a:t> and Management. Circulation. 2018 </a:t>
            </a:r>
            <a:r>
              <a:rPr lang="fr-FR" sz="1400" dirty="0" err="1"/>
              <a:t>Aug</a:t>
            </a:r>
            <a:r>
              <a:rPr lang="fr-FR" sz="1400" dirty="0"/>
              <a:t> 21;138(8):823–35</a:t>
            </a:r>
            <a:endParaRPr lang="fr-FR" sz="1400" dirty="0">
              <a:effectLst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88370" y="1238971"/>
            <a:ext cx="4407075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FF00"/>
                </a:solidFill>
              </a:rPr>
              <a:t>Hyperaldostéronisme primaire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0798" y="-2887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Étiologies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82464" y="1083803"/>
            <a:ext cx="1351332" cy="461665"/>
          </a:xfrm>
          <a:prstGeom prst="rect">
            <a:avLst/>
          </a:prstGeom>
          <a:ln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rgbClr val="C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/>
              <a:t>Pronostic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82464" y="3475209"/>
            <a:ext cx="2087431" cy="461665"/>
          </a:xfrm>
          <a:prstGeom prst="rect">
            <a:avLst/>
          </a:prstGeom>
          <a:ln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rgbClr val="C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Prise en charge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4DC16B7-AE37-9B4C-9A2B-EC6CB011045F}"/>
              </a:ext>
            </a:extLst>
          </p:cNvPr>
          <p:cNvGrpSpPr/>
          <p:nvPr/>
        </p:nvGrpSpPr>
        <p:grpSpPr>
          <a:xfrm>
            <a:off x="0" y="54778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BE2CE5-4ADC-DF42-AF15-CEAA852B7A14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CC3DB9-B8A7-2449-9105-6B8E6D25E31E}"/>
                </a:ext>
              </a:extLst>
            </p:cNvPr>
            <p:cNvSpPr/>
            <p:nvPr/>
          </p:nvSpPr>
          <p:spPr>
            <a:xfrm>
              <a:off x="1947922" y="106423"/>
              <a:ext cx="8358187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Etiologies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052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40E4FE-17EF-8640-A685-06276FBB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Liens d’intérêt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C9AC29-0829-4A4B-B5FB-AE506120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aucun</a:t>
            </a:r>
          </a:p>
        </p:txBody>
      </p:sp>
    </p:spTree>
    <p:extLst>
      <p:ext uri="{BB962C8B-B14F-4D97-AF65-F5344CB8AC3E}">
        <p14:creationId xmlns:p14="http://schemas.microsoft.com/office/powerpoint/2010/main" val="3160063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2880" y="170400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Dépistée par ECBU à la recherche hématurie, </a:t>
            </a:r>
            <a:r>
              <a:rPr lang="fr-FR" dirty="0" err="1"/>
              <a:t>leucocyturie</a:t>
            </a:r>
            <a:r>
              <a:rPr lang="fr-FR" dirty="0"/>
              <a:t>, ionogramme, créatininémie, Evaluation DFG, </a:t>
            </a:r>
            <a:r>
              <a:rPr lang="fr-FR" dirty="0">
                <a:solidFill>
                  <a:srgbClr val="FF0000"/>
                </a:solidFill>
              </a:rPr>
              <a:t>Protéinurie</a:t>
            </a:r>
            <a:r>
              <a:rPr lang="fr-FR" dirty="0"/>
              <a:t> +++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82880" y="1087849"/>
            <a:ext cx="4563663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Néphropathies parenchymateuses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428" y="1143355"/>
            <a:ext cx="1869011" cy="262973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333763" y="3346203"/>
            <a:ext cx="5552864" cy="3425897"/>
            <a:chOff x="182880" y="2490011"/>
            <a:chExt cx="6272810" cy="409577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" y="2490011"/>
              <a:ext cx="6272810" cy="40957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4013409" y="2759038"/>
              <a:ext cx="2304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/>
                <a:t>ECHANTILLON</a:t>
              </a: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86" y="3947261"/>
            <a:ext cx="5153306" cy="2712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773994" y="2607648"/>
            <a:ext cx="399564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Hematurie</a:t>
            </a:r>
            <a:r>
              <a:rPr lang="fr-FR" dirty="0"/>
              <a:t> GR &gt;10/mm3 ou 10000/</a:t>
            </a:r>
            <a:r>
              <a:rPr lang="fr-FR" dirty="0" err="1"/>
              <a:t>mL</a:t>
            </a:r>
            <a:endParaRPr lang="fr-FR" dirty="0"/>
          </a:p>
          <a:p>
            <a:r>
              <a:rPr lang="fr-FR" dirty="0" err="1"/>
              <a:t>Leucocyturie</a:t>
            </a:r>
            <a:r>
              <a:rPr lang="fr-FR" dirty="0"/>
              <a:t> GB &gt;10/mm3 ou 10000/</a:t>
            </a:r>
            <a:r>
              <a:rPr lang="fr-FR" dirty="0" err="1"/>
              <a:t>mL</a:t>
            </a:r>
            <a:endParaRPr lang="fr-FR" dirty="0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50798" y="-2887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Étiologies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772CBE5-7B52-824D-8C7D-24A9D2DE31F5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787D4A-B33E-2348-AB92-4DE8CF18EE3C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2B7D1B-09E3-A244-92D7-309C1BAD1585}"/>
                </a:ext>
              </a:extLst>
            </p:cNvPr>
            <p:cNvSpPr/>
            <p:nvPr/>
          </p:nvSpPr>
          <p:spPr>
            <a:xfrm>
              <a:off x="1947922" y="106423"/>
              <a:ext cx="8358187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Etiologies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5967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3418" r="3508" b="8070"/>
          <a:stretch/>
        </p:blipFill>
        <p:spPr>
          <a:xfrm>
            <a:off x="187317" y="1195166"/>
            <a:ext cx="7973333" cy="5655504"/>
          </a:xfrm>
        </p:spPr>
      </p:pic>
      <p:sp>
        <p:nvSpPr>
          <p:cNvPr id="5" name="ZoneTexte 4"/>
          <p:cNvSpPr txBox="1"/>
          <p:nvPr/>
        </p:nvSpPr>
        <p:spPr>
          <a:xfrm flipH="1">
            <a:off x="8394412" y="2351771"/>
            <a:ext cx="361027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70C0"/>
                </a:solidFill>
              </a:rPr>
              <a:t>5-10% des HTA</a:t>
            </a:r>
          </a:p>
          <a:p>
            <a:pPr algn="ctr"/>
            <a:r>
              <a:rPr lang="fr-FR" sz="2400" dirty="0">
                <a:solidFill>
                  <a:srgbClr val="0070C0"/>
                </a:solidFill>
              </a:rPr>
              <a:t>Hyperactivité sympathique</a:t>
            </a:r>
          </a:p>
          <a:p>
            <a:pPr algn="ctr"/>
            <a:r>
              <a:rPr lang="fr-FR" sz="2400" dirty="0">
                <a:solidFill>
                  <a:srgbClr val="0070C0"/>
                </a:solidFill>
              </a:rPr>
              <a:t>Dysfonction SRAA</a:t>
            </a:r>
          </a:p>
          <a:p>
            <a:pPr algn="ctr"/>
            <a:r>
              <a:rPr lang="fr-FR" sz="2400" dirty="0">
                <a:solidFill>
                  <a:srgbClr val="0070C0"/>
                </a:solidFill>
              </a:rPr>
              <a:t>Dysfonction endothéliale</a:t>
            </a:r>
          </a:p>
        </p:txBody>
      </p:sp>
      <p:sp>
        <p:nvSpPr>
          <p:cNvPr id="6" name="ZoneTexte 5"/>
          <p:cNvSpPr txBox="1"/>
          <p:nvPr/>
        </p:nvSpPr>
        <p:spPr>
          <a:xfrm flipH="1">
            <a:off x="8667497" y="4110749"/>
            <a:ext cx="388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ym typeface="Wingdings"/>
              </a:rPr>
              <a:t> </a:t>
            </a:r>
            <a:r>
              <a:rPr lang="fr-FR" sz="2800" b="1" dirty="0"/>
              <a:t>Score d’</a:t>
            </a:r>
            <a:r>
              <a:rPr lang="fr-FR" sz="2800" b="1" dirty="0" err="1"/>
              <a:t>Epworth</a:t>
            </a:r>
            <a:endParaRPr lang="fr-FR" sz="2800" b="1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0798" y="-1030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Étiologies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607550" y="1331344"/>
            <a:ext cx="842731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SAOS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E4F83B6-CE2C-034B-BD0F-8A78D5DA4488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9D43F6-BA66-D54D-9ACF-E851330C173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511B5D-D9FC-0448-9D1A-B7E5CE51DF63}"/>
                </a:ext>
              </a:extLst>
            </p:cNvPr>
            <p:cNvSpPr/>
            <p:nvPr/>
          </p:nvSpPr>
          <p:spPr>
            <a:xfrm>
              <a:off x="1947922" y="106423"/>
              <a:ext cx="8358187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Etiologies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25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50798" y="-1030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Étiologies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E4F83B6-CE2C-034B-BD0F-8A78D5DA4488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9D43F6-BA66-D54D-9ACF-E851330C173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511B5D-D9FC-0448-9D1A-B7E5CE51DF63}"/>
                </a:ext>
              </a:extLst>
            </p:cNvPr>
            <p:cNvSpPr/>
            <p:nvPr/>
          </p:nvSpPr>
          <p:spPr>
            <a:xfrm>
              <a:off x="1947922" y="106423"/>
              <a:ext cx="8358187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Etiologies 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3DBBF91C-CCC6-444C-9EEA-2364FCCEB621}"/>
              </a:ext>
            </a:extLst>
          </p:cNvPr>
          <p:cNvSpPr txBox="1"/>
          <p:nvPr/>
        </p:nvSpPr>
        <p:spPr>
          <a:xfrm flipH="1">
            <a:off x="50798" y="1009845"/>
            <a:ext cx="38801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Score d’</a:t>
            </a:r>
            <a:r>
              <a:rPr lang="fr-FR" sz="2800" b="1" dirty="0" err="1"/>
              <a:t>Epworth</a:t>
            </a:r>
            <a:endParaRPr lang="fr-FR" sz="2800" b="1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6BFCE1E-54F6-5243-AA65-56CFF2C7B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4" y="1561335"/>
            <a:ext cx="5574476" cy="51202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4B4365-3551-364E-9F3E-B466EAC197ED}"/>
              </a:ext>
            </a:extLst>
          </p:cNvPr>
          <p:cNvSpPr/>
          <p:nvPr/>
        </p:nvSpPr>
        <p:spPr>
          <a:xfrm>
            <a:off x="6459070" y="1695948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3600" dirty="0"/>
              <a:t>&gt;10 </a:t>
            </a:r>
            <a:r>
              <a:rPr lang="fr-FR" sz="3600" dirty="0">
                <a:sym typeface="Wingdings"/>
              </a:rPr>
              <a:t> polygraphie nocturne</a:t>
            </a:r>
            <a:endParaRPr lang="fr-FR" sz="3600" dirty="0">
              <a:solidFill>
                <a:srgbClr val="FF0000"/>
              </a:solidFill>
              <a:sym typeface="Wingdings"/>
            </a:endParaRPr>
          </a:p>
          <a:p>
            <a:endParaRPr lang="fr-FR" sz="3600" dirty="0">
              <a:solidFill>
                <a:srgbClr val="FF0000"/>
              </a:solidFill>
              <a:sym typeface="Wingdings"/>
            </a:endParaRPr>
          </a:p>
          <a:p>
            <a:endParaRPr lang="fr-FR" sz="3600" dirty="0">
              <a:solidFill>
                <a:srgbClr val="FF0000"/>
              </a:solidFill>
              <a:sym typeface="Wingdings"/>
            </a:endParaRPr>
          </a:p>
          <a:p>
            <a:endParaRPr lang="fr-FR" sz="3600" dirty="0">
              <a:solidFill>
                <a:srgbClr val="FF0000"/>
              </a:solidFill>
              <a:sym typeface="Wingdings"/>
            </a:endParaRPr>
          </a:p>
          <a:p>
            <a:endParaRPr lang="fr-FR" sz="3600" dirty="0">
              <a:solidFill>
                <a:srgbClr val="FF0000"/>
              </a:solidFill>
              <a:sym typeface="Wingdings"/>
            </a:endParaRPr>
          </a:p>
          <a:p>
            <a:endParaRPr lang="fr-FR" sz="3600" dirty="0">
              <a:solidFill>
                <a:srgbClr val="FF0000"/>
              </a:solidFill>
              <a:sym typeface="Wingdings"/>
            </a:endParaRPr>
          </a:p>
          <a:p>
            <a:endParaRPr lang="fr-FR" sz="3600" dirty="0">
              <a:solidFill>
                <a:srgbClr val="FF0000"/>
              </a:solidFill>
              <a:sym typeface="Wingdings"/>
            </a:endParaRPr>
          </a:p>
          <a:p>
            <a:r>
              <a:rPr lang="fr-FR" sz="3600" dirty="0">
                <a:solidFill>
                  <a:srgbClr val="FF0000"/>
                </a:solidFill>
                <a:sym typeface="Wingdings"/>
              </a:rPr>
              <a:t>IAH ≥ 30 = SAOS sévère</a:t>
            </a:r>
          </a:p>
          <a:p>
            <a:r>
              <a:rPr lang="fr-FR" sz="3600" dirty="0">
                <a:solidFill>
                  <a:srgbClr val="FF0000"/>
                </a:solidFill>
                <a:sym typeface="Wingdings"/>
              </a:rPr>
              <a:t>Indication appareillage</a:t>
            </a:r>
            <a:endParaRPr lang="fr-FR" sz="3600" dirty="0">
              <a:solidFill>
                <a:srgbClr val="FF000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B0E0082-C352-2C49-8143-C7E916885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511" y="2444689"/>
            <a:ext cx="2476501" cy="302683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DFC24B6-DB16-3E4C-8BAA-28544A34B601}"/>
              </a:ext>
            </a:extLst>
          </p:cNvPr>
          <p:cNvSpPr txBox="1"/>
          <p:nvPr/>
        </p:nvSpPr>
        <p:spPr>
          <a:xfrm>
            <a:off x="10749108" y="1192027"/>
            <a:ext cx="842731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SAOS</a:t>
            </a:r>
          </a:p>
        </p:txBody>
      </p:sp>
    </p:spTree>
    <p:extLst>
      <p:ext uri="{BB962C8B-B14F-4D97-AF65-F5344CB8AC3E}">
        <p14:creationId xmlns:p14="http://schemas.microsoft.com/office/powerpoint/2010/main" val="4161335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6471880"/>
            <a:ext cx="1066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600" dirty="0" err="1">
                <a:effectLst/>
              </a:rPr>
              <a:t>Martínez</a:t>
            </a:r>
            <a:r>
              <a:rPr lang="fr-FR" sz="1600" dirty="0">
                <a:effectLst/>
              </a:rPr>
              <a:t>-García M-A et al. JAMA. 2013 </a:t>
            </a:r>
            <a:r>
              <a:rPr lang="fr-FR" sz="1600" dirty="0" err="1">
                <a:effectLst/>
              </a:rPr>
              <a:t>Dec</a:t>
            </a:r>
            <a:r>
              <a:rPr lang="fr-FR" sz="1600" dirty="0">
                <a:effectLst/>
              </a:rPr>
              <a:t> 11;310(22):2407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00125" y="734085"/>
            <a:ext cx="2730043" cy="582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RCT multicentrique</a:t>
            </a:r>
          </a:p>
          <a:p>
            <a:r>
              <a:rPr lang="fr-FR" sz="2000" dirty="0"/>
              <a:t>194 patients</a:t>
            </a:r>
          </a:p>
          <a:p>
            <a:r>
              <a:rPr lang="fr-FR" sz="2000" dirty="0"/>
              <a:t>IAH ≥15</a:t>
            </a:r>
          </a:p>
          <a:p>
            <a:r>
              <a:rPr lang="fr-FR" sz="2000" dirty="0"/>
              <a:t>HTA </a:t>
            </a:r>
            <a:r>
              <a:rPr lang="fr-FR" sz="2000" dirty="0" err="1"/>
              <a:t>resistante</a:t>
            </a:r>
            <a:endParaRPr lang="fr-FR" sz="2000" dirty="0"/>
          </a:p>
          <a:p>
            <a:r>
              <a:rPr lang="fr-FR" sz="2000" dirty="0" err="1"/>
              <a:t>CPAP+med</a:t>
            </a:r>
            <a:r>
              <a:rPr lang="fr-FR" sz="2000" dirty="0"/>
              <a:t> vs </a:t>
            </a:r>
            <a:r>
              <a:rPr lang="fr-FR" sz="2000" dirty="0" err="1"/>
              <a:t>med</a:t>
            </a:r>
            <a:r>
              <a:rPr lang="fr-FR" sz="2000" dirty="0"/>
              <a:t> </a:t>
            </a:r>
            <a:r>
              <a:rPr lang="fr-FR" sz="2000" dirty="0" err="1"/>
              <a:t>alone</a:t>
            </a:r>
            <a:r>
              <a:rPr lang="fr-FR" sz="2000" dirty="0"/>
              <a:t> </a:t>
            </a:r>
          </a:p>
          <a:p>
            <a:r>
              <a:rPr lang="fr-FR" sz="2000" dirty="0"/>
              <a:t>Évaluation MAPA à 12 mois</a:t>
            </a:r>
          </a:p>
          <a:p>
            <a:endParaRPr lang="fr-FR" sz="2000" dirty="0"/>
          </a:p>
          <a:p>
            <a:r>
              <a:rPr lang="fr-FR" sz="2000" b="1" dirty="0"/>
              <a:t>Résultats</a:t>
            </a:r>
            <a:r>
              <a:rPr lang="fr-FR" sz="2000" dirty="0"/>
              <a:t> :</a:t>
            </a:r>
          </a:p>
          <a:p>
            <a:r>
              <a:rPr lang="fr-FR" sz="2000" dirty="0">
                <a:sym typeface="Wingdings" pitchFamily="2" charset="2"/>
              </a:rPr>
              <a:t></a:t>
            </a:r>
            <a:r>
              <a:rPr lang="fr-FR" sz="2000" dirty="0"/>
              <a:t>25% </a:t>
            </a:r>
            <a:r>
              <a:rPr lang="fr-FR" sz="2000" dirty="0" err="1"/>
              <a:t>dipper</a:t>
            </a:r>
            <a:endParaRPr lang="fr-FR" sz="2000" dirty="0"/>
          </a:p>
          <a:p>
            <a:r>
              <a:rPr lang="fr-FR" sz="2000" dirty="0">
                <a:sym typeface="Wingdings" pitchFamily="2" charset="2"/>
              </a:rPr>
              <a:t></a:t>
            </a:r>
            <a:r>
              <a:rPr lang="fr-FR" sz="2000" dirty="0"/>
              <a:t>Diminution PA 24h</a:t>
            </a:r>
          </a:p>
          <a:p>
            <a:r>
              <a:rPr lang="fr-FR" sz="2000" dirty="0"/>
              <a:t>Principalement nocturne</a:t>
            </a:r>
          </a:p>
          <a:p>
            <a:r>
              <a:rPr lang="fr-FR" sz="2000" dirty="0"/>
              <a:t>Et PA diastolique</a:t>
            </a:r>
          </a:p>
          <a:p>
            <a:r>
              <a:rPr lang="fr-FR" sz="2000" dirty="0">
                <a:sym typeface="Wingdings" pitchFamily="2" charset="2"/>
              </a:rPr>
              <a:t></a:t>
            </a:r>
            <a:r>
              <a:rPr lang="fr-FR" sz="2000" dirty="0"/>
              <a:t>Effet proportionnel à la durée de port </a:t>
            </a:r>
          </a:p>
          <a:p>
            <a:endParaRPr lang="fr-FR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4"/>
          <a:stretch/>
        </p:blipFill>
        <p:spPr>
          <a:xfrm>
            <a:off x="2930168" y="754952"/>
            <a:ext cx="8962159" cy="54932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79495" y="2414016"/>
            <a:ext cx="8722361" cy="2316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079495" y="3090494"/>
            <a:ext cx="8722361" cy="2316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00125" y="5887104"/>
            <a:ext cx="2008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+MHD</a:t>
            </a:r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50798" y="-2887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Étiologies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0814527" y="112474"/>
            <a:ext cx="842731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SAOS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7C8021A-BF61-E142-A64A-FEA925F26C10}"/>
              </a:ext>
            </a:extLst>
          </p:cNvPr>
          <p:cNvSpPr txBox="1"/>
          <p:nvPr/>
        </p:nvSpPr>
        <p:spPr>
          <a:xfrm>
            <a:off x="68724" y="86553"/>
            <a:ext cx="7342523" cy="461665"/>
          </a:xfrm>
          <a:prstGeom prst="rect">
            <a:avLst/>
          </a:prstGeom>
          <a:ln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rgbClr val="C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Impact de la prise en charge du SAOS sur HTA résistante ?</a:t>
            </a:r>
          </a:p>
        </p:txBody>
      </p:sp>
    </p:spTree>
    <p:extLst>
      <p:ext uri="{BB962C8B-B14F-4D97-AF65-F5344CB8AC3E}">
        <p14:creationId xmlns:p14="http://schemas.microsoft.com/office/powerpoint/2010/main" val="2682482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288566" y="1282863"/>
            <a:ext cx="3464968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FF00"/>
                </a:solidFill>
              </a:rPr>
              <a:t>Causes </a:t>
            </a:r>
            <a:r>
              <a:rPr lang="fr-FR" sz="2400">
                <a:solidFill>
                  <a:srgbClr val="FFFF00"/>
                </a:solidFill>
              </a:rPr>
              <a:t>plus rares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9" name="Espace réservé du contenu 6"/>
          <p:cNvSpPr>
            <a:spLocks noGrp="1"/>
          </p:cNvSpPr>
          <p:nvPr>
            <p:ph idx="1"/>
          </p:nvPr>
        </p:nvSpPr>
        <p:spPr>
          <a:xfrm>
            <a:off x="648773" y="2008687"/>
            <a:ext cx="10894453" cy="4639569"/>
          </a:xfrm>
        </p:spPr>
        <p:txBody>
          <a:bodyPr/>
          <a:lstStyle/>
          <a:p>
            <a:r>
              <a:rPr lang="fr-FR" dirty="0"/>
              <a:t>Cushing </a:t>
            </a:r>
            <a:r>
              <a:rPr lang="fr-FR" dirty="0" err="1"/>
              <a:t>syndrom</a:t>
            </a:r>
            <a:endParaRPr lang="fr-FR" dirty="0"/>
          </a:p>
          <a:p>
            <a:pPr lvl="1"/>
            <a:r>
              <a:rPr lang="fr-FR" dirty="0"/>
              <a:t>80% des cushing</a:t>
            </a:r>
          </a:p>
          <a:p>
            <a:pPr lvl="1"/>
            <a:r>
              <a:rPr lang="fr-FR" dirty="0"/>
              <a:t>DG urinaire </a:t>
            </a:r>
            <a:r>
              <a:rPr lang="fr-FR" dirty="0">
                <a:solidFill>
                  <a:schemeClr val="accent2"/>
                </a:solidFill>
              </a:rPr>
              <a:t>&gt;55 </a:t>
            </a:r>
            <a:r>
              <a:rPr lang="fr-FR" dirty="0" err="1">
                <a:solidFill>
                  <a:schemeClr val="accent2"/>
                </a:solidFill>
              </a:rPr>
              <a:t>microg</a:t>
            </a:r>
            <a:r>
              <a:rPr lang="fr-FR" dirty="0">
                <a:solidFill>
                  <a:schemeClr val="accent2"/>
                </a:solidFill>
              </a:rPr>
              <a:t>/24h </a:t>
            </a:r>
            <a:r>
              <a:rPr lang="fr-FR" dirty="0"/>
              <a:t>et test de freinage</a:t>
            </a:r>
          </a:p>
          <a:p>
            <a:r>
              <a:rPr lang="fr-FR" dirty="0"/>
              <a:t>Hypo/hyperthyroïdie</a:t>
            </a:r>
          </a:p>
          <a:p>
            <a:r>
              <a:rPr lang="fr-FR" dirty="0"/>
              <a:t>Phéochromocytome, Ménard, histoire familiale, masse au TDM, </a:t>
            </a:r>
            <a:br>
              <a:rPr lang="fr-FR" dirty="0"/>
            </a:br>
            <a:r>
              <a:rPr lang="fr-FR" dirty="0">
                <a:solidFill>
                  <a:schemeClr val="accent2"/>
                </a:solidFill>
              </a:rPr>
              <a:t>dérivés méthoxylés plasma</a:t>
            </a:r>
            <a:r>
              <a:rPr lang="fr-FR" dirty="0"/>
              <a:t>/urinaires, TEP MIBG</a:t>
            </a:r>
          </a:p>
          <a:p>
            <a:r>
              <a:rPr lang="fr-FR" dirty="0"/>
              <a:t>Coarctation aortique : pouls fémoraux, souffle dorsal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0798" y="-2887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Étiologies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ADF5BB6-5D15-AA45-9CD3-AFBE4DCE69E3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8F5200-04D8-3847-B786-C588DE5CFB7A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6BE911-6483-5248-954F-5DCD4DAAFE16}"/>
                </a:ext>
              </a:extLst>
            </p:cNvPr>
            <p:cNvSpPr/>
            <p:nvPr/>
          </p:nvSpPr>
          <p:spPr>
            <a:xfrm>
              <a:off x="1947922" y="106423"/>
              <a:ext cx="8358187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secondaire : Etiologies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9754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B9B8519-185B-F446-A55D-51018E946C48}"/>
              </a:ext>
            </a:extLst>
          </p:cNvPr>
          <p:cNvGrpSpPr/>
          <p:nvPr/>
        </p:nvGrpSpPr>
        <p:grpSpPr>
          <a:xfrm>
            <a:off x="0" y="339385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8DE19C-14B7-CC4F-8F54-03A2A61E30F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039E92-7BBC-5E45-B3CC-3A1377722DD6}"/>
                </a:ext>
              </a:extLst>
            </p:cNvPr>
            <p:cNvSpPr/>
            <p:nvPr/>
          </p:nvSpPr>
          <p:spPr>
            <a:xfrm>
              <a:off x="776121" y="106423"/>
              <a:ext cx="10639771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résistante – Super Lioran 2022</a:t>
              </a:r>
            </a:p>
          </p:txBody>
        </p:sp>
      </p:grpSp>
      <p:graphicFrame>
        <p:nvGraphicFramePr>
          <p:cNvPr id="18" name="Espace réservé du contenu 15">
            <a:extLst>
              <a:ext uri="{FF2B5EF4-FFF2-40B4-BE49-F238E27FC236}">
                <a16:creationId xmlns:a16="http://schemas.microsoft.com/office/drawing/2014/main" id="{C4B4186B-1D7C-0499-6F5B-FA938C90C1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065441"/>
              </p:ext>
            </p:extLst>
          </p:nvPr>
        </p:nvGraphicFramePr>
        <p:xfrm>
          <a:off x="838200" y="1578546"/>
          <a:ext cx="10515600" cy="4783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Graphique 20" descr="Liste de vérification">
            <a:extLst>
              <a:ext uri="{FF2B5EF4-FFF2-40B4-BE49-F238E27FC236}">
                <a16:creationId xmlns:a16="http://schemas.microsoft.com/office/drawing/2014/main" id="{9426C069-5055-3146-98DD-3AE15DB6A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47" y="1834405"/>
            <a:ext cx="1055200" cy="1055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6002AC-8EE1-3F40-8441-C119FE1183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1625" y="4514738"/>
            <a:ext cx="2710375" cy="2485497"/>
          </a:xfrm>
          <a:prstGeom prst="rect">
            <a:avLst/>
          </a:prstGeom>
        </p:spPr>
      </p:pic>
      <p:pic>
        <p:nvPicPr>
          <p:cNvPr id="6" name="Graphique 5" descr="Détective">
            <a:extLst>
              <a:ext uri="{FF2B5EF4-FFF2-40B4-BE49-F238E27FC236}">
                <a16:creationId xmlns:a16="http://schemas.microsoft.com/office/drawing/2014/main" id="{85BD73C0-7F2A-674A-BE3D-C66A90F58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4698" y="3299010"/>
            <a:ext cx="1338773" cy="1338773"/>
          </a:xfrm>
          <a:prstGeom prst="rect">
            <a:avLst/>
          </a:prstGeom>
        </p:spPr>
      </p:pic>
      <p:pic>
        <p:nvPicPr>
          <p:cNvPr id="11" name="Graphique 10" descr="Organe du cœur">
            <a:extLst>
              <a:ext uri="{FF2B5EF4-FFF2-40B4-BE49-F238E27FC236}">
                <a16:creationId xmlns:a16="http://schemas.microsoft.com/office/drawing/2014/main" id="{AC208593-7457-434E-8F32-FB7C98D89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2035" y="4954242"/>
            <a:ext cx="1106424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83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57A5F029-868E-E64E-9FAE-001F7213FD73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307BFA-33C2-C84C-9375-9EF28A97D0C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CF595F-AD57-4E46-AF5C-5B1B5CA592B2}"/>
                </a:ext>
              </a:extLst>
            </p:cNvPr>
            <p:cNvSpPr/>
            <p:nvPr/>
          </p:nvSpPr>
          <p:spPr>
            <a:xfrm>
              <a:off x="1624249" y="106423"/>
              <a:ext cx="9005543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primitive : HTA résistante </a:t>
              </a:r>
            </a:p>
          </p:txBody>
        </p:sp>
      </p:grp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F1386A9-09EA-CB48-80EF-72E6292FA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28" y="1141036"/>
            <a:ext cx="11471143" cy="59977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b="1" i="1" dirty="0"/>
          </a:p>
          <a:p>
            <a:pPr marL="0" indent="0">
              <a:buNone/>
            </a:pPr>
            <a:r>
              <a:rPr lang="fr-FR" sz="3200" b="1" i="1" dirty="0"/>
              <a:t>Recherche hypotension orthostatique 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FF0000"/>
                </a:solidFill>
              </a:rPr>
              <a:t>PA systolique ↓ de ≥ 20 mmHg et/ou PA diastolique ↓ de ≥ 10 mmHg 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FF0000"/>
                </a:solidFill>
              </a:rPr>
              <a:t>Dans les 3 minutes après la mise debout</a:t>
            </a:r>
            <a:endParaRPr lang="fr-FR" sz="3200" b="1" i="1" dirty="0"/>
          </a:p>
          <a:p>
            <a:pPr marL="0" indent="0">
              <a:buNone/>
            </a:pPr>
            <a:r>
              <a:rPr lang="fr-FR" sz="3200" b="1" i="1" dirty="0"/>
              <a:t>Recherche anisotension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FF0000"/>
                </a:solidFill>
              </a:rPr>
              <a:t>Différence de la PA systolique ≥ 20 mmHg ou PA diastolique ≥ 10 mmHg entre les 2 bras</a:t>
            </a:r>
            <a:endParaRPr lang="fr-FR" sz="3200" dirty="0"/>
          </a:p>
          <a:p>
            <a:pPr marL="0" indent="0">
              <a:buNone/>
            </a:pPr>
            <a:r>
              <a:rPr lang="fr-FR" sz="3200" b="1" i="1" dirty="0"/>
              <a:t>Consultation diététicienne, natriurèse des 24h</a:t>
            </a:r>
          </a:p>
          <a:p>
            <a:pPr marL="0" indent="0">
              <a:buNone/>
            </a:pPr>
            <a:r>
              <a:rPr lang="fr-FR" sz="3200" b="1" i="1" dirty="0"/>
              <a:t>Evaluation et prise en charge des FRCV 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FF0000"/>
                </a:solidFill>
              </a:rPr>
              <a:t>EAL, GAJ, HbA1c</a:t>
            </a:r>
            <a:endParaRPr lang="fr-FR" sz="24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3200" b="1" i="1" dirty="0"/>
              <a:t>Changement de traitements</a:t>
            </a:r>
          </a:p>
          <a:p>
            <a:pPr marL="0" indent="0">
              <a:buNone/>
            </a:pPr>
            <a:r>
              <a:rPr lang="fr-FR" sz="3200" b="1" i="1" dirty="0"/>
              <a:t>MAPA à 1 mois</a:t>
            </a:r>
          </a:p>
          <a:p>
            <a:pPr marL="0" indent="0">
              <a:buNone/>
            </a:pPr>
            <a:endParaRPr lang="fr-FR" sz="3200" dirty="0">
              <a:solidFill>
                <a:srgbClr val="00B0F0"/>
              </a:solidFill>
            </a:endParaRPr>
          </a:p>
          <a:p>
            <a:endParaRPr lang="fr-FR" sz="3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8BF5EC-AD4A-DD4B-8669-6B34900FB9E8}"/>
              </a:ext>
            </a:extLst>
          </p:cNvPr>
          <p:cNvSpPr txBox="1"/>
          <p:nvPr/>
        </p:nvSpPr>
        <p:spPr>
          <a:xfrm>
            <a:off x="360428" y="1176076"/>
            <a:ext cx="5569435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FF00"/>
                </a:solidFill>
              </a:rPr>
              <a:t>Optimisation de la prise en charge</a:t>
            </a:r>
          </a:p>
        </p:txBody>
      </p:sp>
    </p:spTree>
    <p:extLst>
      <p:ext uri="{BB962C8B-B14F-4D97-AF65-F5344CB8AC3E}">
        <p14:creationId xmlns:p14="http://schemas.microsoft.com/office/powerpoint/2010/main" val="837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6795831-818F-3C40-8461-53F569AF9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71" y="1391521"/>
            <a:ext cx="9179058" cy="5357624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7A5F029-868E-E64E-9FAE-001F7213FD73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307BFA-33C2-C84C-9375-9EF28A97D0C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CF595F-AD57-4E46-AF5C-5B1B5CA592B2}"/>
                </a:ext>
              </a:extLst>
            </p:cNvPr>
            <p:cNvSpPr/>
            <p:nvPr/>
          </p:nvSpPr>
          <p:spPr>
            <a:xfrm>
              <a:off x="1624249" y="106423"/>
              <a:ext cx="9005543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primitive : HTA résistante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35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57A5F029-868E-E64E-9FAE-001F7213FD73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307BFA-33C2-C84C-9375-9EF28A97D0C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CF595F-AD57-4E46-AF5C-5B1B5CA592B2}"/>
                </a:ext>
              </a:extLst>
            </p:cNvPr>
            <p:cNvSpPr/>
            <p:nvPr/>
          </p:nvSpPr>
          <p:spPr>
            <a:xfrm>
              <a:off x="1624249" y="106423"/>
              <a:ext cx="9005543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primitive : HTA résistante 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1DBAC38B-6DF1-7D4A-BFF7-9F5EC5E32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"/>
          <a:stretch/>
        </p:blipFill>
        <p:spPr>
          <a:xfrm>
            <a:off x="248885" y="2429009"/>
            <a:ext cx="4099784" cy="31486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447D3F-8008-AB47-94CD-42A59F131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569" y="1975551"/>
            <a:ext cx="3318962" cy="47127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EE8944-4D18-8546-AD23-A68DB227F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507" y="1975551"/>
            <a:ext cx="4062534" cy="447467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BA48322-1E2B-B241-9B53-7558838AD33A}"/>
              </a:ext>
            </a:extLst>
          </p:cNvPr>
          <p:cNvSpPr txBox="1"/>
          <p:nvPr/>
        </p:nvSpPr>
        <p:spPr>
          <a:xfrm>
            <a:off x="224171" y="1289613"/>
            <a:ext cx="4733988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DENERVATION RENALE PERCUTANÉE</a:t>
            </a:r>
          </a:p>
        </p:txBody>
      </p:sp>
    </p:spTree>
    <p:extLst>
      <p:ext uri="{BB962C8B-B14F-4D97-AF65-F5344CB8AC3E}">
        <p14:creationId xmlns:p14="http://schemas.microsoft.com/office/powerpoint/2010/main" val="1982059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57A5F029-868E-E64E-9FAE-001F7213FD73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307BFA-33C2-C84C-9375-9EF28A97D0C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CF595F-AD57-4E46-AF5C-5B1B5CA592B2}"/>
                </a:ext>
              </a:extLst>
            </p:cNvPr>
            <p:cNvSpPr/>
            <p:nvPr/>
          </p:nvSpPr>
          <p:spPr>
            <a:xfrm>
              <a:off x="1624249" y="106423"/>
              <a:ext cx="9005543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primitive : HTA résistante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B710A31-E3BA-DC45-B5A2-446DB5549EF9}"/>
              </a:ext>
            </a:extLst>
          </p:cNvPr>
          <p:cNvSpPr/>
          <p:nvPr/>
        </p:nvSpPr>
        <p:spPr>
          <a:xfrm>
            <a:off x="313004" y="3313703"/>
            <a:ext cx="133425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RCT 2</a:t>
            </a:r>
            <a:r>
              <a:rPr lang="fr-FR" sz="28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génération contre </a:t>
            </a:r>
            <a:r>
              <a:rPr lang="fr-FR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sham</a:t>
            </a: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sur pression artérielle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indépendant </a:t>
            </a: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TTT médicamenteux, de la sévérité de l’HTA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Durabilité au moins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ans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 d’alerte de sécurité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Baisse </a:t>
            </a:r>
            <a:r>
              <a:rPr lang="fr-FR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</a:t>
            </a: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5-10 mmHg pourrait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↘️ 10-20% MACE; 13-26% AVC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RDN doit être considérée comme solution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additive</a:t>
            </a: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Sous conditions d’un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parcours de soins spécialisé en HTA</a:t>
            </a:r>
            <a:endParaRPr lang="fr-FR" sz="2800" b="1" dirty="0">
              <a:effectLst/>
              <a:latin typeface="Guatemala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3F85D1F-A725-EE4C-8894-704072F6A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207" y="1071518"/>
            <a:ext cx="7505377" cy="21443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04B02D-4386-2740-987C-03BB35BE780D}"/>
              </a:ext>
            </a:extLst>
          </p:cNvPr>
          <p:cNvSpPr/>
          <p:nvPr/>
        </p:nvSpPr>
        <p:spPr>
          <a:xfrm>
            <a:off x="4973488" y="6520038"/>
            <a:ext cx="10058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000" dirty="0" err="1"/>
              <a:t>Schmieder</a:t>
            </a:r>
            <a:r>
              <a:rPr lang="fr-FR" sz="2000" dirty="0"/>
              <a:t> RE et al. Journal of Hypertension. 2021 Sep;39(9):1733–41</a:t>
            </a:r>
            <a:endParaRPr lang="fr-F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767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B9B8519-185B-F446-A55D-51018E946C48}"/>
              </a:ext>
            </a:extLst>
          </p:cNvPr>
          <p:cNvGrpSpPr/>
          <p:nvPr/>
        </p:nvGrpSpPr>
        <p:grpSpPr>
          <a:xfrm>
            <a:off x="0" y="339385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8DE19C-14B7-CC4F-8F54-03A2A61E30F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039E92-7BBC-5E45-B3CC-3A1377722DD6}"/>
                </a:ext>
              </a:extLst>
            </p:cNvPr>
            <p:cNvSpPr/>
            <p:nvPr/>
          </p:nvSpPr>
          <p:spPr>
            <a:xfrm>
              <a:off x="776121" y="106423"/>
              <a:ext cx="10639771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résistante – Super Lioran 2022</a:t>
              </a:r>
            </a:p>
          </p:txBody>
        </p:sp>
      </p:grpSp>
      <p:graphicFrame>
        <p:nvGraphicFramePr>
          <p:cNvPr id="18" name="Espace réservé du contenu 15">
            <a:extLst>
              <a:ext uri="{FF2B5EF4-FFF2-40B4-BE49-F238E27FC236}">
                <a16:creationId xmlns:a16="http://schemas.microsoft.com/office/drawing/2014/main" id="{C4B4186B-1D7C-0499-6F5B-FA938C90C1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4784075"/>
              </p:ext>
            </p:extLst>
          </p:nvPr>
        </p:nvGraphicFramePr>
        <p:xfrm>
          <a:off x="838200" y="1578546"/>
          <a:ext cx="10515600" cy="4783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Graphique 20" descr="Liste de vérification">
            <a:extLst>
              <a:ext uri="{FF2B5EF4-FFF2-40B4-BE49-F238E27FC236}">
                <a16:creationId xmlns:a16="http://schemas.microsoft.com/office/drawing/2014/main" id="{9426C069-5055-3146-98DD-3AE15DB6A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47" y="1834405"/>
            <a:ext cx="1055200" cy="1055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6002AC-8EE1-3F40-8441-C119FE1183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1625" y="4514738"/>
            <a:ext cx="2710375" cy="2485497"/>
          </a:xfrm>
          <a:prstGeom prst="rect">
            <a:avLst/>
          </a:prstGeom>
        </p:spPr>
      </p:pic>
      <p:pic>
        <p:nvPicPr>
          <p:cNvPr id="6" name="Graphique 5" descr="Détective">
            <a:extLst>
              <a:ext uri="{FF2B5EF4-FFF2-40B4-BE49-F238E27FC236}">
                <a16:creationId xmlns:a16="http://schemas.microsoft.com/office/drawing/2014/main" id="{85BD73C0-7F2A-674A-BE3D-C66A90F58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4698" y="3299010"/>
            <a:ext cx="1338773" cy="1338773"/>
          </a:xfrm>
          <a:prstGeom prst="rect">
            <a:avLst/>
          </a:prstGeom>
        </p:spPr>
      </p:pic>
      <p:pic>
        <p:nvPicPr>
          <p:cNvPr id="11" name="Graphique 10" descr="Organe du cœur">
            <a:extLst>
              <a:ext uri="{FF2B5EF4-FFF2-40B4-BE49-F238E27FC236}">
                <a16:creationId xmlns:a16="http://schemas.microsoft.com/office/drawing/2014/main" id="{AC208593-7457-434E-8F32-FB7C98D89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2035" y="4954242"/>
            <a:ext cx="1106424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64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57A5F029-868E-E64E-9FAE-001F7213FD73}"/>
              </a:ext>
            </a:extLst>
          </p:cNvPr>
          <p:cNvGrpSpPr/>
          <p:nvPr/>
        </p:nvGrpSpPr>
        <p:grpSpPr>
          <a:xfrm>
            <a:off x="0" y="137907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307BFA-33C2-C84C-9375-9EF28A97D0C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CF595F-AD57-4E46-AF5C-5B1B5CA592B2}"/>
                </a:ext>
              </a:extLst>
            </p:cNvPr>
            <p:cNvSpPr/>
            <p:nvPr/>
          </p:nvSpPr>
          <p:spPr>
            <a:xfrm>
              <a:off x="4456533" y="106423"/>
              <a:ext cx="3340979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Conclusion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6E905A9-1670-E14F-817A-475080887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804" y="1205134"/>
            <a:ext cx="11872196" cy="556227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b="1" dirty="0"/>
              <a:t>Bilan d’HTA </a:t>
            </a:r>
            <a:r>
              <a:rPr lang="fr-FR" dirty="0"/>
              <a:t>sous traitement neutre </a:t>
            </a:r>
          </a:p>
          <a:p>
            <a:pPr>
              <a:buFontTx/>
              <a:buChar char="-"/>
            </a:pPr>
            <a:r>
              <a:rPr lang="fr-FR" b="1" dirty="0"/>
              <a:t>Hôpital de semaine</a:t>
            </a:r>
            <a:r>
              <a:rPr lang="fr-FR" dirty="0"/>
              <a:t> – Service de Cardiologie CHU Gabriel-Montpied</a:t>
            </a:r>
          </a:p>
          <a:p>
            <a:pPr>
              <a:buFontTx/>
              <a:buChar char="-"/>
            </a:pPr>
            <a:r>
              <a:rPr lang="fr-FR" dirty="0"/>
              <a:t>Recherche </a:t>
            </a:r>
            <a:r>
              <a:rPr lang="fr-FR" b="1" dirty="0"/>
              <a:t>HTA secondaire</a:t>
            </a:r>
          </a:p>
          <a:p>
            <a:pPr>
              <a:buFontTx/>
              <a:buChar char="-"/>
            </a:pPr>
            <a:r>
              <a:rPr lang="fr-FR" dirty="0"/>
              <a:t>Évaluation des </a:t>
            </a:r>
            <a:r>
              <a:rPr lang="fr-FR" b="1" dirty="0"/>
              <a:t>atteintes d’organes cibles</a:t>
            </a:r>
          </a:p>
          <a:p>
            <a:pPr>
              <a:buFontTx/>
              <a:buChar char="-"/>
            </a:pPr>
            <a:r>
              <a:rPr lang="fr-FR" dirty="0"/>
              <a:t>HTA primitive : </a:t>
            </a:r>
            <a:r>
              <a:rPr lang="fr-FR" b="1" dirty="0"/>
              <a:t>optimisation de la prise en charge</a:t>
            </a:r>
          </a:p>
          <a:p>
            <a:pPr lvl="1">
              <a:buFontTx/>
              <a:buChar char="-"/>
            </a:pPr>
            <a:r>
              <a:rPr lang="fr-FR" sz="2800" dirty="0"/>
              <a:t>MHD</a:t>
            </a:r>
          </a:p>
          <a:p>
            <a:pPr lvl="1">
              <a:buFontTx/>
              <a:buChar char="-"/>
            </a:pPr>
            <a:r>
              <a:rPr lang="fr-FR" sz="2800" dirty="0"/>
              <a:t>TTT médicamenteux</a:t>
            </a:r>
          </a:p>
          <a:p>
            <a:pPr lvl="1">
              <a:buFontTx/>
              <a:buChar char="-"/>
            </a:pPr>
            <a:r>
              <a:rPr lang="fr-FR" sz="2800" dirty="0"/>
              <a:t>Holter à 1 mois</a:t>
            </a:r>
          </a:p>
          <a:p>
            <a:pPr lvl="1">
              <a:buFontTx/>
              <a:buChar char="-"/>
            </a:pPr>
            <a:r>
              <a:rPr lang="fr-FR" sz="2800" dirty="0"/>
              <a:t>Envisager dénervation rénale si HTA résistante sous 4 traitements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3600" b="1" dirty="0">
                <a:hlinkClick r:id="rId3"/>
              </a:rPr>
              <a:t>bduband@chu-clermontferrand.fr</a:t>
            </a:r>
            <a:r>
              <a:rPr lang="fr-FR" sz="3600" b="1" dirty="0"/>
              <a:t> </a:t>
            </a:r>
          </a:p>
          <a:p>
            <a:pPr lvl="1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44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B9B8519-185B-F446-A55D-51018E946C48}"/>
              </a:ext>
            </a:extLst>
          </p:cNvPr>
          <p:cNvGrpSpPr/>
          <p:nvPr/>
        </p:nvGrpSpPr>
        <p:grpSpPr>
          <a:xfrm>
            <a:off x="0" y="339385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8DE19C-14B7-CC4F-8F54-03A2A61E30F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039E92-7BBC-5E45-B3CC-3A1377722DD6}"/>
                </a:ext>
              </a:extLst>
            </p:cNvPr>
            <p:cNvSpPr/>
            <p:nvPr/>
          </p:nvSpPr>
          <p:spPr>
            <a:xfrm>
              <a:off x="776121" y="106423"/>
              <a:ext cx="10639771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HTA résistante – Super Lioran 2022</a:t>
              </a:r>
            </a:p>
          </p:txBody>
        </p:sp>
      </p:grpSp>
      <p:graphicFrame>
        <p:nvGraphicFramePr>
          <p:cNvPr id="18" name="Espace réservé du contenu 15">
            <a:extLst>
              <a:ext uri="{FF2B5EF4-FFF2-40B4-BE49-F238E27FC236}">
                <a16:creationId xmlns:a16="http://schemas.microsoft.com/office/drawing/2014/main" id="{C4B4186B-1D7C-0499-6F5B-FA938C90C1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170581"/>
              </p:ext>
            </p:extLst>
          </p:nvPr>
        </p:nvGraphicFramePr>
        <p:xfrm>
          <a:off x="838200" y="1578546"/>
          <a:ext cx="10515600" cy="4783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Graphique 20" descr="Liste de vérification">
            <a:extLst>
              <a:ext uri="{FF2B5EF4-FFF2-40B4-BE49-F238E27FC236}">
                <a16:creationId xmlns:a16="http://schemas.microsoft.com/office/drawing/2014/main" id="{9426C069-5055-3146-98DD-3AE15DB6A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47" y="1834405"/>
            <a:ext cx="1055200" cy="1055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6002AC-8EE1-3F40-8441-C119FE1183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1625" y="4514738"/>
            <a:ext cx="2710375" cy="2485497"/>
          </a:xfrm>
          <a:prstGeom prst="rect">
            <a:avLst/>
          </a:prstGeom>
        </p:spPr>
      </p:pic>
      <p:pic>
        <p:nvPicPr>
          <p:cNvPr id="6" name="Graphique 5" descr="Détective">
            <a:extLst>
              <a:ext uri="{FF2B5EF4-FFF2-40B4-BE49-F238E27FC236}">
                <a16:creationId xmlns:a16="http://schemas.microsoft.com/office/drawing/2014/main" id="{85BD73C0-7F2A-674A-BE3D-C66A90F58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4698" y="3299010"/>
            <a:ext cx="1338773" cy="1338773"/>
          </a:xfrm>
          <a:prstGeom prst="rect">
            <a:avLst/>
          </a:prstGeom>
        </p:spPr>
      </p:pic>
      <p:pic>
        <p:nvPicPr>
          <p:cNvPr id="11" name="Graphique 10" descr="Organe du cœur">
            <a:extLst>
              <a:ext uri="{FF2B5EF4-FFF2-40B4-BE49-F238E27FC236}">
                <a16:creationId xmlns:a16="http://schemas.microsoft.com/office/drawing/2014/main" id="{AC208593-7457-434E-8F32-FB7C98D89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2035" y="4954242"/>
            <a:ext cx="1106424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00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B9B8519-185B-F446-A55D-51018E946C48}"/>
              </a:ext>
            </a:extLst>
          </p:cNvPr>
          <p:cNvGrpSpPr/>
          <p:nvPr/>
        </p:nvGrpSpPr>
        <p:grpSpPr>
          <a:xfrm>
            <a:off x="0" y="339385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8DE19C-14B7-CC4F-8F54-03A2A61E30F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039E92-7BBC-5E45-B3CC-3A1377722DD6}"/>
                </a:ext>
              </a:extLst>
            </p:cNvPr>
            <p:cNvSpPr/>
            <p:nvPr/>
          </p:nvSpPr>
          <p:spPr>
            <a:xfrm>
              <a:off x="3072138" y="106423"/>
              <a:ext cx="6047746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Définitions - Rappels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3B1C326-6C73-A544-BD24-BE278A79E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07" y="4432832"/>
            <a:ext cx="7614884" cy="22562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1120885-6D41-1741-AB80-7721E58FA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1" y="1407901"/>
            <a:ext cx="7320765" cy="28894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361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B9B8519-185B-F446-A55D-51018E946C48}"/>
              </a:ext>
            </a:extLst>
          </p:cNvPr>
          <p:cNvGrpSpPr/>
          <p:nvPr/>
        </p:nvGrpSpPr>
        <p:grpSpPr>
          <a:xfrm>
            <a:off x="0" y="339385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8DE19C-14B7-CC4F-8F54-03A2A61E30F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039E92-7BBC-5E45-B3CC-3A1377722DD6}"/>
                </a:ext>
              </a:extLst>
            </p:cNvPr>
            <p:cNvSpPr/>
            <p:nvPr/>
          </p:nvSpPr>
          <p:spPr>
            <a:xfrm>
              <a:off x="3072138" y="106423"/>
              <a:ext cx="6047746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Définitions - Rappels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F16684F5-E8A2-E947-8071-337D445BE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633" y="1603438"/>
            <a:ext cx="7590734" cy="48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4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B9B8519-185B-F446-A55D-51018E946C48}"/>
              </a:ext>
            </a:extLst>
          </p:cNvPr>
          <p:cNvGrpSpPr/>
          <p:nvPr/>
        </p:nvGrpSpPr>
        <p:grpSpPr>
          <a:xfrm>
            <a:off x="0" y="339385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8DE19C-14B7-CC4F-8F54-03A2A61E30FD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039E92-7BBC-5E45-B3CC-3A1377722DD6}"/>
                </a:ext>
              </a:extLst>
            </p:cNvPr>
            <p:cNvSpPr/>
            <p:nvPr/>
          </p:nvSpPr>
          <p:spPr>
            <a:xfrm>
              <a:off x="3072138" y="106423"/>
              <a:ext cx="6047746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Définitions - Rappels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66795831-818F-3C40-8461-53F569AF9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71" y="1391521"/>
            <a:ext cx="9179058" cy="53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7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4489" y="2167634"/>
            <a:ext cx="4992036" cy="41549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Calcifications brachiales</a:t>
            </a:r>
          </a:p>
          <a:p>
            <a:pPr algn="ctr"/>
            <a:r>
              <a:rPr lang="fr-FR" sz="2400" dirty="0"/>
              <a:t>Sujet âgé</a:t>
            </a:r>
          </a:p>
          <a:p>
            <a:pPr algn="ctr"/>
            <a:r>
              <a:rPr lang="fr-FR" sz="2400" b="1" dirty="0"/>
              <a:t>Manœuvre d’Osler</a:t>
            </a:r>
          </a:p>
          <a:p>
            <a:pPr algn="ctr"/>
            <a:r>
              <a:rPr lang="fr-FR" sz="2400" dirty="0" err="1"/>
              <a:t>PAd</a:t>
            </a:r>
            <a:r>
              <a:rPr lang="fr-FR" sz="2400" dirty="0"/>
              <a:t> brassard ≥ 15 mmHg à PA invasive</a:t>
            </a:r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</p:txBody>
      </p:sp>
      <p:grpSp>
        <p:nvGrpSpPr>
          <p:cNvPr id="10" name="Grouper 9"/>
          <p:cNvGrpSpPr/>
          <p:nvPr/>
        </p:nvGrpSpPr>
        <p:grpSpPr>
          <a:xfrm>
            <a:off x="1237284" y="5164503"/>
            <a:ext cx="3614280" cy="773013"/>
            <a:chOff x="509286" y="4020197"/>
            <a:chExt cx="4803494" cy="74602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86" y="4020197"/>
              <a:ext cx="4803494" cy="43668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405676" y="4427666"/>
              <a:ext cx="188467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600">
                  <a:effectLst/>
                </a:rPr>
                <a:t>NEJM 1995</a:t>
              </a:r>
              <a:endParaRPr lang="fr-FR" sz="1600" dirty="0">
                <a:effectLst/>
              </a:endParaRPr>
            </a:p>
          </p:txBody>
        </p:sp>
      </p:grpSp>
      <p:sp>
        <p:nvSpPr>
          <p:cNvPr id="12" name="Titre 1"/>
          <p:cNvSpPr txBox="1">
            <a:spLocks/>
          </p:cNvSpPr>
          <p:nvPr/>
        </p:nvSpPr>
        <p:spPr>
          <a:xfrm>
            <a:off x="50798" y="-1030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bg1"/>
                </a:solidFill>
              </a:rPr>
              <a:t>HTA secondaire : indication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12176" y="2483874"/>
            <a:ext cx="1664495" cy="461665"/>
          </a:xfrm>
          <a:prstGeom prst="rect">
            <a:avLst/>
          </a:prstGeom>
          <a:ln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rgbClr val="C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Pseudo HTA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6260929" y="2167634"/>
            <a:ext cx="5509008" cy="4154984"/>
            <a:chOff x="6260929" y="1812284"/>
            <a:chExt cx="5509008" cy="4154984"/>
          </a:xfrm>
        </p:grpSpPr>
        <p:sp>
          <p:nvSpPr>
            <p:cNvPr id="6" name="ZoneTexte 5"/>
            <p:cNvSpPr txBox="1"/>
            <p:nvPr/>
          </p:nvSpPr>
          <p:spPr>
            <a:xfrm>
              <a:off x="7533522" y="2128524"/>
              <a:ext cx="2963825" cy="461665"/>
            </a:xfrm>
            <a:prstGeom prst="rect">
              <a:avLst/>
            </a:prstGeom>
            <a:ln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2400">
                  <a:solidFill>
                    <a:srgbClr val="C00000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dirty="0"/>
                <a:t>HTA pseudo résistante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260929" y="1812284"/>
              <a:ext cx="5509008" cy="41549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fr-FR" sz="2400" dirty="0"/>
            </a:p>
            <a:p>
              <a:pPr algn="ctr"/>
              <a:endParaRPr lang="fr-FR" sz="2400" dirty="0"/>
            </a:p>
            <a:p>
              <a:pPr algn="ctr"/>
              <a:endParaRPr lang="fr-FR" sz="2400" dirty="0"/>
            </a:p>
            <a:p>
              <a:pPr algn="ctr"/>
              <a:r>
                <a:rPr lang="fr-FR" sz="2400" dirty="0"/>
                <a:t>MHD suivies (poids, OH, </a:t>
              </a:r>
              <a:r>
                <a:rPr lang="fr-FR" sz="2400" dirty="0" err="1"/>
                <a:t>NaCl</a:t>
              </a:r>
              <a:r>
                <a:rPr lang="fr-FR" sz="2400" dirty="0"/>
                <a:t>)</a:t>
              </a:r>
            </a:p>
            <a:p>
              <a:pPr algn="ctr"/>
              <a:r>
                <a:rPr lang="fr-FR" sz="2400" dirty="0"/>
                <a:t>CCB, </a:t>
              </a:r>
              <a:r>
                <a:rPr lang="fr-FR" sz="2400" dirty="0" err="1"/>
                <a:t>ACEi</a:t>
              </a:r>
              <a:r>
                <a:rPr lang="fr-FR" sz="2400" dirty="0"/>
                <a:t>/ARB, </a:t>
              </a:r>
              <a:r>
                <a:rPr lang="fr-FR" sz="2400" dirty="0" err="1"/>
                <a:t>diuretic</a:t>
              </a:r>
              <a:endParaRPr lang="fr-FR" sz="2400" dirty="0"/>
            </a:p>
            <a:p>
              <a:pPr algn="ctr"/>
              <a:r>
                <a:rPr lang="fr-FR" sz="2400" dirty="0"/>
                <a:t>Observance vérifiée (40% </a:t>
              </a:r>
              <a:r>
                <a:rPr lang="fr-FR" sz="2400" dirty="0" err="1"/>
                <a:t>inobservants</a:t>
              </a:r>
              <a:r>
                <a:rPr lang="fr-FR" sz="2400" dirty="0"/>
                <a:t> ++)</a:t>
              </a:r>
            </a:p>
            <a:p>
              <a:pPr algn="ctr"/>
              <a:r>
                <a:rPr lang="fr-FR" sz="2400" dirty="0"/>
                <a:t>Mesure validée au cabinet</a:t>
              </a:r>
            </a:p>
            <a:p>
              <a:pPr algn="ctr"/>
              <a:r>
                <a:rPr lang="fr-FR" sz="2400" dirty="0"/>
                <a:t>Confirmé par ABPM/HBPM</a:t>
              </a:r>
            </a:p>
            <a:p>
              <a:pPr algn="ctr"/>
              <a:r>
                <a:rPr lang="fr-FR" sz="2400" dirty="0"/>
                <a:t>HTA secondaire (notamment TTT)</a:t>
              </a:r>
            </a:p>
            <a:p>
              <a:pPr algn="ctr"/>
              <a:endParaRPr lang="fr-FR" sz="2400" dirty="0"/>
            </a:p>
            <a:p>
              <a:pPr algn="ctr"/>
              <a:endParaRPr lang="fr-FR" sz="2400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345878" y="1307914"/>
            <a:ext cx="1974387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HTA résistante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19601" y="1791490"/>
            <a:ext cx="1888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éliminer d’abord</a:t>
            </a:r>
            <a:r>
              <a:rPr lang="mr-IN" dirty="0"/>
              <a:t>…</a:t>
            </a:r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2423F25-24ED-364D-BA01-44925D11394C}"/>
              </a:ext>
            </a:extLst>
          </p:cNvPr>
          <p:cNvGrpSpPr/>
          <p:nvPr/>
        </p:nvGrpSpPr>
        <p:grpSpPr>
          <a:xfrm>
            <a:off x="0" y="339385"/>
            <a:ext cx="12192000" cy="933611"/>
            <a:chOff x="0" y="34586"/>
            <a:chExt cx="12192000" cy="933611"/>
          </a:xfrm>
          <a:gradFill flip="none" rotWithShape="1">
            <a:gsLst>
              <a:gs pos="83000">
                <a:schemeClr val="accent6">
                  <a:lumMod val="40000"/>
                  <a:lumOff val="60000"/>
                </a:schemeClr>
              </a:gs>
              <a:gs pos="54000">
                <a:schemeClr val="accent5">
                  <a:lumMod val="60000"/>
                  <a:alpha val="81000"/>
                </a:schemeClr>
              </a:gs>
            </a:gsLst>
            <a:lin ang="2700000" scaled="1"/>
            <a:tileRect/>
          </a:gra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E981B0-0FA9-2049-A2C0-463FC0FA3F19}"/>
                </a:ext>
              </a:extLst>
            </p:cNvPr>
            <p:cNvSpPr/>
            <p:nvPr/>
          </p:nvSpPr>
          <p:spPr>
            <a:xfrm>
              <a:off x="0" y="34586"/>
              <a:ext cx="12192000" cy="898571"/>
            </a:xfrm>
            <a:prstGeom prst="rect">
              <a:avLst/>
            </a:prstGeom>
            <a:solidFill>
              <a:srgbClr val="4A7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40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447318-4046-C44C-82C8-EA42C11FD819}"/>
                </a:ext>
              </a:extLst>
            </p:cNvPr>
            <p:cNvSpPr/>
            <p:nvPr/>
          </p:nvSpPr>
          <p:spPr>
            <a:xfrm>
              <a:off x="3072138" y="106423"/>
              <a:ext cx="6047746" cy="8617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fr-FR" sz="5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Définitions - Rappels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77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131940"/>
            <a:ext cx="10483294" cy="573228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9" y="2641150"/>
            <a:ext cx="1133428" cy="10216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6" y="4077108"/>
            <a:ext cx="1504794" cy="77186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992804" y="350831"/>
            <a:ext cx="2963825" cy="461665"/>
          </a:xfrm>
          <a:prstGeom prst="rect">
            <a:avLst/>
          </a:prstGeom>
          <a:ln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rgbClr val="C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HTA pseudo résistante</a:t>
            </a:r>
          </a:p>
        </p:txBody>
      </p:sp>
    </p:spTree>
    <p:extLst>
      <p:ext uri="{BB962C8B-B14F-4D97-AF65-F5344CB8AC3E}">
        <p14:creationId xmlns:p14="http://schemas.microsoft.com/office/powerpoint/2010/main" val="29901827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3413</TotalTime>
  <Words>1842</Words>
  <Application>Microsoft Macintosh PowerPoint</Application>
  <PresentationFormat>Grand écran</PresentationFormat>
  <Paragraphs>315</Paragraphs>
  <Slides>30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Futura Medium</vt:lpstr>
      <vt:lpstr>Guatemala</vt:lpstr>
      <vt:lpstr>Thème Office</vt:lpstr>
      <vt:lpstr>HTA résistante Quel bilan et quand ?</vt:lpstr>
      <vt:lpstr>Liens d’intérêt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Actualités sur la prise en charge des Dyslipidémies en Cardiologie</dc:title>
  <dc:creator>Benjamin Duband</dc:creator>
  <cp:lastModifiedBy>Benjamin Duband</cp:lastModifiedBy>
  <cp:revision>128</cp:revision>
  <dcterms:created xsi:type="dcterms:W3CDTF">2022-09-19T15:32:07Z</dcterms:created>
  <dcterms:modified xsi:type="dcterms:W3CDTF">2022-09-29T20:31:38Z</dcterms:modified>
</cp:coreProperties>
</file>