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7" r:id="rId2"/>
    <p:sldId id="4242" r:id="rId3"/>
    <p:sldId id="4232" r:id="rId4"/>
    <p:sldId id="324" r:id="rId5"/>
    <p:sldId id="4233" r:id="rId6"/>
    <p:sldId id="823" r:id="rId7"/>
    <p:sldId id="4270" r:id="rId8"/>
    <p:sldId id="4254" r:id="rId9"/>
    <p:sldId id="4246" r:id="rId10"/>
    <p:sldId id="4252" r:id="rId11"/>
    <p:sldId id="4243" r:id="rId12"/>
    <p:sldId id="4251" r:id="rId13"/>
    <p:sldId id="806" r:id="rId14"/>
    <p:sldId id="4275" r:id="rId15"/>
    <p:sldId id="4237" r:id="rId16"/>
    <p:sldId id="4238" r:id="rId17"/>
    <p:sldId id="307" r:id="rId18"/>
    <p:sldId id="805" r:id="rId19"/>
    <p:sldId id="269" r:id="rId20"/>
    <p:sldId id="4272" r:id="rId21"/>
    <p:sldId id="4271" r:id="rId22"/>
    <p:sldId id="4257" r:id="rId23"/>
    <p:sldId id="4259" r:id="rId24"/>
    <p:sldId id="4260" r:id="rId25"/>
    <p:sldId id="4269" r:id="rId26"/>
    <p:sldId id="680" r:id="rId27"/>
    <p:sldId id="350" r:id="rId28"/>
    <p:sldId id="4268" r:id="rId29"/>
    <p:sldId id="271" r:id="rId30"/>
    <p:sldId id="4245" r:id="rId31"/>
    <p:sldId id="4226" r:id="rId32"/>
    <p:sldId id="4241" r:id="rId33"/>
    <p:sldId id="338" r:id="rId34"/>
    <p:sldId id="4258" r:id="rId35"/>
    <p:sldId id="4253" r:id="rId36"/>
    <p:sldId id="4235" r:id="rId37"/>
    <p:sldId id="4234" r:id="rId38"/>
    <p:sldId id="4229" r:id="rId39"/>
    <p:sldId id="4265" r:id="rId40"/>
    <p:sldId id="4230" r:id="rId41"/>
    <p:sldId id="4264" r:id="rId42"/>
    <p:sldId id="4262" r:id="rId43"/>
    <p:sldId id="4263" r:id="rId44"/>
    <p:sldId id="4261" r:id="rId4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47"/>
    <p:restoredTop sz="96327"/>
  </p:normalViewPr>
  <p:slideViewPr>
    <p:cSldViewPr snapToGrid="0">
      <p:cViewPr varScale="1">
        <p:scale>
          <a:sx n="58" d="100"/>
          <a:sy n="58" d="100"/>
        </p:scale>
        <p:origin x="4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7CDBBF-227D-374F-836D-BE2CCDBED211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D6EFBD6-4F53-AA41-8321-3252C73EF731}">
      <dgm:prSet phldrT="[Texte]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r>
            <a:rPr lang="fr-FR" b="1" dirty="0" err="1"/>
            <a:t>Flécaine</a:t>
          </a:r>
          <a:r>
            <a:rPr lang="fr-FR" dirty="0"/>
            <a:t> </a:t>
          </a:r>
        </a:p>
        <a:p>
          <a:r>
            <a:rPr lang="fr-FR" dirty="0"/>
            <a:t>100 à 150 mg x 2/jour</a:t>
          </a:r>
        </a:p>
        <a:p>
          <a:r>
            <a:rPr lang="fr-FR" dirty="0"/>
            <a:t>LP 200 mg/j</a:t>
          </a:r>
        </a:p>
      </dgm:t>
    </dgm:pt>
    <dgm:pt modelId="{A702E520-D125-E34F-8D62-CE5470D5376F}" type="parTrans" cxnId="{D80B59CE-126C-B447-8699-83FCF4B81FA1}">
      <dgm:prSet/>
      <dgm:spPr/>
      <dgm:t>
        <a:bodyPr/>
        <a:lstStyle/>
        <a:p>
          <a:endParaRPr lang="fr-FR"/>
        </a:p>
      </dgm:t>
    </dgm:pt>
    <dgm:pt modelId="{15CF2560-0FE1-9644-B754-14A760B0E649}" type="sibTrans" cxnId="{D80B59CE-126C-B447-8699-83FCF4B81FA1}">
      <dgm:prSet/>
      <dgm:spPr/>
      <dgm:t>
        <a:bodyPr/>
        <a:lstStyle/>
        <a:p>
          <a:endParaRPr lang="fr-FR"/>
        </a:p>
      </dgm:t>
    </dgm:pt>
    <dgm:pt modelId="{71A58480-5EBC-D946-841D-A7466EEFF116}">
      <dgm:prSet phldrT="[Texte]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pPr>
            <a:buNone/>
          </a:pPr>
          <a:r>
            <a:rPr lang="fr-FR" u="sng" dirty="0"/>
            <a:t>Contre indiqué </a:t>
          </a:r>
          <a:r>
            <a:rPr lang="fr-FR" dirty="0"/>
            <a:t>: cardiopathie, insuffisance cardiaque, </a:t>
          </a:r>
          <a:r>
            <a:rPr lang="fr-FR" dirty="0" err="1"/>
            <a:t>ClCr</a:t>
          </a:r>
          <a:r>
            <a:rPr lang="fr-FR" dirty="0"/>
            <a:t> &lt; 50 ml/min, CYP2D6 inhibiteurs (</a:t>
          </a:r>
          <a:r>
            <a:rPr lang="fr-FR" dirty="0" err="1"/>
            <a:t>Fluoxetine</a:t>
          </a:r>
          <a:r>
            <a:rPr lang="fr-FR" dirty="0"/>
            <a:t>, Tricyclique…), IHC</a:t>
          </a:r>
        </a:p>
      </dgm:t>
    </dgm:pt>
    <dgm:pt modelId="{0E17D317-1A5A-644D-9548-E8267EF43835}" type="parTrans" cxnId="{6DE94E9A-F8E9-2942-8686-B21FC0D8FC53}">
      <dgm:prSet/>
      <dgm:spPr/>
      <dgm:t>
        <a:bodyPr/>
        <a:lstStyle/>
        <a:p>
          <a:endParaRPr lang="fr-FR"/>
        </a:p>
      </dgm:t>
    </dgm:pt>
    <dgm:pt modelId="{B0FC8483-2780-7A42-9A0A-5CA764392FE8}" type="sibTrans" cxnId="{6DE94E9A-F8E9-2942-8686-B21FC0D8FC53}">
      <dgm:prSet/>
      <dgm:spPr/>
      <dgm:t>
        <a:bodyPr/>
        <a:lstStyle/>
        <a:p>
          <a:endParaRPr lang="fr-FR"/>
        </a:p>
      </dgm:t>
    </dgm:pt>
    <dgm:pt modelId="{4CCF55AF-F1C3-BD44-BF0C-915201D5B6FF}">
      <dgm:prSet phldrT="[Texte]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pPr>
            <a:buNone/>
          </a:pPr>
          <a:r>
            <a:rPr lang="fr-FR" u="sng" dirty="0"/>
            <a:t>Surdosage</a:t>
          </a:r>
          <a:r>
            <a:rPr lang="fr-FR" dirty="0"/>
            <a:t> : QRS &gt; 125% </a:t>
          </a:r>
          <a:r>
            <a:rPr lang="fr-FR" dirty="0" err="1"/>
            <a:t>baseline</a:t>
          </a:r>
          <a:endParaRPr lang="fr-FR" dirty="0"/>
        </a:p>
      </dgm:t>
    </dgm:pt>
    <dgm:pt modelId="{D79AAB37-A268-FC43-A604-35B07E39AEAC}" type="parTrans" cxnId="{EB1676A1-D052-3240-A126-B4FF4B13C70B}">
      <dgm:prSet/>
      <dgm:spPr/>
      <dgm:t>
        <a:bodyPr/>
        <a:lstStyle/>
        <a:p>
          <a:endParaRPr lang="fr-FR"/>
        </a:p>
      </dgm:t>
    </dgm:pt>
    <dgm:pt modelId="{D14C0A97-9058-8D4E-9F88-DDAC289D3E35}" type="sibTrans" cxnId="{EB1676A1-D052-3240-A126-B4FF4B13C70B}">
      <dgm:prSet/>
      <dgm:spPr/>
      <dgm:t>
        <a:bodyPr/>
        <a:lstStyle/>
        <a:p>
          <a:endParaRPr lang="fr-FR"/>
        </a:p>
      </dgm:t>
    </dgm:pt>
    <dgm:pt modelId="{ED5ECE23-770E-F843-8350-D17830EF1156}">
      <dgm:prSet phldrT="[Texte]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r>
            <a:rPr lang="fr-FR" b="1" dirty="0" err="1"/>
            <a:t>Sotalol</a:t>
          </a:r>
          <a:r>
            <a:rPr lang="fr-FR" dirty="0"/>
            <a:t> </a:t>
          </a:r>
        </a:p>
        <a:p>
          <a:r>
            <a:rPr lang="fr-FR" dirty="0"/>
            <a:t>80 à 160 mg x 2/jour</a:t>
          </a:r>
        </a:p>
      </dgm:t>
    </dgm:pt>
    <dgm:pt modelId="{6AA697BF-B147-E14A-87F3-17D77BBBCB57}" type="parTrans" cxnId="{CD8F3E3C-010E-E841-9080-6D162B290F3A}">
      <dgm:prSet/>
      <dgm:spPr/>
      <dgm:t>
        <a:bodyPr/>
        <a:lstStyle/>
        <a:p>
          <a:endParaRPr lang="fr-FR"/>
        </a:p>
      </dgm:t>
    </dgm:pt>
    <dgm:pt modelId="{5F5BE9E3-A506-CE44-9480-1C4EE5D2F882}" type="sibTrans" cxnId="{CD8F3E3C-010E-E841-9080-6D162B290F3A}">
      <dgm:prSet/>
      <dgm:spPr/>
      <dgm:t>
        <a:bodyPr/>
        <a:lstStyle/>
        <a:p>
          <a:endParaRPr lang="fr-FR"/>
        </a:p>
      </dgm:t>
    </dgm:pt>
    <dgm:pt modelId="{FAE14A59-6DC5-4C43-AA24-C2A2DE51B3BF}">
      <dgm:prSet phldrT="[Texte]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pPr>
            <a:buNone/>
          </a:pPr>
          <a:r>
            <a:rPr lang="fr-FR" u="sng" dirty="0"/>
            <a:t>Contre indiqué </a:t>
          </a:r>
          <a:r>
            <a:rPr lang="fr-FR" dirty="0"/>
            <a:t>: Insuffisance </a:t>
          </a:r>
          <a:r>
            <a:rPr lang="fr-FR"/>
            <a:t>cardiaque systolique, Asthme, QT long, </a:t>
          </a:r>
          <a:r>
            <a:rPr lang="fr-FR" dirty="0" err="1"/>
            <a:t>ClCR</a:t>
          </a:r>
          <a:r>
            <a:rPr lang="fr-FR" dirty="0"/>
            <a:t> &lt; 50 ml</a:t>
          </a:r>
          <a:r>
            <a:rPr lang="fr-FR"/>
            <a:t>/min, </a:t>
          </a:r>
          <a:r>
            <a:rPr lang="fr-FR" dirty="0"/>
            <a:t>CMH </a:t>
          </a:r>
        </a:p>
      </dgm:t>
    </dgm:pt>
    <dgm:pt modelId="{D8C15D76-09A3-9C48-BD5C-7AAA25722AAD}" type="parTrans" cxnId="{D28204C5-C50D-1F4F-9871-9437AED4043E}">
      <dgm:prSet/>
      <dgm:spPr/>
      <dgm:t>
        <a:bodyPr/>
        <a:lstStyle/>
        <a:p>
          <a:endParaRPr lang="fr-FR"/>
        </a:p>
      </dgm:t>
    </dgm:pt>
    <dgm:pt modelId="{2B22E6F4-CFE4-D54E-A59B-1494FCEE5B66}" type="sibTrans" cxnId="{D28204C5-C50D-1F4F-9871-9437AED4043E}">
      <dgm:prSet/>
      <dgm:spPr/>
      <dgm:t>
        <a:bodyPr/>
        <a:lstStyle/>
        <a:p>
          <a:endParaRPr lang="fr-FR"/>
        </a:p>
      </dgm:t>
    </dgm:pt>
    <dgm:pt modelId="{56ED26AD-A2EF-7542-90EB-4DEF0918EB7C}">
      <dgm:prSet phldrT="[Texte]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pPr>
            <a:buNone/>
          </a:pPr>
          <a:r>
            <a:rPr lang="fr-FR" u="sng" dirty="0"/>
            <a:t>Surdosage</a:t>
          </a:r>
          <a:r>
            <a:rPr lang="fr-FR" dirty="0"/>
            <a:t> : QT &gt; 500 ms ou prolongé de 60 ms</a:t>
          </a:r>
        </a:p>
      </dgm:t>
    </dgm:pt>
    <dgm:pt modelId="{C10729D9-27A2-E040-8B54-FA18794747D5}" type="parTrans" cxnId="{282C4107-C749-0344-91AC-75A2D9B2E964}">
      <dgm:prSet/>
      <dgm:spPr/>
      <dgm:t>
        <a:bodyPr/>
        <a:lstStyle/>
        <a:p>
          <a:endParaRPr lang="fr-FR"/>
        </a:p>
      </dgm:t>
    </dgm:pt>
    <dgm:pt modelId="{04B2E4C1-DE99-034F-B6B7-89E1C4F37F09}" type="sibTrans" cxnId="{282C4107-C749-0344-91AC-75A2D9B2E964}">
      <dgm:prSet/>
      <dgm:spPr/>
      <dgm:t>
        <a:bodyPr/>
        <a:lstStyle/>
        <a:p>
          <a:endParaRPr lang="fr-FR"/>
        </a:p>
      </dgm:t>
    </dgm:pt>
    <dgm:pt modelId="{D0A2BBC8-5493-8A4A-AE45-069089BFACE5}">
      <dgm:prSet phldrT="[Texte]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r>
            <a:rPr lang="fr-FR" b="1" dirty="0"/>
            <a:t>Amiodarone</a:t>
          </a:r>
        </a:p>
        <a:p>
          <a:r>
            <a:rPr lang="fr-FR" dirty="0"/>
            <a:t>200 mg/j</a:t>
          </a:r>
        </a:p>
      </dgm:t>
    </dgm:pt>
    <dgm:pt modelId="{80E44E31-FC26-B14E-A420-0CAA3C5135F4}" type="parTrans" cxnId="{EBFCFB3A-6B60-A54E-9AA4-067505B82CAF}">
      <dgm:prSet/>
      <dgm:spPr/>
      <dgm:t>
        <a:bodyPr/>
        <a:lstStyle/>
        <a:p>
          <a:endParaRPr lang="fr-FR"/>
        </a:p>
      </dgm:t>
    </dgm:pt>
    <dgm:pt modelId="{B21B2301-3E2E-084A-BC90-B425A0675105}" type="sibTrans" cxnId="{EBFCFB3A-6B60-A54E-9AA4-067505B82CAF}">
      <dgm:prSet/>
      <dgm:spPr/>
      <dgm:t>
        <a:bodyPr/>
        <a:lstStyle/>
        <a:p>
          <a:endParaRPr lang="fr-FR"/>
        </a:p>
      </dgm:t>
    </dgm:pt>
    <dgm:pt modelId="{E5F8BF1C-628F-F646-9615-D5871E698961}">
      <dgm:prSet phldrT="[Texte]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pPr>
            <a:buNone/>
          </a:pPr>
          <a:r>
            <a:rPr lang="fr-FR" u="sng" dirty="0"/>
            <a:t>Contre indications </a:t>
          </a:r>
          <a:r>
            <a:rPr lang="fr-FR" dirty="0"/>
            <a:t>: QT long</a:t>
          </a:r>
        </a:p>
      </dgm:t>
    </dgm:pt>
    <dgm:pt modelId="{A24675E8-A307-3444-8490-72D3A7932CFF}" type="parTrans" cxnId="{2E8A6C0E-54A0-EF4E-BA82-925867F5EB7D}">
      <dgm:prSet/>
      <dgm:spPr/>
      <dgm:t>
        <a:bodyPr/>
        <a:lstStyle/>
        <a:p>
          <a:endParaRPr lang="fr-FR"/>
        </a:p>
      </dgm:t>
    </dgm:pt>
    <dgm:pt modelId="{7C5CDFCB-59DD-2A42-8217-6A320901498A}" type="sibTrans" cxnId="{2E8A6C0E-54A0-EF4E-BA82-925867F5EB7D}">
      <dgm:prSet/>
      <dgm:spPr/>
      <dgm:t>
        <a:bodyPr/>
        <a:lstStyle/>
        <a:p>
          <a:endParaRPr lang="fr-FR"/>
        </a:p>
      </dgm:t>
    </dgm:pt>
    <dgm:pt modelId="{6F389631-4126-5B49-B819-D4910B19DDC8}">
      <dgm:prSet phldrT="[Texte]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pPr>
            <a:buNone/>
          </a:pPr>
          <a:r>
            <a:rPr lang="fr-FR" dirty="0"/>
            <a:t>Fait varier l’INR, augmente la concentration de la </a:t>
          </a:r>
          <a:r>
            <a:rPr lang="fr-FR" dirty="0" err="1"/>
            <a:t>dixogine</a:t>
          </a:r>
          <a:r>
            <a:rPr lang="fr-FR" dirty="0"/>
            <a:t>, précaution d’usage avec insuffisance hépatique</a:t>
          </a:r>
        </a:p>
      </dgm:t>
    </dgm:pt>
    <dgm:pt modelId="{F51B633C-F834-044B-B0E1-5501E35DC44F}" type="parTrans" cxnId="{9159496A-FF2D-9842-98EE-2C670B3E74B2}">
      <dgm:prSet/>
      <dgm:spPr/>
      <dgm:t>
        <a:bodyPr/>
        <a:lstStyle/>
        <a:p>
          <a:endParaRPr lang="fr-FR"/>
        </a:p>
      </dgm:t>
    </dgm:pt>
    <dgm:pt modelId="{9BA1739C-8E1C-E043-92C4-5E28295E11E4}" type="sibTrans" cxnId="{9159496A-FF2D-9842-98EE-2C670B3E74B2}">
      <dgm:prSet/>
      <dgm:spPr/>
      <dgm:t>
        <a:bodyPr/>
        <a:lstStyle/>
        <a:p>
          <a:endParaRPr lang="fr-FR"/>
        </a:p>
      </dgm:t>
    </dgm:pt>
    <dgm:pt modelId="{93D9F1C8-5425-E345-B700-DB4584F737C9}" type="pres">
      <dgm:prSet presAssocID="{337CDBBF-227D-374F-836D-BE2CCDBED211}" presName="Name0" presStyleCnt="0">
        <dgm:presLayoutVars>
          <dgm:dir/>
          <dgm:animLvl val="lvl"/>
          <dgm:resizeHandles val="exact"/>
        </dgm:presLayoutVars>
      </dgm:prSet>
      <dgm:spPr/>
    </dgm:pt>
    <dgm:pt modelId="{C8C2884E-5744-3447-8912-1B7CC41CF137}" type="pres">
      <dgm:prSet presAssocID="{DD6EFBD6-4F53-AA41-8321-3252C73EF731}" presName="linNode" presStyleCnt="0"/>
      <dgm:spPr/>
    </dgm:pt>
    <dgm:pt modelId="{C465E0C2-727D-E940-8295-B4BD884E0E77}" type="pres">
      <dgm:prSet presAssocID="{DD6EFBD6-4F53-AA41-8321-3252C73EF731}" presName="parentText" presStyleLbl="node1" presStyleIdx="0" presStyleCnt="3" custScaleY="90555">
        <dgm:presLayoutVars>
          <dgm:chMax val="1"/>
          <dgm:bulletEnabled val="1"/>
        </dgm:presLayoutVars>
      </dgm:prSet>
      <dgm:spPr/>
    </dgm:pt>
    <dgm:pt modelId="{17DE0BE3-0BFA-AC4A-8613-017D3B7C650B}" type="pres">
      <dgm:prSet presAssocID="{DD6EFBD6-4F53-AA41-8321-3252C73EF731}" presName="descendantText" presStyleLbl="alignAccFollowNode1" presStyleIdx="0" presStyleCnt="3" custScaleY="87440">
        <dgm:presLayoutVars>
          <dgm:bulletEnabled val="1"/>
        </dgm:presLayoutVars>
      </dgm:prSet>
      <dgm:spPr/>
    </dgm:pt>
    <dgm:pt modelId="{808C7AA1-8562-5D47-B2B7-9B238CEDDE6B}" type="pres">
      <dgm:prSet presAssocID="{15CF2560-0FE1-9644-B754-14A760B0E649}" presName="sp" presStyleCnt="0"/>
      <dgm:spPr/>
    </dgm:pt>
    <dgm:pt modelId="{3A2DDC28-5E73-8D46-8E64-7D4E584B31A8}" type="pres">
      <dgm:prSet presAssocID="{ED5ECE23-770E-F843-8350-D17830EF1156}" presName="linNode" presStyleCnt="0"/>
      <dgm:spPr/>
    </dgm:pt>
    <dgm:pt modelId="{DBC43493-F6DC-3648-8E3E-C5A3A3570AC6}" type="pres">
      <dgm:prSet presAssocID="{ED5ECE23-770E-F843-8350-D17830EF1156}" presName="parentText" presStyleLbl="node1" presStyleIdx="1" presStyleCnt="3" custScaleY="89837">
        <dgm:presLayoutVars>
          <dgm:chMax val="1"/>
          <dgm:bulletEnabled val="1"/>
        </dgm:presLayoutVars>
      </dgm:prSet>
      <dgm:spPr/>
    </dgm:pt>
    <dgm:pt modelId="{95B69D31-0A19-0644-84FF-0C2066103D20}" type="pres">
      <dgm:prSet presAssocID="{ED5ECE23-770E-F843-8350-D17830EF1156}" presName="descendantText" presStyleLbl="alignAccFollowNode1" presStyleIdx="1" presStyleCnt="3" custScaleY="87797">
        <dgm:presLayoutVars>
          <dgm:bulletEnabled val="1"/>
        </dgm:presLayoutVars>
      </dgm:prSet>
      <dgm:spPr/>
    </dgm:pt>
    <dgm:pt modelId="{35EF7475-02A9-E640-A487-FADE72203D64}" type="pres">
      <dgm:prSet presAssocID="{5F5BE9E3-A506-CE44-9480-1C4EE5D2F882}" presName="sp" presStyleCnt="0"/>
      <dgm:spPr/>
    </dgm:pt>
    <dgm:pt modelId="{EF6A2CA5-A09B-8F48-875C-C53B91FAA3D9}" type="pres">
      <dgm:prSet presAssocID="{D0A2BBC8-5493-8A4A-AE45-069089BFACE5}" presName="linNode" presStyleCnt="0"/>
      <dgm:spPr/>
    </dgm:pt>
    <dgm:pt modelId="{840F7B78-CD09-A24F-A25D-9F18170D3116}" type="pres">
      <dgm:prSet presAssocID="{D0A2BBC8-5493-8A4A-AE45-069089BFACE5}" presName="parentText" presStyleLbl="node1" presStyleIdx="2" presStyleCnt="3" custScaleY="76226">
        <dgm:presLayoutVars>
          <dgm:chMax val="1"/>
          <dgm:bulletEnabled val="1"/>
        </dgm:presLayoutVars>
      </dgm:prSet>
      <dgm:spPr/>
    </dgm:pt>
    <dgm:pt modelId="{72E79BAF-3376-624E-8481-9FD6F9E7D88B}" type="pres">
      <dgm:prSet presAssocID="{D0A2BBC8-5493-8A4A-AE45-069089BFACE5}" presName="descendantText" presStyleLbl="alignAccFollowNode1" presStyleIdx="2" presStyleCnt="3" custScaleY="83167">
        <dgm:presLayoutVars>
          <dgm:bulletEnabled val="1"/>
        </dgm:presLayoutVars>
      </dgm:prSet>
      <dgm:spPr/>
    </dgm:pt>
  </dgm:ptLst>
  <dgm:cxnLst>
    <dgm:cxn modelId="{282C4107-C749-0344-91AC-75A2D9B2E964}" srcId="{ED5ECE23-770E-F843-8350-D17830EF1156}" destId="{56ED26AD-A2EF-7542-90EB-4DEF0918EB7C}" srcOrd="1" destOrd="0" parTransId="{C10729D9-27A2-E040-8B54-FA18794747D5}" sibTransId="{04B2E4C1-DE99-034F-B6B7-89E1C4F37F09}"/>
    <dgm:cxn modelId="{B4945A07-0614-9A4C-8FE8-F1639535682A}" type="presOf" srcId="{DD6EFBD6-4F53-AA41-8321-3252C73EF731}" destId="{C465E0C2-727D-E940-8295-B4BD884E0E77}" srcOrd="0" destOrd="0" presId="urn:microsoft.com/office/officeart/2005/8/layout/vList5"/>
    <dgm:cxn modelId="{2E8A6C0E-54A0-EF4E-BA82-925867F5EB7D}" srcId="{D0A2BBC8-5493-8A4A-AE45-069089BFACE5}" destId="{E5F8BF1C-628F-F646-9615-D5871E698961}" srcOrd="0" destOrd="0" parTransId="{A24675E8-A307-3444-8490-72D3A7932CFF}" sibTransId="{7C5CDFCB-59DD-2A42-8217-6A320901498A}"/>
    <dgm:cxn modelId="{8A10A015-B28C-D240-B48D-FDAE75A56F8A}" type="presOf" srcId="{337CDBBF-227D-374F-836D-BE2CCDBED211}" destId="{93D9F1C8-5425-E345-B700-DB4584F737C9}" srcOrd="0" destOrd="0" presId="urn:microsoft.com/office/officeart/2005/8/layout/vList5"/>
    <dgm:cxn modelId="{C4B44218-1CBE-174C-AC71-E95B5A24BFDD}" type="presOf" srcId="{6F389631-4126-5B49-B819-D4910B19DDC8}" destId="{72E79BAF-3376-624E-8481-9FD6F9E7D88B}" srcOrd="0" destOrd="1" presId="urn:microsoft.com/office/officeart/2005/8/layout/vList5"/>
    <dgm:cxn modelId="{EBFCFB3A-6B60-A54E-9AA4-067505B82CAF}" srcId="{337CDBBF-227D-374F-836D-BE2CCDBED211}" destId="{D0A2BBC8-5493-8A4A-AE45-069089BFACE5}" srcOrd="2" destOrd="0" parTransId="{80E44E31-FC26-B14E-A420-0CAA3C5135F4}" sibTransId="{B21B2301-3E2E-084A-BC90-B425A0675105}"/>
    <dgm:cxn modelId="{CD8F3E3C-010E-E841-9080-6D162B290F3A}" srcId="{337CDBBF-227D-374F-836D-BE2CCDBED211}" destId="{ED5ECE23-770E-F843-8350-D17830EF1156}" srcOrd="1" destOrd="0" parTransId="{6AA697BF-B147-E14A-87F3-17D77BBBCB57}" sibTransId="{5F5BE9E3-A506-CE44-9480-1C4EE5D2F882}"/>
    <dgm:cxn modelId="{9159496A-FF2D-9842-98EE-2C670B3E74B2}" srcId="{D0A2BBC8-5493-8A4A-AE45-069089BFACE5}" destId="{6F389631-4126-5B49-B819-D4910B19DDC8}" srcOrd="1" destOrd="0" parTransId="{F51B633C-F834-044B-B0E1-5501E35DC44F}" sibTransId="{9BA1739C-8E1C-E043-92C4-5E28295E11E4}"/>
    <dgm:cxn modelId="{0328186C-E430-AC45-BFB7-F513819A67B1}" type="presOf" srcId="{ED5ECE23-770E-F843-8350-D17830EF1156}" destId="{DBC43493-F6DC-3648-8E3E-C5A3A3570AC6}" srcOrd="0" destOrd="0" presId="urn:microsoft.com/office/officeart/2005/8/layout/vList5"/>
    <dgm:cxn modelId="{6DE94E9A-F8E9-2942-8686-B21FC0D8FC53}" srcId="{DD6EFBD6-4F53-AA41-8321-3252C73EF731}" destId="{71A58480-5EBC-D946-841D-A7466EEFF116}" srcOrd="0" destOrd="0" parTransId="{0E17D317-1A5A-644D-9548-E8267EF43835}" sibTransId="{B0FC8483-2780-7A42-9A0A-5CA764392FE8}"/>
    <dgm:cxn modelId="{6E24FE9F-8A33-594D-8538-882BA880C703}" type="presOf" srcId="{E5F8BF1C-628F-F646-9615-D5871E698961}" destId="{72E79BAF-3376-624E-8481-9FD6F9E7D88B}" srcOrd="0" destOrd="0" presId="urn:microsoft.com/office/officeart/2005/8/layout/vList5"/>
    <dgm:cxn modelId="{EB1676A1-D052-3240-A126-B4FF4B13C70B}" srcId="{DD6EFBD6-4F53-AA41-8321-3252C73EF731}" destId="{4CCF55AF-F1C3-BD44-BF0C-915201D5B6FF}" srcOrd="1" destOrd="0" parTransId="{D79AAB37-A268-FC43-A604-35B07E39AEAC}" sibTransId="{D14C0A97-9058-8D4E-9F88-DDAC289D3E35}"/>
    <dgm:cxn modelId="{136D71AC-863A-564B-A77C-EF3D50FCCAAA}" type="presOf" srcId="{71A58480-5EBC-D946-841D-A7466EEFF116}" destId="{17DE0BE3-0BFA-AC4A-8613-017D3B7C650B}" srcOrd="0" destOrd="0" presId="urn:microsoft.com/office/officeart/2005/8/layout/vList5"/>
    <dgm:cxn modelId="{D28204C5-C50D-1F4F-9871-9437AED4043E}" srcId="{ED5ECE23-770E-F843-8350-D17830EF1156}" destId="{FAE14A59-6DC5-4C43-AA24-C2A2DE51B3BF}" srcOrd="0" destOrd="0" parTransId="{D8C15D76-09A3-9C48-BD5C-7AAA25722AAD}" sibTransId="{2B22E6F4-CFE4-D54E-A59B-1494FCEE5B66}"/>
    <dgm:cxn modelId="{BB12A9CB-81D9-AB4A-83BC-3ED9283426C6}" type="presOf" srcId="{FAE14A59-6DC5-4C43-AA24-C2A2DE51B3BF}" destId="{95B69D31-0A19-0644-84FF-0C2066103D20}" srcOrd="0" destOrd="0" presId="urn:microsoft.com/office/officeart/2005/8/layout/vList5"/>
    <dgm:cxn modelId="{D80B59CE-126C-B447-8699-83FCF4B81FA1}" srcId="{337CDBBF-227D-374F-836D-BE2CCDBED211}" destId="{DD6EFBD6-4F53-AA41-8321-3252C73EF731}" srcOrd="0" destOrd="0" parTransId="{A702E520-D125-E34F-8D62-CE5470D5376F}" sibTransId="{15CF2560-0FE1-9644-B754-14A760B0E649}"/>
    <dgm:cxn modelId="{4E18D9F8-246D-1543-995B-9C478BA633B3}" type="presOf" srcId="{D0A2BBC8-5493-8A4A-AE45-069089BFACE5}" destId="{840F7B78-CD09-A24F-A25D-9F18170D3116}" srcOrd="0" destOrd="0" presId="urn:microsoft.com/office/officeart/2005/8/layout/vList5"/>
    <dgm:cxn modelId="{4CF79DFA-1899-6A4B-863E-E62CA3F9544A}" type="presOf" srcId="{4CCF55AF-F1C3-BD44-BF0C-915201D5B6FF}" destId="{17DE0BE3-0BFA-AC4A-8613-017D3B7C650B}" srcOrd="0" destOrd="1" presId="urn:microsoft.com/office/officeart/2005/8/layout/vList5"/>
    <dgm:cxn modelId="{7C14A0FB-D47A-8F42-9815-C963D3416605}" type="presOf" srcId="{56ED26AD-A2EF-7542-90EB-4DEF0918EB7C}" destId="{95B69D31-0A19-0644-84FF-0C2066103D20}" srcOrd="0" destOrd="1" presId="urn:microsoft.com/office/officeart/2005/8/layout/vList5"/>
    <dgm:cxn modelId="{9F8CDFF0-A303-3745-9CEE-1F1BC87EB028}" type="presParOf" srcId="{93D9F1C8-5425-E345-B700-DB4584F737C9}" destId="{C8C2884E-5744-3447-8912-1B7CC41CF137}" srcOrd="0" destOrd="0" presId="urn:microsoft.com/office/officeart/2005/8/layout/vList5"/>
    <dgm:cxn modelId="{FAF74BF4-C3C4-D74E-80EB-05627570E055}" type="presParOf" srcId="{C8C2884E-5744-3447-8912-1B7CC41CF137}" destId="{C465E0C2-727D-E940-8295-B4BD884E0E77}" srcOrd="0" destOrd="0" presId="urn:microsoft.com/office/officeart/2005/8/layout/vList5"/>
    <dgm:cxn modelId="{D1C37E74-0C39-0D43-8207-139D26145761}" type="presParOf" srcId="{C8C2884E-5744-3447-8912-1B7CC41CF137}" destId="{17DE0BE3-0BFA-AC4A-8613-017D3B7C650B}" srcOrd="1" destOrd="0" presId="urn:microsoft.com/office/officeart/2005/8/layout/vList5"/>
    <dgm:cxn modelId="{2E23E55D-ECA8-6941-AE56-6CA82A8A5966}" type="presParOf" srcId="{93D9F1C8-5425-E345-B700-DB4584F737C9}" destId="{808C7AA1-8562-5D47-B2B7-9B238CEDDE6B}" srcOrd="1" destOrd="0" presId="urn:microsoft.com/office/officeart/2005/8/layout/vList5"/>
    <dgm:cxn modelId="{F952111B-CE5F-AC4E-B96D-568CB6F4155E}" type="presParOf" srcId="{93D9F1C8-5425-E345-B700-DB4584F737C9}" destId="{3A2DDC28-5E73-8D46-8E64-7D4E584B31A8}" srcOrd="2" destOrd="0" presId="urn:microsoft.com/office/officeart/2005/8/layout/vList5"/>
    <dgm:cxn modelId="{F8B70EC8-B3F2-6849-96E9-F966D6163D3C}" type="presParOf" srcId="{3A2DDC28-5E73-8D46-8E64-7D4E584B31A8}" destId="{DBC43493-F6DC-3648-8E3E-C5A3A3570AC6}" srcOrd="0" destOrd="0" presId="urn:microsoft.com/office/officeart/2005/8/layout/vList5"/>
    <dgm:cxn modelId="{5E96B6EC-0D7F-334B-8235-FA5D63655978}" type="presParOf" srcId="{3A2DDC28-5E73-8D46-8E64-7D4E584B31A8}" destId="{95B69D31-0A19-0644-84FF-0C2066103D20}" srcOrd="1" destOrd="0" presId="urn:microsoft.com/office/officeart/2005/8/layout/vList5"/>
    <dgm:cxn modelId="{76E840D2-5031-B946-9A89-52EC647C42EB}" type="presParOf" srcId="{93D9F1C8-5425-E345-B700-DB4584F737C9}" destId="{35EF7475-02A9-E640-A487-FADE72203D64}" srcOrd="3" destOrd="0" presId="urn:microsoft.com/office/officeart/2005/8/layout/vList5"/>
    <dgm:cxn modelId="{B773746A-540D-0F49-B639-504F514B8163}" type="presParOf" srcId="{93D9F1C8-5425-E345-B700-DB4584F737C9}" destId="{EF6A2CA5-A09B-8F48-875C-C53B91FAA3D9}" srcOrd="4" destOrd="0" presId="urn:microsoft.com/office/officeart/2005/8/layout/vList5"/>
    <dgm:cxn modelId="{B0F52A2F-9268-0848-AE09-808A2D7BE184}" type="presParOf" srcId="{EF6A2CA5-A09B-8F48-875C-C53B91FAA3D9}" destId="{840F7B78-CD09-A24F-A25D-9F18170D3116}" srcOrd="0" destOrd="0" presId="urn:microsoft.com/office/officeart/2005/8/layout/vList5"/>
    <dgm:cxn modelId="{FBEB3C8E-2C36-1845-B45C-84DFC9E4B8F2}" type="presParOf" srcId="{EF6A2CA5-A09B-8F48-875C-C53B91FAA3D9}" destId="{72E79BAF-3376-624E-8481-9FD6F9E7D88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DE0BE3-0BFA-AC4A-8613-017D3B7C650B}">
      <dsp:nvSpPr>
        <dsp:cNvPr id="0" name=""/>
        <dsp:cNvSpPr/>
      </dsp:nvSpPr>
      <dsp:spPr>
        <a:xfrm rot="5400000">
          <a:off x="6916717" y="-2674199"/>
          <a:ext cx="1408440" cy="7172647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2100" u="sng" kern="1200" dirty="0"/>
            <a:t>Contre indiqué </a:t>
          </a:r>
          <a:r>
            <a:rPr lang="fr-FR" sz="2100" kern="1200" dirty="0"/>
            <a:t>: cardiopathie, insuffisance cardiaque, </a:t>
          </a:r>
          <a:r>
            <a:rPr lang="fr-FR" sz="2100" kern="1200" dirty="0" err="1"/>
            <a:t>ClCr</a:t>
          </a:r>
          <a:r>
            <a:rPr lang="fr-FR" sz="2100" kern="1200" dirty="0"/>
            <a:t> &lt; 50 ml/min, CYP2D6 inhibiteurs (</a:t>
          </a:r>
          <a:r>
            <a:rPr lang="fr-FR" sz="2100" kern="1200" dirty="0" err="1"/>
            <a:t>Fluoxetine</a:t>
          </a:r>
          <a:r>
            <a:rPr lang="fr-FR" sz="2100" kern="1200" dirty="0"/>
            <a:t>, Tricyclique…), IHC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2100" u="sng" kern="1200" dirty="0"/>
            <a:t>Surdosage</a:t>
          </a:r>
          <a:r>
            <a:rPr lang="fr-FR" sz="2100" kern="1200" dirty="0"/>
            <a:t> : QRS &gt; 125% </a:t>
          </a:r>
          <a:r>
            <a:rPr lang="fr-FR" sz="2100" kern="1200" dirty="0" err="1"/>
            <a:t>baseline</a:t>
          </a:r>
          <a:endParaRPr lang="fr-FR" sz="2100" kern="1200" dirty="0"/>
        </a:p>
      </dsp:txBody>
      <dsp:txXfrm rot="-5400000">
        <a:off x="4034614" y="276658"/>
        <a:ext cx="7103893" cy="1270932"/>
      </dsp:txXfrm>
    </dsp:sp>
    <dsp:sp modelId="{C465E0C2-727D-E940-8295-B4BD884E0E77}">
      <dsp:nvSpPr>
        <dsp:cNvPr id="0" name=""/>
        <dsp:cNvSpPr/>
      </dsp:nvSpPr>
      <dsp:spPr>
        <a:xfrm>
          <a:off x="0" y="489"/>
          <a:ext cx="4034613" cy="1823269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b="1" kern="1200" dirty="0" err="1"/>
            <a:t>Flécaine</a:t>
          </a:r>
          <a:r>
            <a:rPr lang="fr-FR" sz="2900" kern="1200" dirty="0"/>
            <a:t>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100 à 150 mg x 2/jour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LP 200 mg/j</a:t>
          </a:r>
        </a:p>
      </dsp:txBody>
      <dsp:txXfrm>
        <a:off x="89005" y="89494"/>
        <a:ext cx="3856603" cy="1645259"/>
      </dsp:txXfrm>
    </dsp:sp>
    <dsp:sp modelId="{95B69D31-0A19-0644-84FF-0C2066103D20}">
      <dsp:nvSpPr>
        <dsp:cNvPr id="0" name=""/>
        <dsp:cNvSpPr/>
      </dsp:nvSpPr>
      <dsp:spPr>
        <a:xfrm rot="5400000">
          <a:off x="6913842" y="-757486"/>
          <a:ext cx="1414190" cy="7172647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2100" u="sng" kern="1200" dirty="0"/>
            <a:t>Contre indiqué </a:t>
          </a:r>
          <a:r>
            <a:rPr lang="fr-FR" sz="2100" kern="1200" dirty="0"/>
            <a:t>: Insuffisance </a:t>
          </a:r>
          <a:r>
            <a:rPr lang="fr-FR" sz="2100" kern="1200"/>
            <a:t>cardiaque systolique, Asthme, QT long, </a:t>
          </a:r>
          <a:r>
            <a:rPr lang="fr-FR" sz="2100" kern="1200" dirty="0" err="1"/>
            <a:t>ClCR</a:t>
          </a:r>
          <a:r>
            <a:rPr lang="fr-FR" sz="2100" kern="1200" dirty="0"/>
            <a:t> &lt; 50 ml</a:t>
          </a:r>
          <a:r>
            <a:rPr lang="fr-FR" sz="2100" kern="1200"/>
            <a:t>/min, </a:t>
          </a:r>
          <a:r>
            <a:rPr lang="fr-FR" sz="2100" kern="1200" dirty="0"/>
            <a:t>CMH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2100" u="sng" kern="1200" dirty="0"/>
            <a:t>Surdosage</a:t>
          </a:r>
          <a:r>
            <a:rPr lang="fr-FR" sz="2100" kern="1200" dirty="0"/>
            <a:t> : QT &gt; 500 ms ou prolongé de 60 ms</a:t>
          </a:r>
        </a:p>
      </dsp:txBody>
      <dsp:txXfrm rot="-5400000">
        <a:off x="4034614" y="2190777"/>
        <a:ext cx="7103612" cy="1276120"/>
      </dsp:txXfrm>
    </dsp:sp>
    <dsp:sp modelId="{DBC43493-F6DC-3648-8E3E-C5A3A3570AC6}">
      <dsp:nvSpPr>
        <dsp:cNvPr id="0" name=""/>
        <dsp:cNvSpPr/>
      </dsp:nvSpPr>
      <dsp:spPr>
        <a:xfrm>
          <a:off x="0" y="1924430"/>
          <a:ext cx="4034613" cy="1808812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b="1" kern="1200" dirty="0" err="1"/>
            <a:t>Sotalol</a:t>
          </a:r>
          <a:r>
            <a:rPr lang="fr-FR" sz="2900" kern="1200" dirty="0"/>
            <a:t>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80 à 160 mg x 2/jour</a:t>
          </a:r>
        </a:p>
      </dsp:txBody>
      <dsp:txXfrm>
        <a:off x="88299" y="2012729"/>
        <a:ext cx="3858015" cy="1632214"/>
      </dsp:txXfrm>
    </dsp:sp>
    <dsp:sp modelId="{72E79BAF-3376-624E-8481-9FD6F9E7D88B}">
      <dsp:nvSpPr>
        <dsp:cNvPr id="0" name=""/>
        <dsp:cNvSpPr/>
      </dsp:nvSpPr>
      <dsp:spPr>
        <a:xfrm rot="5400000">
          <a:off x="6951130" y="1014973"/>
          <a:ext cx="1339613" cy="7172647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2100" u="sng" kern="1200" dirty="0"/>
            <a:t>Contre indications </a:t>
          </a:r>
          <a:r>
            <a:rPr lang="fr-FR" sz="2100" kern="1200" dirty="0"/>
            <a:t>: QT long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2100" kern="1200" dirty="0"/>
            <a:t>Fait varier l’INR, augmente la concentration de la </a:t>
          </a:r>
          <a:r>
            <a:rPr lang="fr-FR" sz="2100" kern="1200" dirty="0" err="1"/>
            <a:t>dixogine</a:t>
          </a:r>
          <a:r>
            <a:rPr lang="fr-FR" sz="2100" kern="1200" dirty="0"/>
            <a:t>, précaution d’usage avec insuffisance hépatique</a:t>
          </a:r>
        </a:p>
      </dsp:txBody>
      <dsp:txXfrm rot="-5400000">
        <a:off x="4034614" y="3996885"/>
        <a:ext cx="7107252" cy="1208823"/>
      </dsp:txXfrm>
    </dsp:sp>
    <dsp:sp modelId="{840F7B78-CD09-A24F-A25D-9F18170D3116}">
      <dsp:nvSpPr>
        <dsp:cNvPr id="0" name=""/>
        <dsp:cNvSpPr/>
      </dsp:nvSpPr>
      <dsp:spPr>
        <a:xfrm>
          <a:off x="0" y="3833915"/>
          <a:ext cx="4034613" cy="1534763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b="1" kern="1200" dirty="0"/>
            <a:t>Amiodarone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200 mg/j</a:t>
          </a:r>
        </a:p>
      </dsp:txBody>
      <dsp:txXfrm>
        <a:off x="74921" y="3908836"/>
        <a:ext cx="3884771" cy="1384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B389B-505F-1842-9FF1-52A6097B9844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EE4F5-4534-0E42-8735-EBA5150C21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226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merci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EE4F5-4534-0E42-8735-EBA5150C21D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850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Recemment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 complément d’ATAAC</a:t>
            </a:r>
          </a:p>
          <a:p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-up of 37.8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composite end point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occurred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patients in the ablation group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medical-therapy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(51 patients [28.5%] vs. 82 patients [44.6%];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hazard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ratio, 0.62; 95% confidence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interval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[CI], 0.43 to 0.87; P=0.007).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patients in the ablation group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cause (24 [13.4%] vs. 46 [25.0%];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hazard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ratio, 0.53; 95% CI, 0.32 to 0.86; P=0.01),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hospitalized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worsening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heart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failure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(37 [20.7%] vs. 66 [35.9%];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hazard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ratio, 0.56; 95% CI, 0.37 to 0.83; P=0.004), or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cardiovascular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causes (20 [11.2%] vs. 41 [22.3%];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hazard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ratio, 0.49; 95% CI, 0.29 to 0.84; P=0.009).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3AD52-6FE7-489F-A755-E37ACFB6F590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757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Quelle différence ? </a:t>
            </a:r>
          </a:p>
          <a:p>
            <a:pPr marL="228600" indent="-228600">
              <a:buAutoNum type="arabicPeriod"/>
            </a:pPr>
            <a:r>
              <a:rPr lang="fr-FR" dirty="0"/>
              <a:t>Temps de procédure</a:t>
            </a:r>
          </a:p>
          <a:p>
            <a:pPr marL="228600" indent="-228600">
              <a:buAutoNum type="arabicPeriod"/>
            </a:pPr>
            <a:r>
              <a:rPr lang="fr-FR" dirty="0"/>
              <a:t>Réduire nos délai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989C2-12AE-9E4F-A6EA-222F4B6A9C74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320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825 </a:t>
            </a:r>
            <a:r>
              <a:rPr lang="fr-FR" dirty="0" err="1"/>
              <a:t>had</a:t>
            </a:r>
            <a:r>
              <a:rPr lang="fr-FR" dirty="0"/>
              <a:t> a body mass index $27 kg/m2 and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offered</a:t>
            </a:r>
            <a:r>
              <a:rPr lang="fr-FR" dirty="0"/>
              <a:t> </a:t>
            </a:r>
            <a:r>
              <a:rPr lang="fr-FR" dirty="0" err="1"/>
              <a:t>weight</a:t>
            </a:r>
            <a:endParaRPr lang="fr-FR" dirty="0"/>
          </a:p>
          <a:p>
            <a:r>
              <a:rPr lang="fr-FR" dirty="0"/>
              <a:t>management. </a:t>
            </a:r>
            <a:r>
              <a:rPr lang="fr-FR" dirty="0" err="1"/>
              <a:t>After</a:t>
            </a:r>
            <a:r>
              <a:rPr lang="fr-FR" dirty="0"/>
              <a:t> screening for exclusion </a:t>
            </a:r>
            <a:r>
              <a:rPr lang="fr-FR" dirty="0" err="1"/>
              <a:t>criteria</a:t>
            </a:r>
            <a:r>
              <a:rPr lang="fr-FR" dirty="0"/>
              <a:t>, 355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included</a:t>
            </a:r>
            <a:r>
              <a:rPr lang="fr-FR" dirty="0"/>
              <a:t> in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EE4F5-4534-0E42-8735-EBA5150C21D0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122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maladie chronique</a:t>
            </a:r>
          </a:p>
          <a:p>
            <a:r>
              <a:rPr lang="fr-FR" dirty="0" err="1"/>
              <a:t>evolutive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EE4F5-4534-0E42-8735-EBA5150C21D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88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Remodellage</a:t>
            </a:r>
            <a:r>
              <a:rPr lang="fr-FR" dirty="0"/>
              <a:t> cellulaire / tissulaire / </a:t>
            </a:r>
            <a:r>
              <a:rPr lang="fr-FR" dirty="0" err="1"/>
              <a:t>partielement</a:t>
            </a:r>
            <a:r>
              <a:rPr lang="fr-FR" dirty="0"/>
              <a:t> </a:t>
            </a:r>
            <a:r>
              <a:rPr lang="fr-FR" dirty="0" err="1"/>
              <a:t>reversible</a:t>
            </a:r>
            <a:r>
              <a:rPr lang="fr-FR" dirty="0"/>
              <a:t> puis </a:t>
            </a:r>
            <a:r>
              <a:rPr lang="fr-FR" dirty="0" err="1"/>
              <a:t>irreversible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EE4F5-4534-0E42-8735-EBA5150C21D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025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0962E-0ACE-5745-81DF-EF6BF7D7835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1349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2C5C4-7A99-41AD-8178-1C88EA5CFDC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20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2C5C4-7A99-41AD-8178-1C88EA5CFDC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59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2C5C4-7A99-41AD-8178-1C88EA5CFD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06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</a:t>
            </a:r>
            <a:r>
              <a:rPr lang="en" dirty="0"/>
              <a:t>as de </a:t>
            </a:r>
            <a:r>
              <a:rPr lang="en" dirty="0" err="1"/>
              <a:t>fausses</a:t>
            </a:r>
            <a:r>
              <a:rPr lang="en" dirty="0"/>
              <a:t> </a:t>
            </a:r>
            <a:r>
              <a:rPr lang="en" dirty="0" err="1"/>
              <a:t>promesses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83319-DC67-704D-A806-72CCC88E63B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22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2C5C4-7A99-41AD-8178-1C88EA5CFDC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2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B6FFFC-A1E5-4C0F-5996-CB7DBA7B1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10EF61-9E2B-E560-EE79-93C07A9E4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2AFA0D-A326-B92E-A412-44B82A752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BF77-ECF4-314D-81B5-374736F2C833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6AE851-66E3-00B6-E7DC-5369F6069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9F6089-0D89-396F-607D-04B3DAAF2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F6CC-CEEB-8448-A152-096AB3C40F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460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4F4AA-E0E1-8FF1-8D2B-D8344FC37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5CC32D-D860-60EF-4248-2881B7DE8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9D27F4-A542-76A9-CBA6-E53F3997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BF77-ECF4-314D-81B5-374736F2C833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5C91C0-DEC4-BB6F-6D9A-97F1BEE05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8B036B-3A40-ED13-3362-D910D494A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F6CC-CEEB-8448-A152-096AB3C40F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047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3E05152-6864-B03A-9195-DEF1D6F77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83294A-3425-FF16-BE96-996502B7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79A0C3-E5F6-2965-C9F8-BF1D8B962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BF77-ECF4-314D-81B5-374736F2C833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2ABE66-1EFC-6B36-55E5-850B9F7C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442A5F-CCF5-43BC-A097-E806636FB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F6CC-CEEB-8448-A152-096AB3C40F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441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917764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Hol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30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4896AA-4FD7-C6A1-7C51-672E909E8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C4785C-633E-D869-74DD-5CDC3CEFE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3B340E-1F9C-939B-C289-DC196F64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BF77-ECF4-314D-81B5-374736F2C833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BE095B-70AC-B437-5098-F0FE61B2A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6CD935-459A-8283-7A8D-7214E8C2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F6CC-CEEB-8448-A152-096AB3C40F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248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E73DF0-AE1A-9221-E439-7FF2D4A8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FED830-4387-E71F-60B5-7DA425335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5E5F96-0D8D-F815-7B60-24561DF7C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BF77-ECF4-314D-81B5-374736F2C833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DE890D-C10D-A791-CD8D-D35BB4ED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1406D2-F87D-8036-C02A-A797FB621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F6CC-CEEB-8448-A152-096AB3C40F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7367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0CF83F-2967-8CED-FCB5-4EFDEDF2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1EAEC0-0972-2ADB-3E4E-D2A45743C2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F1CA4B-C076-7183-0B83-092707D31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EC6260-B5D7-9D3F-FE50-89222BD41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BF77-ECF4-314D-81B5-374736F2C833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A429E74-71C6-C1A7-1F88-F357FF57B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1AF66E3-7F1E-2017-348D-BE7B8C573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F6CC-CEEB-8448-A152-096AB3C40F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00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A09E28-7F4E-06E6-19B8-B8B632A05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A95599-B77F-30E6-61D7-30DCDB1ED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771B7F1-C281-D402-9B69-5CF37C1B2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169381-2AD1-71BB-B598-1D491265E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AD3B65D-F9C0-14FD-B0D7-5599CD1A9A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F5D9BF-7786-D84D-03E8-64BD93C0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BF77-ECF4-314D-81B5-374736F2C833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C4C00A2-DAA2-903D-8401-554D20CB5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A3BD048-8F7C-55C6-F24C-CFC9C3FCA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F6CC-CEEB-8448-A152-096AB3C40F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688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050B06-AF03-8097-0E3B-67FDA4DDB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B792DA0-B535-85C2-B53E-11BFBBCA2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BF77-ECF4-314D-81B5-374736F2C833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D44858C-0E20-268E-4950-F9B9FC581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28C6263-B2DB-A20B-9A21-E455F8A8D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F6CC-CEEB-8448-A152-096AB3C40F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10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529C5AA-C984-16D8-D923-A3875C68D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BF77-ECF4-314D-81B5-374736F2C833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E53BD2A-9870-C6FE-E2D1-A1AAE4B84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04CAA5-E2BE-AA18-7A6E-55594D7A5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F6CC-CEEB-8448-A152-096AB3C40F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60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A15609-BDD4-4F3C-0B18-07BD359C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E4188E-958E-3174-AA67-8E514DBDD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D254F1-1FF1-87BF-A9E7-C8BDE94B0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385109-3688-A422-7F4E-0D1CDE5D9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BF77-ECF4-314D-81B5-374736F2C833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767B5E-98FC-67CE-14FA-47C06E2AC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EDF9AAE-2C22-50B3-22FD-A36C7020D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F6CC-CEEB-8448-A152-096AB3C40F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167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2D0614-DF8E-8C0F-6543-EDE5003BC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CBA5CA1-4D0F-3E9D-DA97-8AABA67FCC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95EF40-8C99-7707-1153-059A2466F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C5DFE7-5A71-7116-542D-9F402248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BF77-ECF4-314D-81B5-374736F2C833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A1D32F8-0ED6-6261-B047-C496502FD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F2D3EF-B105-BA68-50FC-BF3A42BC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F6CC-CEEB-8448-A152-096AB3C40F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01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40D2185-B8D7-FB74-ACEC-32EE0FA3B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5BF575-EB2A-3D97-E750-61010A490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206D8E-1E86-8721-BDDD-36EA46F89F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4BF77-ECF4-314D-81B5-374736F2C833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184A52-0E1A-2248-F6B3-7B3052332A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25137C-4E68-03AC-5970-48D9398C6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5F6CC-CEEB-8448-A152-096AB3C40F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484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video" Target="file:////Users/Gregoire/Documents/Cardiologie/Presentation%20orales/Icono%20topo/1479932728445-v0ch3x.mp4" TargetMode="External"/><Relationship Id="rId1" Type="http://schemas.microsoft.com/office/2007/relationships/media" Target="file:////Users/Gregoire/Documents/Cardiologie/Presentation%20orales/Icono%20topo/1479932728445-v0ch3x.mp4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jpe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3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2EA83F-57E1-3CFA-45B7-EEE4AF5F9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045" y="802850"/>
            <a:ext cx="56388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fr-FR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Maintien du rythme sinusal : oui mais comment ? </a:t>
            </a:r>
            <a:endParaRPr lang="fr-FR" sz="199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58FE12F-1E9C-DBA7-6460-E09C92B59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922" y="3667551"/>
            <a:ext cx="9144000" cy="1655762"/>
          </a:xfrm>
        </p:spPr>
        <p:txBody>
          <a:bodyPr/>
          <a:lstStyle/>
          <a:p>
            <a:pPr algn="l"/>
            <a:r>
              <a:rPr lang="fr-FR" dirty="0"/>
              <a:t>39</a:t>
            </a:r>
            <a:r>
              <a:rPr lang="fr-FR" sz="1800" dirty="0"/>
              <a:t>ème</a:t>
            </a:r>
            <a:r>
              <a:rPr lang="fr-FR" dirty="0"/>
              <a:t> rencontre du Lioran</a:t>
            </a:r>
          </a:p>
          <a:p>
            <a:pPr algn="l"/>
            <a:r>
              <a:rPr lang="fr-FR" dirty="0"/>
              <a:t>Dr Grégoire Massoullié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EB119B-2B60-23C0-9104-0E48BD248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4407"/>
            <a:ext cx="2142682" cy="1963593"/>
          </a:xfrm>
          <a:prstGeom prst="rect">
            <a:avLst/>
          </a:prstGeom>
        </p:spPr>
      </p:pic>
      <p:pic>
        <p:nvPicPr>
          <p:cNvPr id="5" name="Image 7" descr="PictOnlyCouleurM.png">
            <a:extLst>
              <a:ext uri="{FF2B5EF4-FFF2-40B4-BE49-F238E27FC236}">
                <a16:creationId xmlns:a16="http://schemas.microsoft.com/office/drawing/2014/main" id="{BE575E17-78C3-6A08-3133-43E4FA358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690" y="180735"/>
            <a:ext cx="1438298" cy="143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631544-898F-D9BD-A13A-9AE26961A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339" y="317902"/>
            <a:ext cx="1849309" cy="116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Logo UCA jpg - Université Clermont Auvergne">
            <a:extLst>
              <a:ext uri="{FF2B5EF4-FFF2-40B4-BE49-F238E27FC236}">
                <a16:creationId xmlns:a16="http://schemas.microsoft.com/office/drawing/2014/main" id="{4CA04148-256B-AAA1-9453-22867DDCF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085" y="5407836"/>
            <a:ext cx="1438298" cy="13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space réservé du contenu 6" descr="Une image contenant intérieur, travaillant, pièce&#10;&#10;Description générée automatiquement">
            <a:extLst>
              <a:ext uri="{FF2B5EF4-FFF2-40B4-BE49-F238E27FC236}">
                <a16:creationId xmlns:a16="http://schemas.microsoft.com/office/drawing/2014/main" id="{6B7C41FE-3BD2-B6AC-53DD-0E1A6E33AA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191" r="1885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04423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B8E48B-AC5F-FA09-C9E5-75379AA83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6" t="11219" r="1740" b="76317"/>
          <a:stretch/>
        </p:blipFill>
        <p:spPr>
          <a:xfrm>
            <a:off x="117987" y="988142"/>
            <a:ext cx="12074014" cy="8849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130F70-3632-1FFF-AE1D-0720742B4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6" t="3740" r="1740" b="86912"/>
          <a:stretch/>
        </p:blipFill>
        <p:spPr>
          <a:xfrm>
            <a:off x="117987" y="383456"/>
            <a:ext cx="12074014" cy="66367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F308FB3-D9D9-0E32-98E7-322320EF4DD2}"/>
              </a:ext>
            </a:extLst>
          </p:cNvPr>
          <p:cNvSpPr txBox="1"/>
          <p:nvPr/>
        </p:nvSpPr>
        <p:spPr>
          <a:xfrm>
            <a:off x="4479403" y="2017465"/>
            <a:ext cx="2907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PERSISTANTE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DCF6256-2919-F49E-8814-65AA355EA35E}"/>
              </a:ext>
            </a:extLst>
          </p:cNvPr>
          <p:cNvSpPr txBox="1"/>
          <p:nvPr/>
        </p:nvSpPr>
        <p:spPr>
          <a:xfrm>
            <a:off x="326579" y="2017465"/>
            <a:ext cx="3352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PAROXYSTIQUE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AD4A531-E3AB-DC2A-5598-51CDF77CE44C}"/>
              </a:ext>
            </a:extLst>
          </p:cNvPr>
          <p:cNvSpPr txBox="1"/>
          <p:nvPr/>
        </p:nvSpPr>
        <p:spPr>
          <a:xfrm>
            <a:off x="8827986" y="2017465"/>
            <a:ext cx="30374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INSUFFISANT </a:t>
            </a:r>
          </a:p>
          <a:p>
            <a:r>
              <a:rPr lang="fr-FR" sz="4000" dirty="0"/>
              <a:t>CARDIAQUE</a:t>
            </a:r>
          </a:p>
        </p:txBody>
      </p:sp>
      <p:pic>
        <p:nvPicPr>
          <p:cNvPr id="16" name="Image 15" descr="Capture d’écran 2016-02-10 à 00.00.41.png">
            <a:extLst>
              <a:ext uri="{FF2B5EF4-FFF2-40B4-BE49-F238E27FC236}">
                <a16:creationId xmlns:a16="http://schemas.microsoft.com/office/drawing/2014/main" id="{8D5526CA-6D1C-BF50-2CB9-63EA2ED4A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25351"/>
            <a:ext cx="6841067" cy="408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70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3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F3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7CDDD67-138B-3646-9626-A428220E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dirty="0">
                <a:solidFill>
                  <a:srgbClr val="4F3549"/>
                </a:solidFill>
              </a:rPr>
              <a:t>COMMENT ?</a:t>
            </a:r>
          </a:p>
        </p:txBody>
      </p:sp>
      <p:pic>
        <p:nvPicPr>
          <p:cNvPr id="1026" name="Picture 2" descr="Accès au Puy Mary - Puy Mary, Volcan du Cantal">
            <a:extLst>
              <a:ext uri="{FF2B5EF4-FFF2-40B4-BE49-F238E27FC236}">
                <a16:creationId xmlns:a16="http://schemas.microsoft.com/office/drawing/2014/main" id="{F73DC5DD-0CB5-F46F-3D62-BCD925419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r="26366" b="1"/>
          <a:stretch/>
        </p:blipFill>
        <p:spPr bwMode="auto">
          <a:xfrm>
            <a:off x="243840" y="256540"/>
            <a:ext cx="11704320" cy="37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46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F1CA57E-3A08-084E-1C77-4E98827A5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8" t="34070" r="76379" b="32275"/>
          <a:stretch/>
        </p:blipFill>
        <p:spPr>
          <a:xfrm>
            <a:off x="235974" y="2477729"/>
            <a:ext cx="1504336" cy="2389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CB8E48B-AC5F-FA09-C9E5-75379AA83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6" t="11219" r="1740" b="76317"/>
          <a:stretch/>
        </p:blipFill>
        <p:spPr>
          <a:xfrm>
            <a:off x="117987" y="988142"/>
            <a:ext cx="12074014" cy="8849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4A2CB5-0056-F3E7-9078-EBE1C9838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5" t="25345" r="2548" b="66254"/>
          <a:stretch/>
        </p:blipFill>
        <p:spPr>
          <a:xfrm>
            <a:off x="117987" y="1858296"/>
            <a:ext cx="11960942" cy="5964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130F70-3632-1FFF-AE1D-0720742B4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6" t="3740" r="1740" b="86912"/>
          <a:stretch/>
        </p:blipFill>
        <p:spPr>
          <a:xfrm>
            <a:off x="117987" y="383456"/>
            <a:ext cx="12074014" cy="6636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CEB5BE-A315-E7BC-E869-58FD326A4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8" t="34336" r="76379" b="32275"/>
          <a:stretch/>
        </p:blipFill>
        <p:spPr>
          <a:xfrm>
            <a:off x="235974" y="2442516"/>
            <a:ext cx="1504336" cy="23703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854C3B8-C962-7320-4E42-2D2563710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21" t="34071" r="66864" b="32274"/>
          <a:stretch/>
        </p:blipFill>
        <p:spPr>
          <a:xfrm>
            <a:off x="1740310" y="2442517"/>
            <a:ext cx="1332499" cy="23892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22DCFBE-637C-4D7F-21D5-D56E398E6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80" t="67784" r="37172" b="7148"/>
          <a:stretch/>
        </p:blipFill>
        <p:spPr>
          <a:xfrm>
            <a:off x="235974" y="4827640"/>
            <a:ext cx="6994166" cy="17796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4DC1F6-92C2-04C1-654F-C851DF1E1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37" t="34071" r="47312" b="32274"/>
          <a:stretch/>
        </p:blipFill>
        <p:spPr>
          <a:xfrm>
            <a:off x="3072809" y="2438402"/>
            <a:ext cx="2738056" cy="23892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7C1C62-182C-5890-BFD5-36784B48B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86" t="34187" r="26438" b="32274"/>
          <a:stretch/>
        </p:blipFill>
        <p:spPr>
          <a:xfrm>
            <a:off x="5810865" y="2442516"/>
            <a:ext cx="2923610" cy="238101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A9DF88A-3A91-751F-6E1A-395EA2283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07" t="34185" r="3433" b="32275"/>
          <a:stretch/>
        </p:blipFill>
        <p:spPr>
          <a:xfrm>
            <a:off x="8922774" y="2446632"/>
            <a:ext cx="3033252" cy="23810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09BD53-F233-9698-B602-888C202CF9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28" t="67784" r="3422" b="7148"/>
          <a:stretch/>
        </p:blipFill>
        <p:spPr>
          <a:xfrm>
            <a:off x="7230140" y="4842390"/>
            <a:ext cx="4725886" cy="177963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EBC5500-DEA7-99B5-F32D-1211C1983649}"/>
              </a:ext>
            </a:extLst>
          </p:cNvPr>
          <p:cNvSpPr txBox="1"/>
          <p:nvPr/>
        </p:nvSpPr>
        <p:spPr>
          <a:xfrm>
            <a:off x="1740310" y="1698249"/>
            <a:ext cx="8411470" cy="3785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8000" b="1" dirty="0">
                <a:solidFill>
                  <a:srgbClr val="C00000"/>
                </a:solidFill>
              </a:rPr>
              <a:t>ANTIARYTHMIQUE </a:t>
            </a:r>
          </a:p>
          <a:p>
            <a:pPr algn="ctr"/>
            <a:r>
              <a:rPr lang="fr-FR" sz="8000" b="1" dirty="0">
                <a:solidFill>
                  <a:srgbClr val="C00000"/>
                </a:solidFill>
              </a:rPr>
              <a:t>vs. </a:t>
            </a:r>
          </a:p>
          <a:p>
            <a:pPr algn="ctr"/>
            <a:r>
              <a:rPr lang="fr-FR" sz="8000" b="1" dirty="0">
                <a:solidFill>
                  <a:srgbClr val="C00000"/>
                </a:solidFill>
              </a:rPr>
              <a:t>ABLATION</a:t>
            </a:r>
          </a:p>
        </p:txBody>
      </p:sp>
    </p:spTree>
    <p:extLst>
      <p:ext uri="{BB962C8B-B14F-4D97-AF65-F5344CB8AC3E}">
        <p14:creationId xmlns:p14="http://schemas.microsoft.com/office/powerpoint/2010/main" val="209999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-513543" y="2711385"/>
            <a:ext cx="221715" cy="49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4484">
              <a:defRPr/>
            </a:pPr>
            <a:endParaRPr lang="fr-FR" sz="1781" dirty="0"/>
          </a:p>
        </p:txBody>
      </p:sp>
      <p:graphicFrame>
        <p:nvGraphicFramePr>
          <p:cNvPr id="13" name="Diagramme 12">
            <a:extLst>
              <a:ext uri="{FF2B5EF4-FFF2-40B4-BE49-F238E27FC236}">
                <a16:creationId xmlns:a16="http://schemas.microsoft.com/office/drawing/2014/main" id="{F94927F6-E098-DB46-91D0-2C704367B0B2}"/>
              </a:ext>
            </a:extLst>
          </p:cNvPr>
          <p:cNvGraphicFramePr/>
          <p:nvPr/>
        </p:nvGraphicFramePr>
        <p:xfrm>
          <a:off x="445478" y="1008185"/>
          <a:ext cx="11207261" cy="5369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F26A6F3F-D1B8-7E97-8835-D5FF519D39A3}"/>
              </a:ext>
            </a:extLst>
          </p:cNvPr>
          <p:cNvSpPr txBox="1"/>
          <p:nvPr/>
        </p:nvSpPr>
        <p:spPr>
          <a:xfrm>
            <a:off x="0" y="126703"/>
            <a:ext cx="4416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accent1">
                    <a:lumMod val="50000"/>
                  </a:schemeClr>
                </a:solidFill>
              </a:rPr>
              <a:t>ANTIARYTHMIQUES</a:t>
            </a:r>
          </a:p>
        </p:txBody>
      </p:sp>
    </p:spTree>
    <p:extLst>
      <p:ext uri="{BB962C8B-B14F-4D97-AF65-F5344CB8AC3E}">
        <p14:creationId xmlns:p14="http://schemas.microsoft.com/office/powerpoint/2010/main" val="3934953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edicaments antiarythmiques">
            <a:extLst>
              <a:ext uri="{FF2B5EF4-FFF2-40B4-BE49-F238E27FC236}">
                <a16:creationId xmlns:a16="http://schemas.microsoft.com/office/drawing/2014/main" id="{4E82554D-E3F9-1E0D-7A97-F5DFC599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96" y="152400"/>
            <a:ext cx="10936250" cy="683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778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9BFCE0-41F2-204E-5D57-FF2C98806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875" y="0"/>
            <a:ext cx="6049736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C21457F-BAFD-FA41-1FB8-372BF71A14BA}"/>
              </a:ext>
            </a:extLst>
          </p:cNvPr>
          <p:cNvSpPr txBox="1"/>
          <p:nvPr/>
        </p:nvSpPr>
        <p:spPr>
          <a:xfrm>
            <a:off x="5576781" y="212735"/>
            <a:ext cx="6495213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000" b="1" dirty="0"/>
              <a:t>Révision de la classe des antiarythmiques Septembre 2020</a:t>
            </a:r>
          </a:p>
          <a:p>
            <a:pPr algn="just"/>
            <a:endParaRPr lang="fr-FR" sz="2000" i="1" dirty="0"/>
          </a:p>
          <a:p>
            <a:pPr algn="just"/>
            <a:r>
              <a:rPr lang="fr-FR" sz="2000" i="1" dirty="0"/>
              <a:t>« </a:t>
            </a:r>
            <a:r>
              <a:rPr lang="fr-FR" i="1" dirty="0"/>
              <a:t>Commission de la transparence de la commission de la transparence a révisé le service médical rendu par les médicaments antiarythmiques oraux de classe IA, IC et III. Cette réévaluation de la classe était motivée par le </a:t>
            </a:r>
            <a:r>
              <a:rPr lang="fr-FR" sz="2800" i="1" dirty="0"/>
              <a:t>faible niveau des preuves</a:t>
            </a:r>
            <a:r>
              <a:rPr lang="fr-FR" sz="2000" i="1" dirty="0"/>
              <a:t> </a:t>
            </a:r>
            <a:r>
              <a:rPr lang="fr-FR" i="1" dirty="0"/>
              <a:t>d’efficacité de la plupart des traitements antiarythmiques et par </a:t>
            </a:r>
            <a:r>
              <a:rPr lang="fr-FR" sz="2800" i="1" dirty="0"/>
              <a:t>un signal de surmortalité</a:t>
            </a:r>
            <a:r>
              <a:rPr lang="fr-FR" sz="2000" i="1" dirty="0"/>
              <a:t> </a:t>
            </a:r>
            <a:r>
              <a:rPr lang="fr-FR" i="1" dirty="0"/>
              <a:t>observé notamment dans plusieurs méta-analyses. </a:t>
            </a:r>
            <a:endParaRPr lang="fr-FR" sz="2000" i="1" dirty="0"/>
          </a:p>
          <a:p>
            <a:pPr algn="just"/>
            <a:endParaRPr lang="fr-FR" sz="2000" i="1" dirty="0"/>
          </a:p>
          <a:p>
            <a:pPr algn="just"/>
            <a:r>
              <a:rPr lang="fr-FR" sz="2000" i="1" dirty="0"/>
              <a:t>Pour la prévention des arythmies supraventriculaires : </a:t>
            </a:r>
          </a:p>
          <a:p>
            <a:r>
              <a:rPr lang="fr-FR" sz="2000" i="1" dirty="0"/>
              <a:t>•</a:t>
            </a:r>
            <a:r>
              <a:rPr lang="fr-FR" sz="2000" b="1" i="1" dirty="0"/>
              <a:t> seule l’amiodarone conserve un service médical rendu important</a:t>
            </a:r>
          </a:p>
          <a:p>
            <a:r>
              <a:rPr lang="fr-FR" sz="2000" i="1" dirty="0"/>
              <a:t>• le </a:t>
            </a:r>
            <a:r>
              <a:rPr lang="fr-FR" sz="2000" i="1" dirty="0" err="1"/>
              <a:t>flécaïnide</a:t>
            </a:r>
            <a:r>
              <a:rPr lang="fr-FR" sz="2000" i="1" dirty="0"/>
              <a:t> et la </a:t>
            </a:r>
            <a:r>
              <a:rPr lang="fr-FR" sz="2000" i="1" dirty="0" err="1"/>
              <a:t>propafénone</a:t>
            </a:r>
            <a:r>
              <a:rPr lang="fr-FR" sz="2000" i="1" dirty="0"/>
              <a:t> ont maintenant un service médical rendu </a:t>
            </a:r>
            <a:r>
              <a:rPr lang="fr-FR" sz="2000" b="1" i="1" dirty="0"/>
              <a:t>modérée</a:t>
            </a:r>
            <a:r>
              <a:rPr lang="fr-FR" sz="2000" i="1" dirty="0"/>
              <a:t> </a:t>
            </a:r>
          </a:p>
          <a:p>
            <a:r>
              <a:rPr lang="fr-FR" sz="2000" i="1" dirty="0"/>
              <a:t>• le </a:t>
            </a:r>
            <a:r>
              <a:rPr lang="fr-FR" sz="2000" i="1" dirty="0" err="1"/>
              <a:t>sotalol</a:t>
            </a:r>
            <a:r>
              <a:rPr lang="fr-FR" sz="2000" i="1" dirty="0"/>
              <a:t>, le </a:t>
            </a:r>
            <a:r>
              <a:rPr lang="fr-FR" sz="2000" i="1" dirty="0" err="1"/>
              <a:t>disopyramide</a:t>
            </a:r>
            <a:r>
              <a:rPr lang="fr-FR" sz="2000" i="1" dirty="0"/>
              <a:t>, l’</a:t>
            </a:r>
            <a:r>
              <a:rPr lang="fr-FR" sz="2000" i="1" dirty="0" err="1"/>
              <a:t>hydroquinidine</a:t>
            </a:r>
            <a:r>
              <a:rPr lang="fr-FR" sz="2000" i="1" dirty="0"/>
              <a:t> et la </a:t>
            </a:r>
            <a:r>
              <a:rPr lang="fr-FR" sz="2000" i="1" dirty="0" err="1"/>
              <a:t>cibenzoline</a:t>
            </a:r>
            <a:r>
              <a:rPr lang="fr-FR" sz="2000" i="1" dirty="0"/>
              <a:t> ont un service médical rendu </a:t>
            </a:r>
            <a:r>
              <a:rPr lang="fr-FR" sz="2000" b="1" i="1" dirty="0"/>
              <a:t>insuffisant</a:t>
            </a:r>
            <a:r>
              <a:rPr lang="fr-FR" sz="2000" i="1" dirty="0"/>
              <a:t> pour justifier leur prise en charge »</a:t>
            </a:r>
          </a:p>
        </p:txBody>
      </p:sp>
    </p:spTree>
    <p:extLst>
      <p:ext uri="{BB962C8B-B14F-4D97-AF65-F5344CB8AC3E}">
        <p14:creationId xmlns:p14="http://schemas.microsoft.com/office/powerpoint/2010/main" val="49281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7EC8253-19E8-C467-D511-CD42D2EA1BAF}"/>
              </a:ext>
            </a:extLst>
          </p:cNvPr>
          <p:cNvSpPr txBox="1"/>
          <p:nvPr/>
        </p:nvSpPr>
        <p:spPr>
          <a:xfrm>
            <a:off x="4234063" y="6400150"/>
            <a:ext cx="2183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NEJM 1995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A4A83A8-D5D0-4E86-E156-2988CB040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2539"/>
            <a:ext cx="6902491" cy="563224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2474B14-8437-D83C-89D5-DA7B75F7455C}"/>
              </a:ext>
            </a:extLst>
          </p:cNvPr>
          <p:cNvSpPr txBox="1"/>
          <p:nvPr/>
        </p:nvSpPr>
        <p:spPr>
          <a:xfrm>
            <a:off x="7209994" y="1316825"/>
            <a:ext cx="4471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Efficacité &lt; 40% à long terme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5BDAD47-1062-2263-F062-8F886456BF45}"/>
              </a:ext>
            </a:extLst>
          </p:cNvPr>
          <p:cNvSpPr txBox="1"/>
          <p:nvPr/>
        </p:nvSpPr>
        <p:spPr>
          <a:xfrm>
            <a:off x="6902491" y="3587566"/>
            <a:ext cx="47789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0" i="0" dirty="0">
                <a:solidFill>
                  <a:srgbClr val="000000"/>
                </a:solidFill>
                <a:effectLst/>
                <a:latin typeface="freight-sans-pro"/>
              </a:rPr>
              <a:t>« 60% des patients redeviennent spontanément </a:t>
            </a:r>
            <a:r>
              <a:rPr lang="fr-FR" sz="2000" b="0" i="0" dirty="0" err="1">
                <a:solidFill>
                  <a:srgbClr val="000000"/>
                </a:solidFill>
                <a:effectLst/>
                <a:latin typeface="freight-sans-pro"/>
              </a:rPr>
              <a:t>euthyroïdiens</a:t>
            </a:r>
            <a:r>
              <a:rPr lang="fr-FR" sz="2000" b="0" i="0" dirty="0">
                <a:solidFill>
                  <a:srgbClr val="000000"/>
                </a:solidFill>
                <a:effectLst/>
                <a:latin typeface="freight-sans-pro"/>
              </a:rPr>
              <a:t> dans les deux à quatre mois, alors que 40% des patients, dont la majorité a des anticorps </a:t>
            </a:r>
            <a:r>
              <a:rPr lang="fr-FR" sz="2000" b="0" i="0" dirty="0" err="1">
                <a:solidFill>
                  <a:srgbClr val="000000"/>
                </a:solidFill>
                <a:effectLst/>
                <a:latin typeface="freight-sans-pro"/>
              </a:rPr>
              <a:t>anti-TPO</a:t>
            </a:r>
            <a:r>
              <a:rPr lang="fr-FR" sz="2000" b="0" i="0" dirty="0">
                <a:solidFill>
                  <a:srgbClr val="000000"/>
                </a:solidFill>
                <a:effectLst/>
                <a:latin typeface="freight-sans-pro"/>
              </a:rPr>
              <a:t> positifs, restent hypothyroïdiens. »</a:t>
            </a:r>
            <a:endParaRPr lang="fr-FR" sz="2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CF05B9-81A1-7A6C-D9D3-A5642B2EE3B6}"/>
              </a:ext>
            </a:extLst>
          </p:cNvPr>
          <p:cNvSpPr txBox="1"/>
          <p:nvPr/>
        </p:nvSpPr>
        <p:spPr>
          <a:xfrm>
            <a:off x="7209994" y="1856015"/>
            <a:ext cx="4434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Dysthyroidie</a:t>
            </a:r>
            <a:r>
              <a:rPr lang="fr-FR" sz="2400" b="1" dirty="0"/>
              <a:t> 15-20% des patients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3993FD0-AC7D-2A3A-50E3-D4971FC04F10}"/>
              </a:ext>
            </a:extLst>
          </p:cNvPr>
          <p:cNvSpPr txBox="1"/>
          <p:nvPr/>
        </p:nvSpPr>
        <p:spPr>
          <a:xfrm>
            <a:off x="7738534" y="2411212"/>
            <a:ext cx="2953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1/3 </a:t>
            </a:r>
            <a:r>
              <a:rPr lang="fr-FR" sz="2800" dirty="0" err="1"/>
              <a:t>Hyperthyroidie</a:t>
            </a:r>
            <a:endParaRPr lang="fr-FR" sz="28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38AE86B-2959-FAC7-0D2E-F6677505FE87}"/>
              </a:ext>
            </a:extLst>
          </p:cNvPr>
          <p:cNvSpPr txBox="1"/>
          <p:nvPr/>
        </p:nvSpPr>
        <p:spPr>
          <a:xfrm>
            <a:off x="7738534" y="2905780"/>
            <a:ext cx="2839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2/3 </a:t>
            </a:r>
            <a:r>
              <a:rPr lang="fr-FR" sz="2800" dirty="0" err="1"/>
              <a:t>Hypothyroidie</a:t>
            </a:r>
            <a:endParaRPr lang="fr-FR" sz="28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6D98268-0D2F-9C30-728F-CF63E0909E73}"/>
              </a:ext>
            </a:extLst>
          </p:cNvPr>
          <p:cNvSpPr txBox="1"/>
          <p:nvPr/>
        </p:nvSpPr>
        <p:spPr>
          <a:xfrm>
            <a:off x="8458824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solidFill>
                  <a:srgbClr val="1E1A1D"/>
                </a:solidFill>
                <a:effectLst/>
                <a:latin typeface="freight-sans-pro"/>
              </a:rPr>
              <a:t>Cohen-Lehman J, Nat </a:t>
            </a:r>
            <a:r>
              <a:rPr lang="fr-FR" b="0" i="0" dirty="0" err="1">
                <a:solidFill>
                  <a:srgbClr val="1E1A1D"/>
                </a:solidFill>
                <a:effectLst/>
                <a:latin typeface="freight-sans-pro"/>
              </a:rPr>
              <a:t>Rev</a:t>
            </a:r>
            <a:r>
              <a:rPr lang="fr-FR" b="0" i="0" dirty="0">
                <a:solidFill>
                  <a:srgbClr val="1E1A1D"/>
                </a:solidFill>
                <a:effectLst/>
                <a:latin typeface="freight-sans-pro"/>
              </a:rPr>
              <a:t> </a:t>
            </a:r>
            <a:r>
              <a:rPr lang="fr-FR" b="0" i="0" dirty="0" err="1">
                <a:solidFill>
                  <a:srgbClr val="1E1A1D"/>
                </a:solidFill>
                <a:effectLst/>
                <a:latin typeface="freight-sans-pro"/>
              </a:rPr>
              <a:t>Endoc</a:t>
            </a:r>
            <a:r>
              <a:rPr lang="fr-FR" b="0" i="0" dirty="0">
                <a:solidFill>
                  <a:srgbClr val="1E1A1D"/>
                </a:solidFill>
                <a:effectLst/>
                <a:latin typeface="freight-sans-pro"/>
              </a:rPr>
              <a:t> 2010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88B407C-FB8D-57D1-8079-6F04EABB011F}"/>
              </a:ext>
            </a:extLst>
          </p:cNvPr>
          <p:cNvSpPr txBox="1"/>
          <p:nvPr/>
        </p:nvSpPr>
        <p:spPr>
          <a:xfrm>
            <a:off x="8291551" y="158848"/>
            <a:ext cx="3477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/>
              <a:t>CORDARONE</a:t>
            </a:r>
            <a:endParaRPr lang="fr-FR" sz="32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A062F94-5689-A586-2712-0E3E3D3D7DB3}"/>
              </a:ext>
            </a:extLst>
          </p:cNvPr>
          <p:cNvSpPr txBox="1"/>
          <p:nvPr/>
        </p:nvSpPr>
        <p:spPr>
          <a:xfrm>
            <a:off x="1160368" y="5447575"/>
            <a:ext cx="10609123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Traitement transitoire OU de DERNIERE intention</a:t>
            </a:r>
          </a:p>
        </p:txBody>
      </p:sp>
    </p:spTree>
    <p:extLst>
      <p:ext uri="{BB962C8B-B14F-4D97-AF65-F5344CB8AC3E}">
        <p14:creationId xmlns:p14="http://schemas.microsoft.com/office/powerpoint/2010/main" val="126543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40" name="TextBox 17"/>
          <p:cNvSpPr txBox="1">
            <a:spLocks noChangeArrowheads="1"/>
          </p:cNvSpPr>
          <p:nvPr/>
        </p:nvSpPr>
        <p:spPr bwMode="auto">
          <a:xfrm>
            <a:off x="1090156" y="95988"/>
            <a:ext cx="184731" cy="57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492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152" b="1" dirty="0">
              <a:solidFill>
                <a:srgbClr val="183A8C"/>
              </a:solidFill>
              <a:cs typeface="Calibri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379076" y="2779568"/>
            <a:ext cx="184731" cy="3663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04484">
              <a:defRPr/>
            </a:pPr>
            <a:endParaRPr lang="fr-FR" sz="1781" dirty="0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2673052" y="993743"/>
            <a:ext cx="184731" cy="42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fr-FR" sz="2182" b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b="43905"/>
          <a:stretch/>
        </p:blipFill>
        <p:spPr>
          <a:xfrm>
            <a:off x="122651" y="1488991"/>
            <a:ext cx="7648259" cy="3217736"/>
          </a:xfrm>
          <a:prstGeom prst="rect">
            <a:avLst/>
          </a:prstGeom>
        </p:spPr>
      </p:pic>
      <p:sp>
        <p:nvSpPr>
          <p:cNvPr id="4" name="Flèche vers le haut 3"/>
          <p:cNvSpPr/>
          <p:nvPr/>
        </p:nvSpPr>
        <p:spPr>
          <a:xfrm rot="16407633">
            <a:off x="7430619" y="3180445"/>
            <a:ext cx="1086408" cy="1485255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724" y="2344552"/>
            <a:ext cx="3035300" cy="25146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806057" y="5674753"/>
            <a:ext cx="82189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Isoler électriquement les veines pulmonaires réduit la survenue de FA paroxystique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BBA718A-4308-71C6-8171-0A0F867A6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047" y="112435"/>
            <a:ext cx="6420407" cy="16449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DA8D09E-AC5A-0698-CF33-1711076B8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30" y="4510113"/>
            <a:ext cx="3201000" cy="2318332"/>
          </a:xfrm>
          <a:prstGeom prst="rect">
            <a:avLst/>
          </a:prstGeom>
        </p:spPr>
      </p:pic>
      <p:pic>
        <p:nvPicPr>
          <p:cNvPr id="13" name="Image 12" descr="bando2.png">
            <a:extLst>
              <a:ext uri="{FF2B5EF4-FFF2-40B4-BE49-F238E27FC236}">
                <a16:creationId xmlns:a16="http://schemas.microsoft.com/office/drawing/2014/main" id="{35837B62-CDD9-9096-97B9-B148261E94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9" y="-28576"/>
            <a:ext cx="5710047" cy="812077"/>
          </a:xfrm>
          <a:prstGeom prst="rect">
            <a:avLst/>
          </a:prstGeom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8F5C24A4-C080-A946-7DA2-39D5F6BAB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737"/>
            <a:ext cx="52211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Ablation de fibrillation atriale</a:t>
            </a:r>
          </a:p>
        </p:txBody>
      </p:sp>
    </p:spTree>
    <p:extLst>
      <p:ext uri="{BB962C8B-B14F-4D97-AF65-F5344CB8AC3E}">
        <p14:creationId xmlns:p14="http://schemas.microsoft.com/office/powerpoint/2010/main" val="1118261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bando2.png">
            <a:extLst>
              <a:ext uri="{FF2B5EF4-FFF2-40B4-BE49-F238E27FC236}">
                <a16:creationId xmlns:a16="http://schemas.microsoft.com/office/drawing/2014/main" id="{2F3066F8-EFE7-3048-86C1-C2D5FB06E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9" y="-28576"/>
            <a:ext cx="5710047" cy="812077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DB611FC3-48BF-E540-A0AE-E6600C520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737"/>
            <a:ext cx="52211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Ablation de fibrillation atriale</a:t>
            </a:r>
          </a:p>
        </p:txBody>
      </p:sp>
      <p:pic>
        <p:nvPicPr>
          <p:cNvPr id="8" name="1479932728445-v0ch3x.mp4">
            <a:hlinkClick r:id="" action="ppaction://media"/>
            <a:extLst>
              <a:ext uri="{FF2B5EF4-FFF2-40B4-BE49-F238E27FC236}">
                <a16:creationId xmlns:a16="http://schemas.microsoft.com/office/drawing/2014/main" id="{8B27C24D-21F2-E54D-9553-CEA97BDD0B86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689" y="72737"/>
            <a:ext cx="6020505" cy="338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2D57E19-1ED2-3C4A-B7BF-CF8A7E9B5ACE}"/>
              </a:ext>
            </a:extLst>
          </p:cNvPr>
          <p:cNvSpPr txBox="1"/>
          <p:nvPr/>
        </p:nvSpPr>
        <p:spPr>
          <a:xfrm>
            <a:off x="3607366" y="6488668"/>
            <a:ext cx="208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ESC Guidelines 2021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089057B-86D0-8941-8BF8-93407238FC23}"/>
              </a:ext>
            </a:extLst>
          </p:cNvPr>
          <p:cNvSpPr txBox="1"/>
          <p:nvPr/>
        </p:nvSpPr>
        <p:spPr>
          <a:xfrm>
            <a:off x="429237" y="1455281"/>
            <a:ext cx="3260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Récidive sous traitement</a:t>
            </a:r>
          </a:p>
          <a:p>
            <a:r>
              <a:rPr lang="fr-FR" sz="2400" dirty="0"/>
              <a:t>Insuffisance cardiaque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57FDC74-A26C-8241-8980-7A75E4A06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7366" y="1464704"/>
            <a:ext cx="2274006" cy="8500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52C975-7EE6-E14B-94F4-36B8A32B7C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7366" y="2497154"/>
            <a:ext cx="2274006" cy="46322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847CC2E-D2E2-B14F-9E9B-975E21891DBD}"/>
              </a:ext>
            </a:extLst>
          </p:cNvPr>
          <p:cNvSpPr txBox="1"/>
          <p:nvPr/>
        </p:nvSpPr>
        <p:spPr>
          <a:xfrm>
            <a:off x="429237" y="2497154"/>
            <a:ext cx="3080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En première ligne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00CEC3E-89D2-1F45-9417-98752C3093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9689" y="3607857"/>
            <a:ext cx="5999975" cy="317740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2657AB6-30AC-EA4D-83E3-31E069BA454B}"/>
              </a:ext>
            </a:extLst>
          </p:cNvPr>
          <p:cNvSpPr txBox="1"/>
          <p:nvPr/>
        </p:nvSpPr>
        <p:spPr>
          <a:xfrm>
            <a:off x="429237" y="3971974"/>
            <a:ext cx="5150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30000 patients traités par an en France</a:t>
            </a:r>
          </a:p>
          <a:p>
            <a:r>
              <a:rPr lang="fr-FR" sz="2400" b="1" dirty="0"/>
              <a:t>450 / an CHU Clermont-Ferrand</a:t>
            </a:r>
          </a:p>
        </p:txBody>
      </p:sp>
    </p:spTree>
    <p:extLst>
      <p:ext uri="{BB962C8B-B14F-4D97-AF65-F5344CB8AC3E}">
        <p14:creationId xmlns:p14="http://schemas.microsoft.com/office/powerpoint/2010/main" val="27272414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Electroporation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AF3804-77C2-382E-C4C1-EC559540D1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118"/>
          <a:stretch/>
        </p:blipFill>
        <p:spPr>
          <a:xfrm>
            <a:off x="0" y="33386"/>
            <a:ext cx="4955458" cy="682846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900D9B8-4E43-59A4-6CB7-8F76A30255D4}"/>
              </a:ext>
            </a:extLst>
          </p:cNvPr>
          <p:cNvSpPr txBox="1"/>
          <p:nvPr/>
        </p:nvSpPr>
        <p:spPr>
          <a:xfrm>
            <a:off x="307334" y="6455282"/>
            <a:ext cx="179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Reddy</a:t>
            </a:r>
            <a:r>
              <a:rPr lang="fr-FR" dirty="0"/>
              <a:t> JACC 2022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3BD982-8EA7-6FA6-FF9F-8226D7DEB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458" y="182932"/>
            <a:ext cx="6929208" cy="666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99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3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F3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7CDDD67-138B-3646-9626-A428220E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>
                <a:solidFill>
                  <a:srgbClr val="4F3549"/>
                </a:solidFill>
              </a:rPr>
              <a:t>POUR QUOI ? </a:t>
            </a:r>
          </a:p>
        </p:txBody>
      </p:sp>
      <p:pic>
        <p:nvPicPr>
          <p:cNvPr id="1026" name="Picture 2" descr="Accès au Puy Mary - Puy Mary, Volcan du Cantal">
            <a:extLst>
              <a:ext uri="{FF2B5EF4-FFF2-40B4-BE49-F238E27FC236}">
                <a16:creationId xmlns:a16="http://schemas.microsoft.com/office/drawing/2014/main" id="{F73DC5DD-0CB5-F46F-3D62-BCD925419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r="26366" b="1"/>
          <a:stretch/>
        </p:blipFill>
        <p:spPr bwMode="auto">
          <a:xfrm>
            <a:off x="243840" y="256540"/>
            <a:ext cx="11704320" cy="37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25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-379076" y="2779568"/>
            <a:ext cx="184731" cy="3663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04484">
              <a:defRPr/>
            </a:pPr>
            <a:endParaRPr lang="fr-FR" sz="1781" dirty="0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2673052" y="993743"/>
            <a:ext cx="184731" cy="42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fr-FR" sz="2182" b="1" dirty="0">
              <a:solidFill>
                <a:schemeClr val="bg1"/>
              </a:solidFill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2B094CF6-C4DC-4B76-A00F-D735B7BF7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4114" y="993743"/>
            <a:ext cx="1242648" cy="42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2182" b="1" dirty="0">
                <a:solidFill>
                  <a:schemeClr val="bg1"/>
                </a:solidFill>
              </a:rPr>
              <a:t>Principes</a:t>
            </a:r>
          </a:p>
        </p:txBody>
      </p:sp>
      <p:pic>
        <p:nvPicPr>
          <p:cNvPr id="21" name="Image 20" descr="bando2.png">
            <a:extLst>
              <a:ext uri="{FF2B5EF4-FFF2-40B4-BE49-F238E27FC236}">
                <a16:creationId xmlns:a16="http://schemas.microsoft.com/office/drawing/2014/main" id="{21C5CA67-ACCC-704D-8182-B731A0D4C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34"/>
            <a:ext cx="5710047" cy="768302"/>
          </a:xfrm>
          <a:prstGeom prst="rect">
            <a:avLst/>
          </a:prstGeom>
        </p:spPr>
      </p:pic>
      <p:sp>
        <p:nvSpPr>
          <p:cNvPr id="23" name="Rectangle 7">
            <a:extLst>
              <a:ext uri="{FF2B5EF4-FFF2-40B4-BE49-F238E27FC236}">
                <a16:creationId xmlns:a16="http://schemas.microsoft.com/office/drawing/2014/main" id="{5A5ACE65-61FE-E342-BA93-42346C34E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017" y="75743"/>
            <a:ext cx="25292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3200" b="1" dirty="0" err="1">
                <a:solidFill>
                  <a:schemeClr val="bg1"/>
                </a:solidFill>
              </a:rPr>
              <a:t>Cardioversion</a:t>
            </a:r>
            <a:endParaRPr lang="fr-FR" sz="3200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124268-7AA5-864D-AF2C-6B4D38E22016}"/>
              </a:ext>
            </a:extLst>
          </p:cNvPr>
          <p:cNvSpPr txBox="1"/>
          <p:nvPr/>
        </p:nvSpPr>
        <p:spPr>
          <a:xfrm>
            <a:off x="7713806" y="975598"/>
            <a:ext cx="361028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/>
              <a:t>En urgence </a:t>
            </a:r>
          </a:p>
          <a:p>
            <a:r>
              <a:rPr lang="fr-FR" sz="2400" dirty="0"/>
              <a:t>Instabilité hémodynamique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B5ED692-236C-E248-9C72-BF6E0C58D49F}"/>
              </a:ext>
            </a:extLst>
          </p:cNvPr>
          <p:cNvSpPr txBox="1"/>
          <p:nvPr/>
        </p:nvSpPr>
        <p:spPr>
          <a:xfrm>
            <a:off x="7224634" y="1866437"/>
            <a:ext cx="458862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/>
              <a:t>A distance</a:t>
            </a:r>
          </a:p>
          <a:p>
            <a:r>
              <a:rPr lang="fr-FR" sz="2400" dirty="0"/>
              <a:t>Après 3 semaines d’anticoagulation</a:t>
            </a:r>
          </a:p>
          <a:p>
            <a:r>
              <a:rPr lang="fr-FR" sz="2400" dirty="0"/>
              <a:t>Ou ETO &lt; 48h</a:t>
            </a:r>
          </a:p>
          <a:p>
            <a:r>
              <a:rPr lang="fr-FR" sz="2400" dirty="0"/>
              <a:t>Ou FA &lt; 48h</a:t>
            </a:r>
          </a:p>
        </p:txBody>
      </p:sp>
      <p:pic>
        <p:nvPicPr>
          <p:cNvPr id="19" name="ETOLAA">
            <a:hlinkClick r:id="" action="ppaction://media"/>
            <a:extLst>
              <a:ext uri="{FF2B5EF4-FFF2-40B4-BE49-F238E27FC236}">
                <a16:creationId xmlns:a16="http://schemas.microsoft.com/office/drawing/2014/main" id="{6848DAB9-118F-534A-A08E-E9A37CEA8E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4634" y="3663113"/>
            <a:ext cx="4717291" cy="265347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60693AE-068D-B79C-44E7-C04330250A3D}"/>
              </a:ext>
            </a:extLst>
          </p:cNvPr>
          <p:cNvSpPr txBox="1"/>
          <p:nvPr/>
        </p:nvSpPr>
        <p:spPr>
          <a:xfrm>
            <a:off x="150975" y="885154"/>
            <a:ext cx="3192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FA PERSISTANTE</a:t>
            </a:r>
          </a:p>
        </p:txBody>
      </p:sp>
      <p:pic>
        <p:nvPicPr>
          <p:cNvPr id="11266" name="Picture 2" descr="Cardioversion électrique externe Lyon | CCJJ - Centre Cardiovasculaire Jean  Jaurès">
            <a:extLst>
              <a:ext uri="{FF2B5EF4-FFF2-40B4-BE49-F238E27FC236}">
                <a16:creationId xmlns:a16="http://schemas.microsoft.com/office/drawing/2014/main" id="{308BAA39-DE2F-2EE7-8F92-0367F5CA9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9" y="1936866"/>
            <a:ext cx="7076711" cy="437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11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DDD67-138B-3646-9626-A428220E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dirty="0">
                <a:solidFill>
                  <a:srgbClr val="4F3549"/>
                </a:solidFill>
              </a:rPr>
              <a:t>ABLATION: QUELS RESULTATS ?</a:t>
            </a:r>
          </a:p>
        </p:txBody>
      </p:sp>
      <p:pic>
        <p:nvPicPr>
          <p:cNvPr id="1026" name="Picture 2" descr="Accès au Puy Mary - Puy Mary, Volcan du Cantal">
            <a:extLst>
              <a:ext uri="{FF2B5EF4-FFF2-40B4-BE49-F238E27FC236}">
                <a16:creationId xmlns:a16="http://schemas.microsoft.com/office/drawing/2014/main" id="{F73DC5DD-0CB5-F46F-3D62-BCD925419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r="26366" b="1"/>
          <a:stretch/>
        </p:blipFill>
        <p:spPr bwMode="auto">
          <a:xfrm>
            <a:off x="243840" y="256540"/>
            <a:ext cx="11704320" cy="37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93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C7363A9-D571-1120-293B-9C5FCB8AE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533" y="2138094"/>
            <a:ext cx="6488831" cy="4114662"/>
          </a:xfrm>
          <a:prstGeom prst="rect">
            <a:avLst/>
          </a:prstGeom>
        </p:spPr>
      </p:pic>
      <p:pic>
        <p:nvPicPr>
          <p:cNvPr id="4" name="Image 3" descr="bando2.png">
            <a:extLst>
              <a:ext uri="{FF2B5EF4-FFF2-40B4-BE49-F238E27FC236}">
                <a16:creationId xmlns:a16="http://schemas.microsoft.com/office/drawing/2014/main" id="{FD3E2BEA-DFDD-354F-A663-05D41D9D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9" y="-28576"/>
            <a:ext cx="5710047" cy="812077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AB03225E-F1AC-474C-8F6D-73D53A48D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591" y="61992"/>
            <a:ext cx="3306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FA PAROXYSTIQUE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200C210-E16A-8C4B-A31C-52EE973BC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196" y="408458"/>
            <a:ext cx="4056143" cy="19471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FB266DC-7079-5E4B-AD09-0FB5D8331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2631" y="1899785"/>
            <a:ext cx="6102945" cy="472181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638C58D-E3B1-734C-8459-F23BEC469BC6}"/>
              </a:ext>
            </a:extLst>
          </p:cNvPr>
          <p:cNvSpPr txBox="1"/>
          <p:nvPr/>
        </p:nvSpPr>
        <p:spPr>
          <a:xfrm>
            <a:off x="231943" y="6542913"/>
            <a:ext cx="269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Phlips</a:t>
            </a:r>
            <a:r>
              <a:rPr lang="fr-FR" i="1" dirty="0"/>
              <a:t> et al, </a:t>
            </a:r>
            <a:r>
              <a:rPr lang="fr-FR" i="1" dirty="0" err="1"/>
              <a:t>Europace</a:t>
            </a:r>
            <a:r>
              <a:rPr lang="fr-FR" i="1" dirty="0"/>
              <a:t> 2019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68E3B2-F316-7B4A-9870-0226D63D1B72}"/>
              </a:ext>
            </a:extLst>
          </p:cNvPr>
          <p:cNvSpPr txBox="1"/>
          <p:nvPr/>
        </p:nvSpPr>
        <p:spPr>
          <a:xfrm>
            <a:off x="9531548" y="6542913"/>
            <a:ext cx="2389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Wazni</a:t>
            </a:r>
            <a:r>
              <a:rPr lang="fr-FR" i="1" dirty="0"/>
              <a:t> et al, NEJM 2021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D426496-4A79-B255-CAA6-535E15173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608567"/>
            <a:ext cx="2840734" cy="144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53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F1CA57E-3A08-084E-1C77-4E98827A5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8" t="34070" r="76379" b="32275"/>
          <a:stretch/>
        </p:blipFill>
        <p:spPr>
          <a:xfrm>
            <a:off x="235974" y="2477729"/>
            <a:ext cx="1504336" cy="2389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CB8E48B-AC5F-FA09-C9E5-75379AA83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6" t="11219" r="1740" b="76317"/>
          <a:stretch/>
        </p:blipFill>
        <p:spPr>
          <a:xfrm>
            <a:off x="117987" y="988142"/>
            <a:ext cx="12074014" cy="8849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4A2CB5-0056-F3E7-9078-EBE1C9838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5" t="25345" r="2548" b="66254"/>
          <a:stretch/>
        </p:blipFill>
        <p:spPr>
          <a:xfrm>
            <a:off x="117987" y="1858296"/>
            <a:ext cx="11960942" cy="5964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130F70-3632-1FFF-AE1D-0720742B4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6" t="3740" r="1740" b="86912"/>
          <a:stretch/>
        </p:blipFill>
        <p:spPr>
          <a:xfrm>
            <a:off x="117987" y="383456"/>
            <a:ext cx="12074014" cy="6636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CEB5BE-A315-E7BC-E869-58FD326A4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8" t="34336" r="76379" b="32275"/>
          <a:stretch/>
        </p:blipFill>
        <p:spPr>
          <a:xfrm>
            <a:off x="235974" y="2442516"/>
            <a:ext cx="1504336" cy="23703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854C3B8-C962-7320-4E42-2D2563710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21" t="34071" r="66864" b="32274"/>
          <a:stretch/>
        </p:blipFill>
        <p:spPr>
          <a:xfrm>
            <a:off x="1740310" y="2442517"/>
            <a:ext cx="1332499" cy="23892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22DCFBE-637C-4D7F-21D5-D56E398E6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80" t="67784" r="37172" b="7148"/>
          <a:stretch/>
        </p:blipFill>
        <p:spPr>
          <a:xfrm>
            <a:off x="235974" y="4827640"/>
            <a:ext cx="6994166" cy="17796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A3AE006-F3AE-0DD5-1EC2-F125EE9A0728}"/>
              </a:ext>
            </a:extLst>
          </p:cNvPr>
          <p:cNvSpPr/>
          <p:nvPr/>
        </p:nvSpPr>
        <p:spPr>
          <a:xfrm>
            <a:off x="39444" y="2477729"/>
            <a:ext cx="3229784" cy="2560715"/>
          </a:xfrm>
          <a:prstGeom prst="rect">
            <a:avLst/>
          </a:prstGeom>
          <a:noFill/>
          <a:ln w="355600">
            <a:solidFill>
              <a:srgbClr val="1D46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6BB0DB-8917-01F5-85E6-3DBB26D1D148}"/>
              </a:ext>
            </a:extLst>
          </p:cNvPr>
          <p:cNvSpPr/>
          <p:nvPr/>
        </p:nvSpPr>
        <p:spPr>
          <a:xfrm>
            <a:off x="3072809" y="5187060"/>
            <a:ext cx="3229784" cy="1568833"/>
          </a:xfrm>
          <a:prstGeom prst="rect">
            <a:avLst/>
          </a:prstGeom>
          <a:noFill/>
          <a:ln w="355600">
            <a:solidFill>
              <a:srgbClr val="1D46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23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ando2.png">
            <a:extLst>
              <a:ext uri="{FF2B5EF4-FFF2-40B4-BE49-F238E27FC236}">
                <a16:creationId xmlns:a16="http://schemas.microsoft.com/office/drawing/2014/main" id="{80AF2E9E-6DF5-20B6-6E7E-73EEAE648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9" y="-28576"/>
            <a:ext cx="5710047" cy="8120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8F30F8-6144-FD40-A8AA-643C8A63B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905572"/>
            <a:ext cx="5801099" cy="34183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D3A53D-5D12-0648-B6A4-4285D157467C}"/>
              </a:ext>
            </a:extLst>
          </p:cNvPr>
          <p:cNvSpPr/>
          <p:nvPr/>
        </p:nvSpPr>
        <p:spPr>
          <a:xfrm>
            <a:off x="167623" y="532395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/>
              <a:t>STAR-AF II</a:t>
            </a:r>
          </a:p>
          <a:p>
            <a:r>
              <a:rPr lang="en-US" dirty="0"/>
              <a:t>PVI vs. PVI+ CAFE vs. </a:t>
            </a:r>
            <a:r>
              <a:rPr lang="en-US" dirty="0" err="1"/>
              <a:t>PVI+Line</a:t>
            </a:r>
            <a:endParaRPr lang="en-US" dirty="0"/>
          </a:p>
          <a:p>
            <a:r>
              <a:rPr lang="en-US" dirty="0"/>
              <a:t>59% vs. 49% vs. 46% AF free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2D279BC-D070-644E-908E-2A305196F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548165"/>
            <a:ext cx="5801099" cy="36041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8812F79-4E65-4B43-A759-5DEC956B8F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" t="74890" r="-120" b="7343"/>
          <a:stretch/>
        </p:blipFill>
        <p:spPr>
          <a:xfrm>
            <a:off x="3488338" y="5435073"/>
            <a:ext cx="8719790" cy="96252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E1F6017F-1AD5-4A6A-821A-53A41D956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543" y="61992"/>
            <a:ext cx="29247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FA PERSISTANTE</a:t>
            </a:r>
          </a:p>
        </p:txBody>
      </p:sp>
    </p:spTree>
    <p:extLst>
      <p:ext uri="{BB962C8B-B14F-4D97-AF65-F5344CB8AC3E}">
        <p14:creationId xmlns:p14="http://schemas.microsoft.com/office/powerpoint/2010/main" val="983588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B8E48B-AC5F-FA09-C9E5-75379AA83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6" t="11219" r="1740" b="76317"/>
          <a:stretch/>
        </p:blipFill>
        <p:spPr>
          <a:xfrm>
            <a:off x="117987" y="988142"/>
            <a:ext cx="12074014" cy="8849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4A2CB5-0056-F3E7-9078-EBE1C9838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5" t="25345" r="2548" b="66254"/>
          <a:stretch/>
        </p:blipFill>
        <p:spPr>
          <a:xfrm>
            <a:off x="117987" y="1858296"/>
            <a:ext cx="11960942" cy="5964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130F70-3632-1FFF-AE1D-0720742B4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6" t="3740" r="1740" b="86912"/>
          <a:stretch/>
        </p:blipFill>
        <p:spPr>
          <a:xfrm>
            <a:off x="117987" y="383456"/>
            <a:ext cx="12074014" cy="66367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22DCFBE-637C-4D7F-21D5-D56E398E6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80" t="67784" r="37172" b="7148"/>
          <a:stretch/>
        </p:blipFill>
        <p:spPr>
          <a:xfrm>
            <a:off x="235974" y="4827640"/>
            <a:ext cx="6994166" cy="17796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4DC1F6-92C2-04C1-654F-C851DF1E1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37" t="34071" r="47312" b="32274"/>
          <a:stretch/>
        </p:blipFill>
        <p:spPr>
          <a:xfrm>
            <a:off x="3072809" y="2438402"/>
            <a:ext cx="2738056" cy="23892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7C1C62-182C-5890-BFD5-36784B48B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86" t="34187" r="26438" b="32274"/>
          <a:stretch/>
        </p:blipFill>
        <p:spPr>
          <a:xfrm>
            <a:off x="5810865" y="2442516"/>
            <a:ext cx="2923610" cy="23810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D73749-F166-76AD-11BE-5FD6C99726DE}"/>
              </a:ext>
            </a:extLst>
          </p:cNvPr>
          <p:cNvSpPr/>
          <p:nvPr/>
        </p:nvSpPr>
        <p:spPr>
          <a:xfrm>
            <a:off x="2866217" y="2317683"/>
            <a:ext cx="6056557" cy="2709331"/>
          </a:xfrm>
          <a:prstGeom prst="rect">
            <a:avLst/>
          </a:prstGeom>
          <a:noFill/>
          <a:ln w="355600">
            <a:solidFill>
              <a:srgbClr val="1D46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177864-8A01-B0C8-C8F7-6C7D060D469F}"/>
              </a:ext>
            </a:extLst>
          </p:cNvPr>
          <p:cNvSpPr/>
          <p:nvPr/>
        </p:nvSpPr>
        <p:spPr>
          <a:xfrm>
            <a:off x="3126716" y="5155963"/>
            <a:ext cx="3155552" cy="1702037"/>
          </a:xfrm>
          <a:prstGeom prst="rect">
            <a:avLst/>
          </a:prstGeom>
          <a:noFill/>
          <a:ln w="355600">
            <a:solidFill>
              <a:srgbClr val="1D46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27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-367589" y="2799249"/>
            <a:ext cx="184731" cy="35811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877132">
              <a:defRPr/>
            </a:pPr>
            <a:endParaRPr lang="fr-FR" sz="1727" dirty="0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2773980" y="1067539"/>
            <a:ext cx="184731" cy="41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fr-FR" sz="2116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Figure">
            <a:extLst>
              <a:ext uri="{FF2B5EF4-FFF2-40B4-BE49-F238E27FC236}">
                <a16:creationId xmlns:a16="http://schemas.microsoft.com/office/drawing/2014/main" id="{DC7DE73C-A526-446C-9734-0C1E36ABF2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06437" y="3339437"/>
            <a:ext cx="179129" cy="17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3739" tIns="26869" rIns="53739" bIns="26869" numCol="1" anchor="t" anchorCtr="0" compatLnSpc="1">
            <a:prstTxWarp prst="textNoShape">
              <a:avLst/>
            </a:prstTxWarp>
          </a:bodyPr>
          <a:lstStyle/>
          <a:p>
            <a:endParaRPr lang="en-US" sz="1058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935B61-1A1D-F240-A4A6-C907A55FC587}"/>
              </a:ext>
            </a:extLst>
          </p:cNvPr>
          <p:cNvSpPr/>
          <p:nvPr/>
        </p:nvSpPr>
        <p:spPr>
          <a:xfrm>
            <a:off x="7648177" y="1408534"/>
            <a:ext cx="4324707" cy="2703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24" b="1" dirty="0">
                <a:solidFill>
                  <a:srgbClr val="222222"/>
                </a:solidFill>
                <a:latin typeface="proxima_nova_rgregular"/>
              </a:rPr>
              <a:t>Mortalité </a:t>
            </a:r>
          </a:p>
          <a:p>
            <a:r>
              <a:rPr lang="fr-FR" sz="2424" dirty="0">
                <a:solidFill>
                  <a:srgbClr val="222222"/>
                </a:solidFill>
                <a:latin typeface="proxima_nova_rgregular"/>
              </a:rPr>
              <a:t>4,4% vs. 7,5% respectivement, p=0,005</a:t>
            </a:r>
          </a:p>
          <a:p>
            <a:endParaRPr lang="fr-FR" sz="2424" dirty="0">
              <a:solidFill>
                <a:srgbClr val="222222"/>
              </a:solidFill>
              <a:latin typeface="proxima_nova_rgregular"/>
            </a:endParaRPr>
          </a:p>
          <a:p>
            <a:r>
              <a:rPr lang="fr-FR" sz="2424" b="1" dirty="0">
                <a:solidFill>
                  <a:srgbClr val="222222"/>
                </a:solidFill>
                <a:latin typeface="proxima_nova_rgregular"/>
              </a:rPr>
              <a:t>Décès ou hospitalisation CV </a:t>
            </a:r>
          </a:p>
          <a:p>
            <a:r>
              <a:rPr lang="fr-FR" sz="2424" dirty="0">
                <a:solidFill>
                  <a:srgbClr val="222222"/>
                </a:solidFill>
                <a:latin typeface="proxima_nova_rgregular"/>
              </a:rPr>
              <a:t>41,2% vs. 74,9% respectivement, p=0,002</a:t>
            </a:r>
            <a:endParaRPr lang="fr-FR" sz="1091" dirty="0">
              <a:solidFill>
                <a:srgbClr val="222222"/>
              </a:solidFill>
              <a:latin typeface="proxima_nova_rgregular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8E0CD6-61F0-2147-86FC-8D5D892E1C0B}"/>
              </a:ext>
            </a:extLst>
          </p:cNvPr>
          <p:cNvSpPr/>
          <p:nvPr/>
        </p:nvSpPr>
        <p:spPr>
          <a:xfrm>
            <a:off x="7988729" y="4368447"/>
            <a:ext cx="3501588" cy="2106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73" b="1" dirty="0">
                <a:solidFill>
                  <a:srgbClr val="FF0000"/>
                </a:solidFill>
                <a:latin typeface="proxima_nova_rgregular"/>
              </a:rPr>
              <a:t>7% vs. 10,9% dans le groupe antiarythmique (p = 0,006)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C3BC5A-A399-8C48-8F1C-76834AE8D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18" y="1454306"/>
            <a:ext cx="7335212" cy="5103091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CC601EF-5717-4C49-BD1D-BB6CFC38EBA1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6006436" y="4083871"/>
            <a:ext cx="1982293" cy="13380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566A07B1-03CF-44FF-DB30-34A51D2DDD8D}"/>
              </a:ext>
            </a:extLst>
          </p:cNvPr>
          <p:cNvSpPr txBox="1"/>
          <p:nvPr/>
        </p:nvSpPr>
        <p:spPr>
          <a:xfrm>
            <a:off x="219118" y="236542"/>
            <a:ext cx="4689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/>
              <a:t>Survie et ablation</a:t>
            </a:r>
          </a:p>
        </p:txBody>
      </p:sp>
    </p:spTree>
    <p:extLst>
      <p:ext uri="{BB962C8B-B14F-4D97-AF65-F5344CB8AC3E}">
        <p14:creationId xmlns:p14="http://schemas.microsoft.com/office/powerpoint/2010/main" val="717997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374949-1031-B14A-BEBA-10C80DB4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 impact?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4C3B4D5-05A4-8243-A2E1-BD3B2193A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179" y="152586"/>
            <a:ext cx="5969821" cy="45375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C2764DE-2B3C-C442-BBAF-BE6839301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631752"/>
            <a:ext cx="5833034" cy="218987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2FCC394-E636-D64F-8D4B-01A7317D2210}"/>
              </a:ext>
            </a:extLst>
          </p:cNvPr>
          <p:cNvSpPr txBox="1"/>
          <p:nvPr/>
        </p:nvSpPr>
        <p:spPr>
          <a:xfrm>
            <a:off x="262966" y="5067302"/>
            <a:ext cx="42819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CASTLE AF </a:t>
            </a:r>
            <a:r>
              <a:rPr lang="fr-FR" b="1" dirty="0" err="1"/>
              <a:t>Study</a:t>
            </a:r>
            <a:endParaRPr lang="fr-FR" b="1" dirty="0"/>
          </a:p>
          <a:p>
            <a:r>
              <a:rPr lang="fr-FR" dirty="0"/>
              <a:t>2008 à 2016</a:t>
            </a:r>
          </a:p>
          <a:p>
            <a:r>
              <a:rPr lang="fr-FR" dirty="0"/>
              <a:t>33 centres</a:t>
            </a:r>
          </a:p>
          <a:p>
            <a:r>
              <a:rPr lang="fr-FR" dirty="0"/>
              <a:t>363 patients randomisés (100% ICD ou CRT)</a:t>
            </a:r>
          </a:p>
          <a:p>
            <a:r>
              <a:rPr lang="fr-FR" dirty="0"/>
              <a:t>RF FA vs. Traitement médical</a:t>
            </a:r>
          </a:p>
          <a:p>
            <a:r>
              <a:rPr lang="fr-FR" dirty="0"/>
              <a:t>Suivi de 37.6±20.4 mois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7ED0DD-C1D2-5645-ADA6-ACDD84A2A74C}"/>
              </a:ext>
            </a:extLst>
          </p:cNvPr>
          <p:cNvSpPr txBox="1"/>
          <p:nvPr/>
        </p:nvSpPr>
        <p:spPr>
          <a:xfrm>
            <a:off x="3118939" y="4865784"/>
            <a:ext cx="2851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Marrouche</a:t>
            </a:r>
            <a:r>
              <a:rPr lang="fr-FR" i="1" dirty="0"/>
              <a:t> et al, NEJM 2018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2853C4-F8C3-2F47-875F-4E1BB05D1092}"/>
              </a:ext>
            </a:extLst>
          </p:cNvPr>
          <p:cNvSpPr/>
          <p:nvPr/>
        </p:nvSpPr>
        <p:spPr>
          <a:xfrm>
            <a:off x="6267558" y="2275459"/>
            <a:ext cx="592444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Diminution de la mortalité :</a:t>
            </a:r>
          </a:p>
          <a:p>
            <a:r>
              <a:rPr lang="fr-FR" sz="4000" dirty="0">
                <a:solidFill>
                  <a:srgbClr val="FF0000"/>
                </a:solidFill>
              </a:rPr>
              <a:t>13.4% vs 25.0%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46016ED-F086-860E-9CCA-91C2B322F378}"/>
              </a:ext>
            </a:extLst>
          </p:cNvPr>
          <p:cNvSpPr txBox="1"/>
          <p:nvPr/>
        </p:nvSpPr>
        <p:spPr>
          <a:xfrm>
            <a:off x="6379886" y="152586"/>
            <a:ext cx="55491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/>
              <a:t>Insuffisant cardiaque</a:t>
            </a:r>
          </a:p>
          <a:p>
            <a:r>
              <a:rPr lang="fr-FR" sz="4800" b="1" dirty="0"/>
              <a:t> et ablation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42257C-7826-F37D-2C07-8414A9809640}"/>
              </a:ext>
            </a:extLst>
          </p:cNvPr>
          <p:cNvSpPr txBox="1"/>
          <p:nvPr/>
        </p:nvSpPr>
        <p:spPr>
          <a:xfrm>
            <a:off x="6459794" y="11356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4219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B8E48B-AC5F-FA09-C9E5-75379AA83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6" t="11219" r="1740" b="76317"/>
          <a:stretch/>
        </p:blipFill>
        <p:spPr>
          <a:xfrm>
            <a:off x="117987" y="988142"/>
            <a:ext cx="12074014" cy="8849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4A2CB5-0056-F3E7-9078-EBE1C9838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5" t="25345" r="2548" b="66254"/>
          <a:stretch/>
        </p:blipFill>
        <p:spPr>
          <a:xfrm>
            <a:off x="117987" y="1858296"/>
            <a:ext cx="11960942" cy="5964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130F70-3632-1FFF-AE1D-0720742B4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6" t="3740" r="1740" b="86912"/>
          <a:stretch/>
        </p:blipFill>
        <p:spPr>
          <a:xfrm>
            <a:off x="117987" y="383456"/>
            <a:ext cx="12074014" cy="66367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A9DF88A-3A91-751F-6E1A-395EA2283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07" t="34185" r="3433" b="32275"/>
          <a:stretch/>
        </p:blipFill>
        <p:spPr>
          <a:xfrm>
            <a:off x="8922774" y="2446632"/>
            <a:ext cx="3033252" cy="23810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09BD53-F233-9698-B602-888C202CF9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28" t="67784" r="3422" b="7148"/>
          <a:stretch/>
        </p:blipFill>
        <p:spPr>
          <a:xfrm>
            <a:off x="7230140" y="4842390"/>
            <a:ext cx="4725886" cy="17796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D73749-F166-76AD-11BE-5FD6C99726DE}"/>
              </a:ext>
            </a:extLst>
          </p:cNvPr>
          <p:cNvSpPr/>
          <p:nvPr/>
        </p:nvSpPr>
        <p:spPr>
          <a:xfrm>
            <a:off x="8922773" y="2438402"/>
            <a:ext cx="3151239" cy="2709331"/>
          </a:xfrm>
          <a:prstGeom prst="rect">
            <a:avLst/>
          </a:prstGeom>
          <a:noFill/>
          <a:ln w="355600">
            <a:solidFill>
              <a:srgbClr val="1D46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CF4671-46BF-D20E-9A14-6C109752BC65}"/>
              </a:ext>
            </a:extLst>
          </p:cNvPr>
          <p:cNvSpPr/>
          <p:nvPr/>
        </p:nvSpPr>
        <p:spPr>
          <a:xfrm>
            <a:off x="9210641" y="5147733"/>
            <a:ext cx="2745386" cy="1560604"/>
          </a:xfrm>
          <a:prstGeom prst="rect">
            <a:avLst/>
          </a:prstGeom>
          <a:noFill/>
          <a:ln w="355600">
            <a:solidFill>
              <a:srgbClr val="1D46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96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11140E-A0AB-47EE-C7DC-15B0E71E2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7788729" cy="63137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DD7E99D-F27B-06EE-CC6F-0D6BB30191D0}"/>
              </a:ext>
            </a:extLst>
          </p:cNvPr>
          <p:cNvSpPr txBox="1"/>
          <p:nvPr/>
        </p:nvSpPr>
        <p:spPr>
          <a:xfrm>
            <a:off x="92083" y="6360194"/>
            <a:ext cx="244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Ekanem</a:t>
            </a:r>
            <a:r>
              <a:rPr lang="fr-FR" dirty="0"/>
              <a:t> </a:t>
            </a:r>
            <a:r>
              <a:rPr lang="fr-FR" dirty="0" err="1"/>
              <a:t>Europace</a:t>
            </a:r>
            <a:r>
              <a:rPr lang="fr-FR" dirty="0"/>
              <a:t> 2022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BB57C5E-5DAB-FB35-BC33-5C7496B5F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014" y="0"/>
            <a:ext cx="3649961" cy="6370122"/>
          </a:xfrm>
          <a:prstGeom prst="rect">
            <a:avLst/>
          </a:prstGeom>
        </p:spPr>
      </p:pic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id="{0FB8E966-8DCD-C82B-0685-FDFB6904C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014" y="4904565"/>
            <a:ext cx="3649961" cy="186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85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246BED-7A05-794B-8164-E71640E2C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FE502A-DD8E-684E-B12A-2F855629B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D4BD3F-198B-724B-87F2-E74AF6C87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9" t="7899" r="10804" b="25489"/>
          <a:stretch/>
        </p:blipFill>
        <p:spPr>
          <a:xfrm>
            <a:off x="113489" y="-54981"/>
            <a:ext cx="11965021" cy="696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01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DDD67-138B-3646-9626-A428220E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dirty="0">
                <a:solidFill>
                  <a:srgbClr val="4F3549"/>
                </a:solidFill>
              </a:rPr>
              <a:t>MAIS AUSSI…</a:t>
            </a:r>
          </a:p>
        </p:txBody>
      </p:sp>
      <p:pic>
        <p:nvPicPr>
          <p:cNvPr id="1026" name="Picture 2" descr="Accès au Puy Mary - Puy Mary, Volcan du Cantal">
            <a:extLst>
              <a:ext uri="{FF2B5EF4-FFF2-40B4-BE49-F238E27FC236}">
                <a16:creationId xmlns:a16="http://schemas.microsoft.com/office/drawing/2014/main" id="{F73DC5DD-0CB5-F46F-3D62-BCD925419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r="26366" b="1"/>
          <a:stretch/>
        </p:blipFill>
        <p:spPr bwMode="auto">
          <a:xfrm>
            <a:off x="243840" y="256540"/>
            <a:ext cx="11704320" cy="37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07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FEF3DC1-3A26-F222-E593-5DF261E8E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335"/>
          <a:stretch/>
        </p:blipFill>
        <p:spPr>
          <a:xfrm>
            <a:off x="937100" y="0"/>
            <a:ext cx="3670572" cy="76375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D2AAD91-69CF-6937-8ADC-F082B153B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91" r="32861"/>
          <a:stretch/>
        </p:blipFill>
        <p:spPr>
          <a:xfrm>
            <a:off x="4383931" y="1"/>
            <a:ext cx="3463048" cy="76375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FE3AFA-494D-12F5-F86F-5FF8D9D5B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35"/>
          <a:stretch/>
        </p:blipFill>
        <p:spPr>
          <a:xfrm>
            <a:off x="7584328" y="2"/>
            <a:ext cx="3670572" cy="76375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D7A407-154B-1A51-A705-D8DF4D0DE2D7}"/>
              </a:ext>
            </a:extLst>
          </p:cNvPr>
          <p:cNvSpPr/>
          <p:nvPr/>
        </p:nvSpPr>
        <p:spPr>
          <a:xfrm>
            <a:off x="4809067" y="3793067"/>
            <a:ext cx="2540000" cy="2861734"/>
          </a:xfrm>
          <a:prstGeom prst="rect">
            <a:avLst/>
          </a:prstGeom>
          <a:noFill/>
          <a:ln w="355600">
            <a:solidFill>
              <a:srgbClr val="1D46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869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4C4A8D-A646-487A-BA18-313C26F0C5F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90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B0E9271A-65A2-8045-AE41-F00D62BCF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9" y="1057760"/>
            <a:ext cx="5191268" cy="566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3D6D7CD-14EA-4C48-9F9A-99714CCCF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0"/>
          <a:stretch/>
        </p:blipFill>
        <p:spPr>
          <a:xfrm>
            <a:off x="5488400" y="1057760"/>
            <a:ext cx="6296920" cy="5567766"/>
          </a:xfrm>
          <a:prstGeom prst="rect">
            <a:avLst/>
          </a:prstGeom>
        </p:spPr>
      </p:pic>
      <p:pic>
        <p:nvPicPr>
          <p:cNvPr id="5" name="Image 4" descr="bando2.png">
            <a:extLst>
              <a:ext uri="{FF2B5EF4-FFF2-40B4-BE49-F238E27FC236}">
                <a16:creationId xmlns:a16="http://schemas.microsoft.com/office/drawing/2014/main" id="{2D0D3F24-CC1C-AC45-B2D3-E7EFE25CA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9" y="-28576"/>
            <a:ext cx="5710047" cy="812077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4CCC2C29-0285-6B4A-8DFE-0BBDF0B53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9" y="61992"/>
            <a:ext cx="41923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Prise en charge précoce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6257CE-8328-604D-9C27-062A791CD79C}"/>
              </a:ext>
            </a:extLst>
          </p:cNvPr>
          <p:cNvSpPr txBox="1"/>
          <p:nvPr/>
        </p:nvSpPr>
        <p:spPr>
          <a:xfrm>
            <a:off x="8017677" y="678072"/>
            <a:ext cx="386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AVC </a:t>
            </a:r>
            <a:r>
              <a:rPr lang="fr-FR" sz="3600" b="1" dirty="0">
                <a:solidFill>
                  <a:schemeClr val="accent1">
                    <a:lumMod val="75000"/>
                  </a:schemeClr>
                </a:solidFill>
              </a:rPr>
              <a:t>2.9%</a:t>
            </a:r>
            <a:r>
              <a:rPr lang="fr-FR" sz="3600" b="1" dirty="0"/>
              <a:t> </a:t>
            </a:r>
            <a:r>
              <a:rPr lang="fr-FR" sz="3600" b="1" i="1" dirty="0"/>
              <a:t>vs.</a:t>
            </a:r>
            <a:r>
              <a:rPr lang="fr-FR" sz="3600" b="1" dirty="0"/>
              <a:t> </a:t>
            </a:r>
            <a:r>
              <a:rPr lang="fr-FR" sz="3600" b="1" dirty="0">
                <a:solidFill>
                  <a:srgbClr val="C00000"/>
                </a:solidFill>
              </a:rPr>
              <a:t>4.4%,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AF16AA6-9CCE-C443-8959-5DC5D8C62DD7}"/>
              </a:ext>
            </a:extLst>
          </p:cNvPr>
          <p:cNvSpPr txBox="1"/>
          <p:nvPr/>
        </p:nvSpPr>
        <p:spPr>
          <a:xfrm>
            <a:off x="7905193" y="2273415"/>
            <a:ext cx="40865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0" i="0" dirty="0">
                <a:solidFill>
                  <a:srgbClr val="4D4D4D"/>
                </a:solidFill>
                <a:effectLst/>
                <a:latin typeface="ff-quadraat-web-pro"/>
              </a:rPr>
              <a:t>HR 0.79; </a:t>
            </a:r>
            <a:r>
              <a:rPr lang="fr-FR" sz="2800" dirty="0">
                <a:solidFill>
                  <a:srgbClr val="4D4D4D"/>
                </a:solidFill>
                <a:latin typeface="ff-quadraat-web-pro"/>
              </a:rPr>
              <a:t>[</a:t>
            </a:r>
            <a:r>
              <a:rPr lang="fr-FR" sz="2800" b="0" i="0" dirty="0">
                <a:solidFill>
                  <a:srgbClr val="4D4D4D"/>
                </a:solidFill>
                <a:effectLst/>
                <a:latin typeface="ff-quadraat-web-pro"/>
              </a:rPr>
              <a:t>0.66 to 0.94] </a:t>
            </a:r>
          </a:p>
          <a:p>
            <a:r>
              <a:rPr lang="fr-FR" sz="2800" dirty="0">
                <a:solidFill>
                  <a:srgbClr val="4D4D4D"/>
                </a:solidFill>
                <a:latin typeface="ff-quadraat-web-pro"/>
              </a:rPr>
              <a:t>p</a:t>
            </a:r>
            <a:r>
              <a:rPr lang="fr-FR" sz="2800" b="0" i="0" dirty="0">
                <a:solidFill>
                  <a:srgbClr val="4D4D4D"/>
                </a:solidFill>
                <a:effectLst/>
                <a:latin typeface="ff-quadraat-web-pro"/>
              </a:rPr>
              <a:t>=0.005</a:t>
            </a:r>
            <a:endParaRPr lang="fr-FR" sz="28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EEFE6B3-FA99-334B-AB0F-49FC6B466F32}"/>
              </a:ext>
            </a:extLst>
          </p:cNvPr>
          <p:cNvSpPr txBox="1"/>
          <p:nvPr/>
        </p:nvSpPr>
        <p:spPr>
          <a:xfrm>
            <a:off x="9724273" y="6575158"/>
            <a:ext cx="2586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Kirchhof</a:t>
            </a:r>
            <a:r>
              <a:rPr lang="fr-FR" i="1" dirty="0"/>
              <a:t> et al, NEJM 2020</a:t>
            </a:r>
          </a:p>
        </p:txBody>
      </p:sp>
    </p:spTree>
    <p:extLst>
      <p:ext uri="{BB962C8B-B14F-4D97-AF65-F5344CB8AC3E}">
        <p14:creationId xmlns:p14="http://schemas.microsoft.com/office/powerpoint/2010/main" val="1755802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B63A02D7-068F-904E-8D0F-3EA3BCCEEB5B}"/>
              </a:ext>
            </a:extLst>
          </p:cNvPr>
          <p:cNvSpPr txBox="1"/>
          <p:nvPr/>
        </p:nvSpPr>
        <p:spPr>
          <a:xfrm>
            <a:off x="3325140" y="1340423"/>
            <a:ext cx="109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Informer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BDC5FB3-DA5F-D682-9415-E8F3598CC384}"/>
              </a:ext>
            </a:extLst>
          </p:cNvPr>
          <p:cNvSpPr txBox="1"/>
          <p:nvPr/>
        </p:nvSpPr>
        <p:spPr>
          <a:xfrm>
            <a:off x="5689600" y="2036862"/>
            <a:ext cx="1788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Activité physique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A920CDF-D4C8-BD97-DC07-A2CF68410647}"/>
              </a:ext>
            </a:extLst>
          </p:cNvPr>
          <p:cNvSpPr txBox="1"/>
          <p:nvPr/>
        </p:nvSpPr>
        <p:spPr>
          <a:xfrm>
            <a:off x="5548118" y="2941194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Apnée du sommeil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8393D35-39A7-BB62-5DFC-96BF5494F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06" y="579098"/>
            <a:ext cx="11638740" cy="5702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0092E58-1EDC-C936-956D-C59E3C7FC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12" y="897320"/>
            <a:ext cx="11699727" cy="543269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6B9AB38-03A2-158A-E5F2-A6E17C3A4C4A}"/>
              </a:ext>
            </a:extLst>
          </p:cNvPr>
          <p:cNvSpPr txBox="1"/>
          <p:nvPr/>
        </p:nvSpPr>
        <p:spPr>
          <a:xfrm>
            <a:off x="153606" y="-4419"/>
            <a:ext cx="3278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PERTE DE POIDS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6223FF4-B6C1-724A-380E-3A55C6DF0DD8}"/>
              </a:ext>
            </a:extLst>
          </p:cNvPr>
          <p:cNvSpPr txBox="1"/>
          <p:nvPr/>
        </p:nvSpPr>
        <p:spPr>
          <a:xfrm>
            <a:off x="5907582" y="625928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IMC &gt;27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66855B-484F-79DC-3B40-B28F351C17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816"/>
          <a:stretch/>
        </p:blipFill>
        <p:spPr>
          <a:xfrm>
            <a:off x="599245" y="1404756"/>
            <a:ext cx="10184140" cy="15364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91D880-7211-8AA1-E8D8-6E295FC07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526" y="3565934"/>
            <a:ext cx="10288147" cy="253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3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B8E48B-AC5F-FA09-C9E5-75379AA83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6" t="11219" r="1740" b="76317"/>
          <a:stretch/>
        </p:blipFill>
        <p:spPr>
          <a:xfrm>
            <a:off x="117987" y="988142"/>
            <a:ext cx="12074014" cy="8849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4A2CB5-0056-F3E7-9078-EBE1C9838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5" t="25345" r="2548" b="66254"/>
          <a:stretch/>
        </p:blipFill>
        <p:spPr>
          <a:xfrm>
            <a:off x="117987" y="1858296"/>
            <a:ext cx="11960942" cy="5964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130F70-3632-1FFF-AE1D-0720742B4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6" t="3740" r="1740" b="86912"/>
          <a:stretch/>
        </p:blipFill>
        <p:spPr>
          <a:xfrm>
            <a:off x="117987" y="383456"/>
            <a:ext cx="12074014" cy="6636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E62F1DF-B63F-EF40-2649-5A1DB3A37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39" t="26598" r="45382" b="68027"/>
          <a:stretch/>
        </p:blipFill>
        <p:spPr>
          <a:xfrm>
            <a:off x="872066" y="2748052"/>
            <a:ext cx="10447867" cy="141791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644E8A1-7FAC-6C05-6F7A-1BAB6D556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85" y="4459269"/>
            <a:ext cx="5801471" cy="221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7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F4D41CC-145B-AE17-38B1-032FC833C899}"/>
              </a:ext>
            </a:extLst>
          </p:cNvPr>
          <p:cNvSpPr txBox="1"/>
          <p:nvPr/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INFORMER / EXPLIQUER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4914A99-7372-756D-8D2B-A97D94238D22}"/>
              </a:ext>
            </a:extLst>
          </p:cNvPr>
          <p:cNvSpPr txBox="1"/>
          <p:nvPr/>
        </p:nvSpPr>
        <p:spPr>
          <a:xfrm>
            <a:off x="630936" y="2807208"/>
            <a:ext cx="457411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Fréquent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Probleme</a:t>
            </a:r>
            <a:r>
              <a:rPr lang="en-US" sz="2200" dirty="0"/>
              <a:t> </a:t>
            </a:r>
            <a:r>
              <a:rPr lang="en-US" sz="2200" dirty="0" err="1"/>
              <a:t>cardiaque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Maladie</a:t>
            </a:r>
            <a:r>
              <a:rPr lang="en-US" sz="2200" dirty="0"/>
              <a:t> du </a:t>
            </a:r>
            <a:r>
              <a:rPr lang="en-US" sz="2200" dirty="0" err="1"/>
              <a:t>système</a:t>
            </a:r>
            <a:r>
              <a:rPr lang="en-US" sz="2200" dirty="0"/>
              <a:t> </a:t>
            </a:r>
            <a:r>
              <a:rPr lang="en-US" sz="2200" dirty="0" err="1"/>
              <a:t>electrique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Ne </a:t>
            </a:r>
            <a:r>
              <a:rPr lang="en-US" sz="2200" dirty="0" err="1"/>
              <a:t>tue</a:t>
            </a:r>
            <a:r>
              <a:rPr lang="en-US" sz="2200" dirty="0"/>
              <a:t> pas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Génant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Récidive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Prise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charge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D10328A-994C-2F17-FB0B-EFFD27E04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487330"/>
            <a:ext cx="6903720" cy="388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96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4895D24-0BBD-7A07-4BFF-B162D132A4D2}"/>
              </a:ext>
            </a:extLst>
          </p:cNvPr>
          <p:cNvSpPr txBox="1"/>
          <p:nvPr/>
        </p:nvSpPr>
        <p:spPr>
          <a:xfrm>
            <a:off x="1005008" y="922766"/>
            <a:ext cx="10178934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https://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www.afibmatters.org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/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2463B1-036C-9B72-A7AC-B370A9DB4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2" t="503" r="27544" b="-504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4BAACA-1746-D7EC-9295-FB0C985F3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1" r="17487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2F264BB-0DF6-316C-1880-8066FDFAA85B}"/>
              </a:ext>
            </a:extLst>
          </p:cNvPr>
          <p:cNvSpPr txBox="1"/>
          <p:nvPr/>
        </p:nvSpPr>
        <p:spPr>
          <a:xfrm>
            <a:off x="198741" y="187863"/>
            <a:ext cx="5348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accent1">
                    <a:lumMod val="50000"/>
                  </a:schemeClr>
                </a:solidFill>
              </a:rPr>
              <a:t>INFORMER / EXPLIQUER</a:t>
            </a:r>
          </a:p>
        </p:txBody>
      </p:sp>
    </p:spTree>
    <p:extLst>
      <p:ext uri="{BB962C8B-B14F-4D97-AF65-F5344CB8AC3E}">
        <p14:creationId xmlns:p14="http://schemas.microsoft.com/office/powerpoint/2010/main" val="2187308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EA4280-862C-6EE5-00F5-5ED2901F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5563"/>
            <a:ext cx="10515600" cy="1325563"/>
          </a:xfrm>
        </p:spPr>
        <p:txBody>
          <a:bodyPr/>
          <a:lstStyle/>
          <a:p>
            <a:r>
              <a:rPr lang="fr-FR" dirty="0"/>
              <a:t>Cas 1.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8FE638-F630-161D-133D-6A9DC9875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0000"/>
            <a:ext cx="10515600" cy="4906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Homme de 41 ans, aucun antécédent. Passage aux urgences, début septembre pour une première crise de FA paroxystique (Palpitations - 3h00). Rencontre le cardiologue dans 15 jours. Aucun traitement. Asymptomatique depuis.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Concernant la prise en charge de ce patient, quelle(s) proposition(s) est (sont) correcte(s) ? QCM</a:t>
            </a:r>
          </a:p>
          <a:p>
            <a:pPr marL="0" indent="0">
              <a:buNone/>
            </a:pPr>
            <a:r>
              <a:rPr lang="fr-FR" dirty="0"/>
              <a:t>1. Une ablation de fibrillation atriale est recommandée</a:t>
            </a:r>
          </a:p>
          <a:p>
            <a:pPr marL="0" indent="0">
              <a:buNone/>
            </a:pPr>
            <a:r>
              <a:rPr lang="fr-FR" dirty="0"/>
              <a:t>2. Un traitement antiarythmique par </a:t>
            </a:r>
            <a:r>
              <a:rPr lang="fr-FR" dirty="0" err="1"/>
              <a:t>Flécaine</a:t>
            </a:r>
            <a:r>
              <a:rPr lang="fr-FR" dirty="0"/>
              <a:t> doit être prescrit</a:t>
            </a:r>
          </a:p>
          <a:p>
            <a:pPr marL="0" indent="0">
              <a:buNone/>
            </a:pPr>
            <a:r>
              <a:rPr lang="fr-FR" dirty="0"/>
              <a:t>3. Un traitement antiarythmique par Cordarone doit être prescrit</a:t>
            </a:r>
          </a:p>
          <a:p>
            <a:pPr marL="0" indent="0">
              <a:buNone/>
            </a:pPr>
            <a:r>
              <a:rPr lang="fr-FR" dirty="0"/>
              <a:t>4. Ce patient provient d’un univers parallèle</a:t>
            </a:r>
          </a:p>
          <a:p>
            <a:pPr marL="0" indent="0">
              <a:buNone/>
            </a:pPr>
            <a:r>
              <a:rPr lang="fr-FR" dirty="0"/>
              <a:t>5. Aucune prise en charge </a:t>
            </a:r>
            <a:r>
              <a:rPr lang="fr-FR" dirty="0" err="1"/>
              <a:t>complementaire</a:t>
            </a:r>
            <a:r>
              <a:rPr lang="fr-FR" dirty="0"/>
              <a:t> ne sera proposé</a:t>
            </a:r>
          </a:p>
        </p:txBody>
      </p:sp>
    </p:spTree>
    <p:extLst>
      <p:ext uri="{BB962C8B-B14F-4D97-AF65-F5344CB8AC3E}">
        <p14:creationId xmlns:p14="http://schemas.microsoft.com/office/powerpoint/2010/main" val="2702560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EA4280-862C-6EE5-00F5-5ED2901F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fr-FR" dirty="0"/>
              <a:t>Cas 1.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8FE638-F630-161D-133D-6A9DC9875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0000"/>
            <a:ext cx="10515600" cy="4906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Homme de 41 ans, aucun antécédent. Passage aux urgences, début septembre pour une première crise de FA paroxystique (Palpitations - 3h00). Rencontre le cardiologue dans 15 jours. Aucun traitement. Asymptomatique depuis.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Concernant la prise en charge de ce patient, quelle(s) proposition(s) est (sont) correcte(s) ? QCM</a:t>
            </a:r>
          </a:p>
          <a:p>
            <a:pPr marL="0" indent="0">
              <a:buNone/>
            </a:pPr>
            <a:r>
              <a:rPr lang="fr-FR" dirty="0"/>
              <a:t>1. Une ablation de fibrillation atriale est recommandée</a:t>
            </a:r>
          </a:p>
          <a:p>
            <a:pPr marL="0" indent="0">
              <a:buNone/>
            </a:pPr>
            <a:r>
              <a:rPr lang="fr-FR" strike="sngStrike" dirty="0"/>
              <a:t>2. Un traitement antiarythmique par </a:t>
            </a:r>
            <a:r>
              <a:rPr lang="fr-FR" strike="sngStrike" dirty="0" err="1"/>
              <a:t>Flécaine</a:t>
            </a:r>
            <a:r>
              <a:rPr lang="fr-FR" strike="sngStrike" dirty="0"/>
              <a:t> doit être prescrit</a:t>
            </a:r>
          </a:p>
          <a:p>
            <a:pPr marL="0" indent="0">
              <a:buNone/>
            </a:pPr>
            <a:r>
              <a:rPr lang="fr-FR" strike="sngStrike" dirty="0"/>
              <a:t>3. Un traitement antiarythmique par Cordarone doit être prescrit</a:t>
            </a:r>
          </a:p>
          <a:p>
            <a:pPr marL="0" indent="0">
              <a:buNone/>
            </a:pPr>
            <a:r>
              <a:rPr lang="fr-FR" strike="sngStrike" dirty="0"/>
              <a:t>4. Ce patient provient d’un univers parallèle</a:t>
            </a:r>
          </a:p>
          <a:p>
            <a:pPr marL="0" indent="0">
              <a:buNone/>
            </a:pPr>
            <a:r>
              <a:rPr lang="fr-FR" dirty="0"/>
              <a:t>5. Aucune prise en charge </a:t>
            </a:r>
            <a:r>
              <a:rPr lang="fr-FR" dirty="0" err="1"/>
              <a:t>complementaire</a:t>
            </a:r>
            <a:r>
              <a:rPr lang="fr-FR" dirty="0"/>
              <a:t> ne sera proposé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CDF0E65-E20E-70B2-770B-8E03B9D28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21" t="34071" r="66864" b="32274"/>
          <a:stretch/>
        </p:blipFill>
        <p:spPr>
          <a:xfrm>
            <a:off x="10359377" y="2391717"/>
            <a:ext cx="1332499" cy="23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246BED-7A05-794B-8164-E71640E2C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FE502A-DD8E-684E-B12A-2F855629B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D4BD3F-198B-724B-87F2-E74AF6C87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9" t="7899" r="10804" b="25489"/>
          <a:stretch/>
        </p:blipFill>
        <p:spPr>
          <a:xfrm>
            <a:off x="113489" y="-54981"/>
            <a:ext cx="11965021" cy="69694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2130CE-8AE9-64EA-F882-4B14DFBB67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584" t="62890"/>
          <a:stretch/>
        </p:blipFill>
        <p:spPr>
          <a:xfrm>
            <a:off x="7679136" y="3796660"/>
            <a:ext cx="4278952" cy="301613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EB072D-636D-2012-14B5-9096211875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586" r="60228"/>
          <a:stretch/>
        </p:blipFill>
        <p:spPr>
          <a:xfrm>
            <a:off x="1442488" y="3898310"/>
            <a:ext cx="4278951" cy="301613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32D73EE-0FCF-9F86-CE10-87ECC6A0FB52}"/>
              </a:ext>
            </a:extLst>
          </p:cNvPr>
          <p:cNvSpPr txBox="1"/>
          <p:nvPr/>
        </p:nvSpPr>
        <p:spPr>
          <a:xfrm>
            <a:off x="9352590" y="5075707"/>
            <a:ext cx="151894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418D2"/>
                </a:solidFill>
              </a:rPr>
              <a:t>Fibrose myocardique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F3B7685-2BF3-2912-7C80-5E158B8D6E6A}"/>
              </a:ext>
            </a:extLst>
          </p:cNvPr>
          <p:cNvSpPr txBox="1"/>
          <p:nvPr/>
        </p:nvSpPr>
        <p:spPr>
          <a:xfrm>
            <a:off x="1442488" y="4001294"/>
            <a:ext cx="111799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418D2"/>
                </a:solidFill>
              </a:rPr>
              <a:t>Myocarde sain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1208104-A731-6A09-740F-059FBB261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862" y="161546"/>
            <a:ext cx="4353225" cy="281085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FA00996-1FCE-8865-33D9-741DA716BBAD}"/>
              </a:ext>
            </a:extLst>
          </p:cNvPr>
          <p:cNvSpPr txBox="1"/>
          <p:nvPr/>
        </p:nvSpPr>
        <p:spPr>
          <a:xfrm>
            <a:off x="9542963" y="2469230"/>
            <a:ext cx="14487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Dilatation OG</a:t>
            </a:r>
          </a:p>
        </p:txBody>
      </p:sp>
    </p:spTree>
    <p:extLst>
      <p:ext uri="{BB962C8B-B14F-4D97-AF65-F5344CB8AC3E}">
        <p14:creationId xmlns:p14="http://schemas.microsoft.com/office/powerpoint/2010/main" val="157423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EA4280-862C-6EE5-00F5-5ED2901F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fr-FR" dirty="0"/>
              <a:t>Cas 2.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8FE638-F630-161D-133D-6A9DC9875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5200"/>
            <a:ext cx="10515600" cy="52855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/>
              <a:t>Femme de 74 ans, diabétique, hypertendu, obèse (IMC 32). Découverte fortuite d’une FA à 78 / minutes sur ECG réalisé en préopératoire de PTH droite. Connu pour un SCA ST – en 2015 (stent CD). Dernier bilan cardiologique normal en 2020  (sinusal, FEVG 54%).</a:t>
            </a:r>
          </a:p>
          <a:p>
            <a:pPr marL="0" indent="0">
              <a:buNone/>
            </a:pPr>
            <a:r>
              <a:rPr lang="fr-FR" dirty="0"/>
              <a:t>Traitement: </a:t>
            </a:r>
            <a:r>
              <a:rPr lang="fr-FR" dirty="0" err="1"/>
              <a:t>Atenolol</a:t>
            </a:r>
            <a:r>
              <a:rPr lang="fr-FR" dirty="0"/>
              <a:t> 50 mg x 2, Xarelto 10 mg x 1, Metformine 500 x 3, Atorvastatine 20 mg x 1, </a:t>
            </a:r>
            <a:r>
              <a:rPr lang="fr-FR" dirty="0" err="1"/>
              <a:t>Aspegic</a:t>
            </a:r>
            <a:r>
              <a:rPr lang="fr-FR" dirty="0"/>
              <a:t> 75 mg x 1, </a:t>
            </a:r>
            <a:r>
              <a:rPr lang="fr-FR" dirty="0" err="1"/>
              <a:t>Perindopril</a:t>
            </a:r>
            <a:r>
              <a:rPr lang="fr-FR" dirty="0"/>
              <a:t> 4 mg x 1.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Concernant la prise en charge de cette patiente, quelle(s) proposition(s) est (sont) correcte(s) ? QCM</a:t>
            </a:r>
          </a:p>
          <a:p>
            <a:pPr marL="0" indent="0">
              <a:buNone/>
            </a:pPr>
            <a:r>
              <a:rPr lang="fr-FR" dirty="0"/>
              <a:t>1. Une ablation de fibrillation atriale est recommandée</a:t>
            </a:r>
          </a:p>
          <a:p>
            <a:pPr marL="0" indent="0">
              <a:buNone/>
            </a:pPr>
            <a:r>
              <a:rPr lang="fr-FR" dirty="0"/>
              <a:t>2. Un traitement antiarythmique par </a:t>
            </a:r>
            <a:r>
              <a:rPr lang="fr-FR" dirty="0" err="1"/>
              <a:t>Flécaine</a:t>
            </a:r>
            <a:r>
              <a:rPr lang="fr-FR" dirty="0"/>
              <a:t> doit être prescrit</a:t>
            </a:r>
          </a:p>
          <a:p>
            <a:pPr marL="0" indent="0">
              <a:buNone/>
            </a:pPr>
            <a:r>
              <a:rPr lang="fr-FR" dirty="0"/>
              <a:t>3. Un traitement antiarythmique par Cordarone doit être prescrit</a:t>
            </a:r>
          </a:p>
          <a:p>
            <a:pPr marL="0" indent="0">
              <a:buNone/>
            </a:pPr>
            <a:r>
              <a:rPr lang="fr-FR" dirty="0"/>
              <a:t>4. La chirurgie est contre indiquée</a:t>
            </a:r>
          </a:p>
          <a:p>
            <a:pPr marL="0" indent="0">
              <a:buNone/>
            </a:pPr>
            <a:r>
              <a:rPr lang="fr-FR" dirty="0"/>
              <a:t>5. Aucune prise en charge complémentaire ne sera proposée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1DBC254-14EA-0B7B-436D-B2ADE132F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37" t="34071" r="47312" b="32274"/>
          <a:stretch/>
        </p:blipFill>
        <p:spPr>
          <a:xfrm>
            <a:off x="9118009" y="1862669"/>
            <a:ext cx="2738056" cy="23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2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EA4280-862C-6EE5-00F5-5ED2901F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fr-FR" dirty="0"/>
              <a:t>Cas 2.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8FE638-F630-161D-133D-6A9DC9875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5200"/>
            <a:ext cx="10515600" cy="52855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/>
              <a:t>Femme de 74 ans, diabétique, hypertendu, obèse (IMC 32). Découverte fortuite d’une FA à 78 / minutes sur ECG réalisé en préopératoire de PTH droite. Connu pour un SCA ST – en 2015 (stent CD). Dernier bilan cardiologique normal en 2020  (sinusal, FEVG 54%).</a:t>
            </a:r>
          </a:p>
          <a:p>
            <a:pPr marL="0" indent="0">
              <a:buNone/>
            </a:pPr>
            <a:r>
              <a:rPr lang="fr-FR" dirty="0"/>
              <a:t>Traitement: </a:t>
            </a:r>
            <a:r>
              <a:rPr lang="fr-FR" dirty="0" err="1"/>
              <a:t>Atenolol</a:t>
            </a:r>
            <a:r>
              <a:rPr lang="fr-FR" dirty="0"/>
              <a:t> 50 mg x 2, Xarelto 10 mg x 1, Metformine 500 x 3, Atorvastatine 20 mg x 1, </a:t>
            </a:r>
            <a:r>
              <a:rPr lang="fr-FR" dirty="0" err="1"/>
              <a:t>Aspegic</a:t>
            </a:r>
            <a:r>
              <a:rPr lang="fr-FR" dirty="0"/>
              <a:t> 75 mg x 1, </a:t>
            </a:r>
            <a:r>
              <a:rPr lang="fr-FR" dirty="0" err="1"/>
              <a:t>Perindopril</a:t>
            </a:r>
            <a:r>
              <a:rPr lang="fr-FR" dirty="0"/>
              <a:t> 4 mg x 1.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Concernant la prise en charge de cette patiente, quelle(s) proposition(s) est (sont) correcte(s) ? QCM</a:t>
            </a:r>
          </a:p>
          <a:p>
            <a:pPr marL="0" indent="0">
              <a:buNone/>
            </a:pPr>
            <a:r>
              <a:rPr lang="fr-FR" dirty="0"/>
              <a:t>1. Une ablation de fibrillation atriale est recommandée</a:t>
            </a:r>
          </a:p>
          <a:p>
            <a:pPr marL="0" indent="0">
              <a:buNone/>
            </a:pPr>
            <a:r>
              <a:rPr lang="fr-FR" strike="sngStrike" dirty="0"/>
              <a:t>2. Un traitement antiarythmique par </a:t>
            </a:r>
            <a:r>
              <a:rPr lang="fr-FR" strike="sngStrike" dirty="0" err="1"/>
              <a:t>Flécaine</a:t>
            </a:r>
            <a:r>
              <a:rPr lang="fr-FR" strike="sngStrike" dirty="0"/>
              <a:t> doit être prescrit</a:t>
            </a:r>
          </a:p>
          <a:p>
            <a:pPr marL="0" indent="0">
              <a:buNone/>
            </a:pPr>
            <a:r>
              <a:rPr lang="fr-FR" strike="sngStrike" dirty="0"/>
              <a:t>3. Un traitement antiarythmique par Cordarone doit être prescrit</a:t>
            </a:r>
          </a:p>
          <a:p>
            <a:pPr marL="0" indent="0">
              <a:buNone/>
            </a:pPr>
            <a:r>
              <a:rPr lang="fr-FR" strike="sngStrike" dirty="0"/>
              <a:t>4. La chirurgie est contre indiquée</a:t>
            </a:r>
          </a:p>
          <a:p>
            <a:pPr marL="0" indent="0">
              <a:buNone/>
            </a:pPr>
            <a:r>
              <a:rPr lang="fr-FR" strike="sngStrike" dirty="0"/>
              <a:t>5. Aucune prise en charge complémentaire ne sera proposée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1DBC254-14EA-0B7B-436D-B2ADE132F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37" t="34071" r="47312" b="32274"/>
          <a:stretch/>
        </p:blipFill>
        <p:spPr>
          <a:xfrm>
            <a:off x="9118009" y="1862669"/>
            <a:ext cx="2738056" cy="23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93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DDD67-138B-3646-9626-A428220E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dirty="0">
                <a:solidFill>
                  <a:srgbClr val="4F3549"/>
                </a:solidFill>
              </a:rPr>
              <a:t>Conclusion</a:t>
            </a:r>
          </a:p>
        </p:txBody>
      </p:sp>
      <p:pic>
        <p:nvPicPr>
          <p:cNvPr id="1026" name="Picture 2" descr="Accès au Puy Mary - Puy Mary, Volcan du Cantal">
            <a:extLst>
              <a:ext uri="{FF2B5EF4-FFF2-40B4-BE49-F238E27FC236}">
                <a16:creationId xmlns:a16="http://schemas.microsoft.com/office/drawing/2014/main" id="{F73DC5DD-0CB5-F46F-3D62-BCD925419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r="26366" b="1"/>
          <a:stretch/>
        </p:blipFill>
        <p:spPr bwMode="auto">
          <a:xfrm>
            <a:off x="243840" y="256540"/>
            <a:ext cx="11704320" cy="37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44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DDD67-138B-3646-9626-A428220E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/>
              <a:t>Maintenir</a:t>
            </a:r>
            <a:r>
              <a:rPr lang="en-US" sz="3600" dirty="0"/>
              <a:t> le </a:t>
            </a:r>
            <a:r>
              <a:rPr lang="en-US" sz="3600" dirty="0" err="1"/>
              <a:t>rythme</a:t>
            </a:r>
            <a:r>
              <a:rPr lang="en-US" sz="3600" dirty="0"/>
              <a:t> </a:t>
            </a:r>
            <a:r>
              <a:rPr lang="en-US" sz="3600" dirty="0" err="1"/>
              <a:t>sinusal</a:t>
            </a:r>
            <a:r>
              <a:rPr lang="en-US" sz="3600" dirty="0"/>
              <a:t>…</a:t>
            </a:r>
          </a:p>
        </p:txBody>
      </p:sp>
      <p:pic>
        <p:nvPicPr>
          <p:cNvPr id="1026" name="Picture 2" descr="Accès au Puy Mary - Puy Mary, Volcan du Cantal">
            <a:extLst>
              <a:ext uri="{FF2B5EF4-FFF2-40B4-BE49-F238E27FC236}">
                <a16:creationId xmlns:a16="http://schemas.microsoft.com/office/drawing/2014/main" id="{F73DC5DD-0CB5-F46F-3D62-BCD925419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" r="24535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011F5E9-CD1E-23F9-A046-024CBF873905}"/>
              </a:ext>
            </a:extLst>
          </p:cNvPr>
          <p:cNvSpPr txBox="1"/>
          <p:nvPr/>
        </p:nvSpPr>
        <p:spPr>
          <a:xfrm>
            <a:off x="4225574" y="4123643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/>
              <a:t>Prise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charge </a:t>
            </a:r>
            <a:r>
              <a:rPr lang="en-US" sz="4400" dirty="0" err="1"/>
              <a:t>globale</a:t>
            </a:r>
            <a:r>
              <a:rPr lang="en-US" sz="4400" dirty="0"/>
              <a:t> </a:t>
            </a:r>
            <a:r>
              <a:rPr lang="en-US" sz="3200" dirty="0"/>
              <a:t>et</a:t>
            </a:r>
            <a:r>
              <a:rPr lang="en-US" sz="4400" dirty="0"/>
              <a:t> </a:t>
            </a:r>
            <a:r>
              <a:rPr lang="en-US" sz="4400" dirty="0" err="1"/>
              <a:t>précoce</a:t>
            </a:r>
            <a:r>
              <a:rPr lang="en-US" sz="4400" dirty="0"/>
              <a:t> </a:t>
            </a:r>
            <a:endParaRPr lang="en-US" sz="3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Informer pour </a:t>
            </a:r>
            <a:r>
              <a:rPr lang="en-US" sz="4000" dirty="0" err="1"/>
              <a:t>mieux</a:t>
            </a:r>
            <a:r>
              <a:rPr lang="en-US" sz="3200" dirty="0"/>
              <a:t> </a:t>
            </a:r>
            <a:r>
              <a:rPr lang="en-US" sz="3200" dirty="0" err="1"/>
              <a:t>traiter</a:t>
            </a:r>
            <a:endParaRPr lang="en-US" sz="3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dirty="0"/>
              <a:t>Ablation</a:t>
            </a:r>
            <a:r>
              <a:rPr lang="en-US" sz="3200" dirty="0"/>
              <a:t> vs. </a:t>
            </a:r>
            <a:r>
              <a:rPr lang="en-US" sz="2800" dirty="0" err="1"/>
              <a:t>antiarythmiques</a:t>
            </a: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0804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DDD67-138B-3646-9626-A428220E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dirty="0">
                <a:solidFill>
                  <a:srgbClr val="4F3549"/>
                </a:solidFill>
              </a:rPr>
              <a:t>Merci</a:t>
            </a:r>
          </a:p>
        </p:txBody>
      </p:sp>
      <p:pic>
        <p:nvPicPr>
          <p:cNvPr id="1026" name="Picture 2" descr="Accès au Puy Mary - Puy Mary, Volcan du Cantal">
            <a:extLst>
              <a:ext uri="{FF2B5EF4-FFF2-40B4-BE49-F238E27FC236}">
                <a16:creationId xmlns:a16="http://schemas.microsoft.com/office/drawing/2014/main" id="{F73DC5DD-0CB5-F46F-3D62-BCD925419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r="26366" b="1"/>
          <a:stretch/>
        </p:blipFill>
        <p:spPr bwMode="auto">
          <a:xfrm>
            <a:off x="243840" y="256540"/>
            <a:ext cx="11704320" cy="37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9FB21BF-05F2-F9A4-D3F3-6F3855F13D67}"/>
              </a:ext>
            </a:extLst>
          </p:cNvPr>
          <p:cNvSpPr txBox="1"/>
          <p:nvPr/>
        </p:nvSpPr>
        <p:spPr>
          <a:xfrm>
            <a:off x="4269627" y="6232128"/>
            <a:ext cx="364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gmassoullie@chu-clermontferrand.fr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655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AC79498-CC8C-22A4-0804-E4D31C8139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A81A75-4EFF-F6BC-8C89-55D3C0679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50" y="2145271"/>
            <a:ext cx="5133717" cy="4712729"/>
          </a:xfrm>
          <a:prstGeom prst="rect">
            <a:avLst/>
          </a:prstGeom>
        </p:spPr>
      </p:pic>
      <p:pic>
        <p:nvPicPr>
          <p:cNvPr id="5" name="TURXX-PAUSE1-CIRC-post-rotor1.5.0000.mp4">
            <a:hlinkClick r:id="" action="ppaction://media"/>
            <a:extLst>
              <a:ext uri="{FF2B5EF4-FFF2-40B4-BE49-F238E27FC236}">
                <a16:creationId xmlns:a16="http://schemas.microsoft.com/office/drawing/2014/main" id="{B7E9B37E-3732-0577-A2D3-F8C9231A2F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5272" y="2150559"/>
            <a:ext cx="6276587" cy="47074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60017A-2C55-80B7-59DE-8A9FA859E72A}"/>
              </a:ext>
            </a:extLst>
          </p:cNvPr>
          <p:cNvSpPr/>
          <p:nvPr/>
        </p:nvSpPr>
        <p:spPr>
          <a:xfrm>
            <a:off x="332321" y="2186262"/>
            <a:ext cx="466928" cy="4474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703EBD3B-7A8B-5305-E75D-6C495F63C571}"/>
              </a:ext>
            </a:extLst>
          </p:cNvPr>
          <p:cNvSpPr txBox="1"/>
          <p:nvPr/>
        </p:nvSpPr>
        <p:spPr>
          <a:xfrm>
            <a:off x="4074982" y="2463996"/>
            <a:ext cx="7978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/>
              <a:t>+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D29278C-895D-7452-9821-80A4DCDE5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8229" y="2654879"/>
            <a:ext cx="3528131" cy="369351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A2765D9-09AB-41A4-A666-856A2EEDD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2777" y="112395"/>
            <a:ext cx="4758488" cy="18967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D858B62-7FD1-2998-FF5F-876AFFF423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46" y="117729"/>
            <a:ext cx="6795296" cy="174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2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C8844A2-D66F-A241-B1DE-B88131A0E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394" y="33494"/>
            <a:ext cx="5617103" cy="6553286"/>
          </a:xfrm>
          <a:prstGeom prst="rect">
            <a:avLst/>
          </a:prstGeom>
        </p:spPr>
      </p:pic>
      <p:pic>
        <p:nvPicPr>
          <p:cNvPr id="5" name="Image 4" descr="bando2.png">
            <a:extLst>
              <a:ext uri="{FF2B5EF4-FFF2-40B4-BE49-F238E27FC236}">
                <a16:creationId xmlns:a16="http://schemas.microsoft.com/office/drawing/2014/main" id="{6DBCDB51-7DD5-F041-AB32-53ADC3574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9" y="-28576"/>
            <a:ext cx="7329489" cy="812077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8389DAE-05A4-8F4C-BE47-7F7242755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66" y="83365"/>
            <a:ext cx="21804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3200" b="1" dirty="0" err="1">
                <a:solidFill>
                  <a:schemeClr val="bg1"/>
                </a:solidFill>
              </a:rPr>
              <a:t>Symptomes</a:t>
            </a:r>
            <a:endParaRPr lang="fr-FR" sz="3200" b="1" dirty="0">
              <a:solidFill>
                <a:schemeClr val="bg1"/>
              </a:solidFill>
            </a:endParaRPr>
          </a:p>
        </p:txBody>
      </p:sp>
      <p:pic>
        <p:nvPicPr>
          <p:cNvPr id="20482" name="Picture 2" descr="fibrillation atriale symptomes ">
            <a:extLst>
              <a:ext uri="{FF2B5EF4-FFF2-40B4-BE49-F238E27FC236}">
                <a16:creationId xmlns:a16="http://schemas.microsoft.com/office/drawing/2014/main" id="{82F906CB-FB2B-BB45-A01E-5E1337584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21" r="43772"/>
          <a:stretch/>
        </p:blipFill>
        <p:spPr bwMode="auto">
          <a:xfrm>
            <a:off x="48966" y="1487837"/>
            <a:ext cx="6398331" cy="294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brillation atriale symptomes ">
            <a:extLst>
              <a:ext uri="{FF2B5EF4-FFF2-40B4-BE49-F238E27FC236}">
                <a16:creationId xmlns:a16="http://schemas.microsoft.com/office/drawing/2014/main" id="{38DB255B-FB87-3842-82C0-BFF1CBB86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3" t="50000"/>
          <a:stretch/>
        </p:blipFill>
        <p:spPr bwMode="auto">
          <a:xfrm>
            <a:off x="1872412" y="2931223"/>
            <a:ext cx="4945213" cy="32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ibrillation atriale symptomes ">
            <a:extLst>
              <a:ext uri="{FF2B5EF4-FFF2-40B4-BE49-F238E27FC236}">
                <a16:creationId xmlns:a16="http://schemas.microsoft.com/office/drawing/2014/main" id="{DACE3CB4-B801-404C-9013-43BEC8876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" t="10257" r="82861" b="52048"/>
          <a:stretch/>
        </p:blipFill>
        <p:spPr bwMode="auto">
          <a:xfrm>
            <a:off x="232363" y="3214748"/>
            <a:ext cx="1797917" cy="241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0F1F0B-4BC6-9048-9A24-0BB2A868DE4E}"/>
              </a:ext>
            </a:extLst>
          </p:cNvPr>
          <p:cNvSpPr/>
          <p:nvPr/>
        </p:nvSpPr>
        <p:spPr>
          <a:xfrm>
            <a:off x="8220364" y="6542786"/>
            <a:ext cx="3971636" cy="3152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904484">
              <a:lnSpc>
                <a:spcPct val="130000"/>
              </a:lnSpc>
              <a:defRPr/>
            </a:pPr>
            <a:r>
              <a:rPr lang="en-US" sz="1212" i="1" dirty="0">
                <a:solidFill>
                  <a:srgbClr val="7F7F7F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ESC GUIDELINES - 2020</a:t>
            </a:r>
          </a:p>
        </p:txBody>
      </p:sp>
    </p:spTree>
    <p:extLst>
      <p:ext uri="{BB962C8B-B14F-4D97-AF65-F5344CB8AC3E}">
        <p14:creationId xmlns:p14="http://schemas.microsoft.com/office/powerpoint/2010/main" val="36626320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DDD67-138B-3646-9626-A428220E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dirty="0">
                <a:solidFill>
                  <a:srgbClr val="4F3549"/>
                </a:solidFill>
              </a:rPr>
              <a:t>POUR QUI ? </a:t>
            </a:r>
          </a:p>
        </p:txBody>
      </p:sp>
      <p:pic>
        <p:nvPicPr>
          <p:cNvPr id="1026" name="Picture 2" descr="Accès au Puy Mary - Puy Mary, Volcan du Cantal">
            <a:extLst>
              <a:ext uri="{FF2B5EF4-FFF2-40B4-BE49-F238E27FC236}">
                <a16:creationId xmlns:a16="http://schemas.microsoft.com/office/drawing/2014/main" id="{F73DC5DD-0CB5-F46F-3D62-BCD925419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r="26366" b="1"/>
          <a:stretch/>
        </p:blipFill>
        <p:spPr bwMode="auto">
          <a:xfrm>
            <a:off x="243840" y="256540"/>
            <a:ext cx="11704320" cy="37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14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F1CA57E-3A08-084E-1C77-4E98827A5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8" t="34070" r="76379" b="32275"/>
          <a:stretch/>
        </p:blipFill>
        <p:spPr>
          <a:xfrm>
            <a:off x="235974" y="2477729"/>
            <a:ext cx="1504336" cy="2389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CB8E48B-AC5F-FA09-C9E5-75379AA83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6" t="11219" r="1740" b="76317"/>
          <a:stretch/>
        </p:blipFill>
        <p:spPr>
          <a:xfrm>
            <a:off x="117987" y="988142"/>
            <a:ext cx="12074014" cy="8849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4A2CB5-0056-F3E7-9078-EBE1C9838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5" t="25345" r="2548" b="66254"/>
          <a:stretch/>
        </p:blipFill>
        <p:spPr>
          <a:xfrm>
            <a:off x="117987" y="1858296"/>
            <a:ext cx="11960942" cy="5964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130F70-3632-1FFF-AE1D-0720742B4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6" t="3740" r="1740" b="86912"/>
          <a:stretch/>
        </p:blipFill>
        <p:spPr>
          <a:xfrm>
            <a:off x="117987" y="383456"/>
            <a:ext cx="12074014" cy="6636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CEB5BE-A315-E7BC-E869-58FD326A4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8" t="34336" r="76379" b="32275"/>
          <a:stretch/>
        </p:blipFill>
        <p:spPr>
          <a:xfrm>
            <a:off x="235974" y="2442516"/>
            <a:ext cx="1504336" cy="23703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854C3B8-C962-7320-4E42-2D2563710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21" t="34071" r="66864" b="32274"/>
          <a:stretch/>
        </p:blipFill>
        <p:spPr>
          <a:xfrm>
            <a:off x="1740310" y="2442517"/>
            <a:ext cx="1332499" cy="23892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22DCFBE-637C-4D7F-21D5-D56E398E6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80" t="67784" r="37172" b="7148"/>
          <a:stretch/>
        </p:blipFill>
        <p:spPr>
          <a:xfrm>
            <a:off x="235974" y="4827640"/>
            <a:ext cx="6994166" cy="17796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4DC1F6-92C2-04C1-654F-C851DF1E1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37" t="34071" r="47312" b="32274"/>
          <a:stretch/>
        </p:blipFill>
        <p:spPr>
          <a:xfrm>
            <a:off x="3072809" y="2438402"/>
            <a:ext cx="2738056" cy="23892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7C1C62-182C-5890-BFD5-36784B48B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86" t="34187" r="26438" b="32274"/>
          <a:stretch/>
        </p:blipFill>
        <p:spPr>
          <a:xfrm>
            <a:off x="5810865" y="2442516"/>
            <a:ext cx="2923610" cy="238101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A9DF88A-3A91-751F-6E1A-395EA2283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07" t="34185" r="3433" b="32275"/>
          <a:stretch/>
        </p:blipFill>
        <p:spPr>
          <a:xfrm>
            <a:off x="8922774" y="2446632"/>
            <a:ext cx="3033252" cy="23810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09BD53-F233-9698-B602-888C202CF9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28" t="67784" r="3422" b="7148"/>
          <a:stretch/>
        </p:blipFill>
        <p:spPr>
          <a:xfrm>
            <a:off x="7230140" y="4842390"/>
            <a:ext cx="4725886" cy="177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25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2303093-C9C0-457A-A1E7-AB5376DF6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2" y="1921371"/>
            <a:ext cx="12124855" cy="369999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A964AB6-EB4C-72C1-A14B-10C8CBC07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6" t="3740" r="1740" b="86912"/>
          <a:stretch/>
        </p:blipFill>
        <p:spPr>
          <a:xfrm>
            <a:off x="117987" y="383456"/>
            <a:ext cx="12074014" cy="6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0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5555</TotalTime>
  <Words>1467</Words>
  <Application>Microsoft Office PowerPoint</Application>
  <PresentationFormat>Grand écran</PresentationFormat>
  <Paragraphs>188</Paragraphs>
  <Slides>44</Slides>
  <Notes>12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ff-quadraat-web-pro</vt:lpstr>
      <vt:lpstr>freight-sans-pro</vt:lpstr>
      <vt:lpstr>proxima_nova_rgregular</vt:lpstr>
      <vt:lpstr>Thème Office</vt:lpstr>
      <vt:lpstr>Maintien du rythme sinusal : oui mais comment ? </vt:lpstr>
      <vt:lpstr>POUR QUOI ? </vt:lpstr>
      <vt:lpstr>Présentation PowerPoint</vt:lpstr>
      <vt:lpstr>Présentation PowerPoint</vt:lpstr>
      <vt:lpstr>Présentation PowerPoint</vt:lpstr>
      <vt:lpstr>Présentation PowerPoint</vt:lpstr>
      <vt:lpstr>POUR QUI ? </vt:lpstr>
      <vt:lpstr>Présentation PowerPoint</vt:lpstr>
      <vt:lpstr>Présentation PowerPoint</vt:lpstr>
      <vt:lpstr>Présentation PowerPoint</vt:lpstr>
      <vt:lpstr>COMMENT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Electroporation</vt:lpstr>
      <vt:lpstr>Présentation PowerPoint</vt:lpstr>
      <vt:lpstr>ABLATION: QUELS RESULTATS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 impact?</vt:lpstr>
      <vt:lpstr>Présentation PowerPoint</vt:lpstr>
      <vt:lpstr>Présentation PowerPoint</vt:lpstr>
      <vt:lpstr>MAIS AUSSI…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Cas 1.</vt:lpstr>
      <vt:lpstr>Cas 1.</vt:lpstr>
      <vt:lpstr>Cas 2.</vt:lpstr>
      <vt:lpstr>Cas 2.</vt:lpstr>
      <vt:lpstr>Conclusion</vt:lpstr>
      <vt:lpstr>Maintenir le rythme sinusal…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Maintien du rythme sinusal : oui mais comment ? </dc:title>
  <dc:creator>Gregoire MASSOULLIE</dc:creator>
  <cp:lastModifiedBy>RMSL</cp:lastModifiedBy>
  <cp:revision>38</cp:revision>
  <dcterms:created xsi:type="dcterms:W3CDTF">2022-09-27T09:49:11Z</dcterms:created>
  <dcterms:modified xsi:type="dcterms:W3CDTF">2022-10-01T06:29:32Z</dcterms:modified>
</cp:coreProperties>
</file>