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3370" r:id="rId2"/>
    <p:sldId id="3330" r:id="rId3"/>
    <p:sldId id="3331" r:id="rId4"/>
    <p:sldId id="3442" r:id="rId5"/>
    <p:sldId id="3429" r:id="rId6"/>
    <p:sldId id="3436" r:id="rId7"/>
    <p:sldId id="3446" r:id="rId8"/>
    <p:sldId id="3440" r:id="rId9"/>
    <p:sldId id="3448" r:id="rId10"/>
    <p:sldId id="3444" r:id="rId11"/>
    <p:sldId id="3449" r:id="rId12"/>
    <p:sldId id="3445" r:id="rId13"/>
    <p:sldId id="3451" r:id="rId14"/>
    <p:sldId id="3450" r:id="rId15"/>
    <p:sldId id="3447" r:id="rId16"/>
    <p:sldId id="3441" r:id="rId17"/>
    <p:sldId id="3452" r:id="rId18"/>
    <p:sldId id="3437" r:id="rId19"/>
    <p:sldId id="3453" r:id="rId20"/>
    <p:sldId id="3454" r:id="rId21"/>
    <p:sldId id="3431" r:id="rId22"/>
    <p:sldId id="3439" r:id="rId23"/>
    <p:sldId id="3455" r:id="rId24"/>
    <p:sldId id="3418" r:id="rId2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7597"/>
    <a:srgbClr val="EF7A89"/>
    <a:srgbClr val="FFC8C5"/>
    <a:srgbClr val="4D73BE"/>
    <a:srgbClr val="FF7C00"/>
    <a:srgbClr val="C4D8ED"/>
    <a:srgbClr val="CFEBFF"/>
    <a:srgbClr val="D47770"/>
    <a:srgbClr val="FF9A9A"/>
    <a:srgbClr val="A4C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60"/>
    <p:restoredTop sz="94177"/>
  </p:normalViewPr>
  <p:slideViewPr>
    <p:cSldViewPr snapToGrid="0" snapToObjects="1">
      <p:cViewPr varScale="1">
        <p:scale>
          <a:sx n="104" d="100"/>
          <a:sy n="104" d="100"/>
        </p:scale>
        <p:origin x="888" y="48"/>
      </p:cViewPr>
      <p:guideLst/>
    </p:cSldViewPr>
  </p:slideViewPr>
  <p:notesTextViewPr>
    <p:cViewPr>
      <p:scale>
        <a:sx n="65" d="100"/>
        <a:sy n="6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69D576-66BC-EC4A-BEC8-BE62F9919817}" type="doc">
      <dgm:prSet loTypeId="urn:microsoft.com/office/officeart/2008/layout/VerticalCurvedList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fr-FR"/>
        </a:p>
      </dgm:t>
    </dgm:pt>
    <dgm:pt modelId="{B7307244-BACD-0B4F-95FF-4374D86B6E85}">
      <dgm:prSet phldrT="[Texte]"/>
      <dgm:spPr/>
      <dgm:t>
        <a:bodyPr/>
        <a:lstStyle/>
        <a:p>
          <a:r>
            <a:rPr lang="fr-FR" dirty="0"/>
            <a:t>Importance des critères pour stratifier le niveau de risque</a:t>
          </a:r>
        </a:p>
      </dgm:t>
    </dgm:pt>
    <dgm:pt modelId="{2C4E3EE7-CD15-924D-871A-B9F9C2FD3E63}" type="parTrans" cxnId="{752D3A21-6EA3-5E49-8EBC-8EAAF803DAA0}">
      <dgm:prSet/>
      <dgm:spPr/>
      <dgm:t>
        <a:bodyPr/>
        <a:lstStyle/>
        <a:p>
          <a:endParaRPr lang="fr-FR"/>
        </a:p>
      </dgm:t>
    </dgm:pt>
    <dgm:pt modelId="{27D2057A-772F-7D43-A5B9-05E649E7BC61}" type="sibTrans" cxnId="{752D3A21-6EA3-5E49-8EBC-8EAAF803DAA0}">
      <dgm:prSet/>
      <dgm:spPr/>
      <dgm:t>
        <a:bodyPr/>
        <a:lstStyle/>
        <a:p>
          <a:endParaRPr lang="fr-FR"/>
        </a:p>
      </dgm:t>
    </dgm:pt>
    <dgm:pt modelId="{EA535197-FEE7-E24A-885C-572823642F1B}">
      <dgm:prSet custT="1"/>
      <dgm:spPr/>
      <dgm:t>
        <a:bodyPr/>
        <a:lstStyle/>
        <a:p>
          <a:r>
            <a:rPr lang="fr-FR" sz="2800" b="1" dirty="0"/>
            <a:t>SYNCOPE</a:t>
          </a:r>
          <a:r>
            <a:rPr lang="fr-FR" sz="2800" dirty="0"/>
            <a:t> = Diagnostic complexe</a:t>
          </a:r>
        </a:p>
      </dgm:t>
    </dgm:pt>
    <dgm:pt modelId="{D829383D-BB9C-814E-B0A3-1211F4D65AE0}" type="parTrans" cxnId="{F0D5DB30-F710-F04C-9298-E3EE000C775C}">
      <dgm:prSet/>
      <dgm:spPr/>
      <dgm:t>
        <a:bodyPr/>
        <a:lstStyle/>
        <a:p>
          <a:endParaRPr lang="fr-FR"/>
        </a:p>
      </dgm:t>
    </dgm:pt>
    <dgm:pt modelId="{2AF47FC5-CE38-8D48-8790-135C338110DC}" type="sibTrans" cxnId="{F0D5DB30-F710-F04C-9298-E3EE000C775C}">
      <dgm:prSet/>
      <dgm:spPr/>
      <dgm:t>
        <a:bodyPr/>
        <a:lstStyle/>
        <a:p>
          <a:endParaRPr lang="fr-FR"/>
        </a:p>
      </dgm:t>
    </dgm:pt>
    <dgm:pt modelId="{F3201B91-7BBB-7441-8870-B7E4F9BB8F07}">
      <dgm:prSet/>
      <dgm:spPr/>
      <dgm:t>
        <a:bodyPr/>
        <a:lstStyle/>
        <a:p>
          <a:r>
            <a:rPr lang="fr-FR" dirty="0"/>
            <a:t>Syncopes d’origine cardiaque</a:t>
          </a:r>
        </a:p>
      </dgm:t>
    </dgm:pt>
    <dgm:pt modelId="{4019551F-1E6C-2442-AE42-7EA3F65521D1}" type="parTrans" cxnId="{B3B37FCA-D0B6-F141-B242-DA2628ED002D}">
      <dgm:prSet/>
      <dgm:spPr/>
      <dgm:t>
        <a:bodyPr/>
        <a:lstStyle/>
        <a:p>
          <a:endParaRPr lang="fr-FR"/>
        </a:p>
      </dgm:t>
    </dgm:pt>
    <dgm:pt modelId="{5A16DAAF-BAF2-0F40-862E-CF0481A7AA19}" type="sibTrans" cxnId="{B3B37FCA-D0B6-F141-B242-DA2628ED002D}">
      <dgm:prSet/>
      <dgm:spPr/>
      <dgm:t>
        <a:bodyPr/>
        <a:lstStyle/>
        <a:p>
          <a:endParaRPr lang="fr-FR"/>
        </a:p>
      </dgm:t>
    </dgm:pt>
    <dgm:pt modelId="{B2CC60E2-E640-4946-B5C0-F7AE76495A6C}" type="pres">
      <dgm:prSet presAssocID="{AA69D576-66BC-EC4A-BEC8-BE62F9919817}" presName="Name0" presStyleCnt="0">
        <dgm:presLayoutVars>
          <dgm:chMax val="7"/>
          <dgm:chPref val="7"/>
          <dgm:dir/>
        </dgm:presLayoutVars>
      </dgm:prSet>
      <dgm:spPr/>
    </dgm:pt>
    <dgm:pt modelId="{D6E4A4C5-FA5F-5A43-823C-CE15291393DE}" type="pres">
      <dgm:prSet presAssocID="{AA69D576-66BC-EC4A-BEC8-BE62F9919817}" presName="Name1" presStyleCnt="0"/>
      <dgm:spPr/>
    </dgm:pt>
    <dgm:pt modelId="{CC339A3C-3930-CC41-9C6F-C6678440C1FB}" type="pres">
      <dgm:prSet presAssocID="{AA69D576-66BC-EC4A-BEC8-BE62F9919817}" presName="cycle" presStyleCnt="0"/>
      <dgm:spPr/>
    </dgm:pt>
    <dgm:pt modelId="{8526783E-1F2A-9848-8BDB-8B76A52509E3}" type="pres">
      <dgm:prSet presAssocID="{AA69D576-66BC-EC4A-BEC8-BE62F9919817}" presName="srcNode" presStyleLbl="node1" presStyleIdx="0" presStyleCnt="3"/>
      <dgm:spPr/>
    </dgm:pt>
    <dgm:pt modelId="{99E89F0F-5D43-3B4D-A76B-D8DEEDEA1CF5}" type="pres">
      <dgm:prSet presAssocID="{AA69D576-66BC-EC4A-BEC8-BE62F9919817}" presName="conn" presStyleLbl="parChTrans1D2" presStyleIdx="0" presStyleCnt="1"/>
      <dgm:spPr/>
    </dgm:pt>
    <dgm:pt modelId="{A08EDE80-89C1-7044-B06B-861E8E8E1971}" type="pres">
      <dgm:prSet presAssocID="{AA69D576-66BC-EC4A-BEC8-BE62F9919817}" presName="extraNode" presStyleLbl="node1" presStyleIdx="0" presStyleCnt="3"/>
      <dgm:spPr/>
    </dgm:pt>
    <dgm:pt modelId="{09DCFBAC-43D6-144D-BACF-E6EE06BA7977}" type="pres">
      <dgm:prSet presAssocID="{AA69D576-66BC-EC4A-BEC8-BE62F9919817}" presName="dstNode" presStyleLbl="node1" presStyleIdx="0" presStyleCnt="3"/>
      <dgm:spPr/>
    </dgm:pt>
    <dgm:pt modelId="{BEE72AC6-45CE-534D-AAA7-C710E649723A}" type="pres">
      <dgm:prSet presAssocID="{EA535197-FEE7-E24A-885C-572823642F1B}" presName="text_1" presStyleLbl="node1" presStyleIdx="0" presStyleCnt="3">
        <dgm:presLayoutVars>
          <dgm:bulletEnabled val="1"/>
        </dgm:presLayoutVars>
      </dgm:prSet>
      <dgm:spPr/>
    </dgm:pt>
    <dgm:pt modelId="{F17CBBF0-3A5B-C94F-B2DC-A7F5C303CAB9}" type="pres">
      <dgm:prSet presAssocID="{EA535197-FEE7-E24A-885C-572823642F1B}" presName="accent_1" presStyleCnt="0"/>
      <dgm:spPr/>
    </dgm:pt>
    <dgm:pt modelId="{715FF6B6-0C35-4C4C-98A3-9BE3E50FE187}" type="pres">
      <dgm:prSet presAssocID="{EA535197-FEE7-E24A-885C-572823642F1B}" presName="accentRepeatNode" presStyleLbl="solidFgAcc1" presStyleIdx="0" presStyleCnt="3"/>
      <dgm:spPr/>
    </dgm:pt>
    <dgm:pt modelId="{9217D1D8-164A-D249-AEA4-D06005980336}" type="pres">
      <dgm:prSet presAssocID="{F3201B91-7BBB-7441-8870-B7E4F9BB8F07}" presName="text_2" presStyleLbl="node1" presStyleIdx="1" presStyleCnt="3">
        <dgm:presLayoutVars>
          <dgm:bulletEnabled val="1"/>
        </dgm:presLayoutVars>
      </dgm:prSet>
      <dgm:spPr/>
    </dgm:pt>
    <dgm:pt modelId="{D82E21F2-5153-9E42-8BEB-7FBAB9240A03}" type="pres">
      <dgm:prSet presAssocID="{F3201B91-7BBB-7441-8870-B7E4F9BB8F07}" presName="accent_2" presStyleCnt="0"/>
      <dgm:spPr/>
    </dgm:pt>
    <dgm:pt modelId="{467C34B2-ED0F-C14E-8D52-F1D94BACD53A}" type="pres">
      <dgm:prSet presAssocID="{F3201B91-7BBB-7441-8870-B7E4F9BB8F07}" presName="accentRepeatNode" presStyleLbl="solidFgAcc1" presStyleIdx="1" presStyleCnt="3"/>
      <dgm:spPr/>
    </dgm:pt>
    <dgm:pt modelId="{B447663B-BEE9-FD4B-9D55-ACC02EB9FD65}" type="pres">
      <dgm:prSet presAssocID="{B7307244-BACD-0B4F-95FF-4374D86B6E85}" presName="text_3" presStyleLbl="node1" presStyleIdx="2" presStyleCnt="3">
        <dgm:presLayoutVars>
          <dgm:bulletEnabled val="1"/>
        </dgm:presLayoutVars>
      </dgm:prSet>
      <dgm:spPr/>
    </dgm:pt>
    <dgm:pt modelId="{24AA6C2F-82B5-CF43-B086-DBE61196C9D0}" type="pres">
      <dgm:prSet presAssocID="{B7307244-BACD-0B4F-95FF-4374D86B6E85}" presName="accent_3" presStyleCnt="0"/>
      <dgm:spPr/>
    </dgm:pt>
    <dgm:pt modelId="{39050D7F-39E6-D245-85F8-C31AF7F23683}" type="pres">
      <dgm:prSet presAssocID="{B7307244-BACD-0B4F-95FF-4374D86B6E85}" presName="accentRepeatNode" presStyleLbl="solidFgAcc1" presStyleIdx="2" presStyleCnt="3"/>
      <dgm:spPr/>
    </dgm:pt>
  </dgm:ptLst>
  <dgm:cxnLst>
    <dgm:cxn modelId="{752D3A21-6EA3-5E49-8EBC-8EAAF803DAA0}" srcId="{AA69D576-66BC-EC4A-BEC8-BE62F9919817}" destId="{B7307244-BACD-0B4F-95FF-4374D86B6E85}" srcOrd="2" destOrd="0" parTransId="{2C4E3EE7-CD15-924D-871A-B9F9C2FD3E63}" sibTransId="{27D2057A-772F-7D43-A5B9-05E649E7BC61}"/>
    <dgm:cxn modelId="{F0D5DB30-F710-F04C-9298-E3EE000C775C}" srcId="{AA69D576-66BC-EC4A-BEC8-BE62F9919817}" destId="{EA535197-FEE7-E24A-885C-572823642F1B}" srcOrd="0" destOrd="0" parTransId="{D829383D-BB9C-814E-B0A3-1211F4D65AE0}" sibTransId="{2AF47FC5-CE38-8D48-8790-135C338110DC}"/>
    <dgm:cxn modelId="{CBE75F34-BEC4-CF47-9D85-2369BE489D06}" type="presOf" srcId="{B7307244-BACD-0B4F-95FF-4374D86B6E85}" destId="{B447663B-BEE9-FD4B-9D55-ACC02EB9FD65}" srcOrd="0" destOrd="0" presId="urn:microsoft.com/office/officeart/2008/layout/VerticalCurvedList"/>
    <dgm:cxn modelId="{29489D81-1A7B-934C-84FE-8F720A772945}" type="presOf" srcId="{EA535197-FEE7-E24A-885C-572823642F1B}" destId="{BEE72AC6-45CE-534D-AAA7-C710E649723A}" srcOrd="0" destOrd="0" presId="urn:microsoft.com/office/officeart/2008/layout/VerticalCurvedList"/>
    <dgm:cxn modelId="{D092E58B-8C75-8748-8B4B-402BC59EA71C}" type="presOf" srcId="{AA69D576-66BC-EC4A-BEC8-BE62F9919817}" destId="{B2CC60E2-E640-4946-B5C0-F7AE76495A6C}" srcOrd="0" destOrd="0" presId="urn:microsoft.com/office/officeart/2008/layout/VerticalCurvedList"/>
    <dgm:cxn modelId="{C24525C9-54E1-3847-9292-5996B0FF9AF5}" type="presOf" srcId="{2AF47FC5-CE38-8D48-8790-135C338110DC}" destId="{99E89F0F-5D43-3B4D-A76B-D8DEEDEA1CF5}" srcOrd="0" destOrd="0" presId="urn:microsoft.com/office/officeart/2008/layout/VerticalCurvedList"/>
    <dgm:cxn modelId="{B3B37FCA-D0B6-F141-B242-DA2628ED002D}" srcId="{AA69D576-66BC-EC4A-BEC8-BE62F9919817}" destId="{F3201B91-7BBB-7441-8870-B7E4F9BB8F07}" srcOrd="1" destOrd="0" parTransId="{4019551F-1E6C-2442-AE42-7EA3F65521D1}" sibTransId="{5A16DAAF-BAF2-0F40-862E-CF0481A7AA19}"/>
    <dgm:cxn modelId="{B6F0E9F5-14ED-E947-8501-569F55BF9C18}" type="presOf" srcId="{F3201B91-7BBB-7441-8870-B7E4F9BB8F07}" destId="{9217D1D8-164A-D249-AEA4-D06005980336}" srcOrd="0" destOrd="0" presId="urn:microsoft.com/office/officeart/2008/layout/VerticalCurvedList"/>
    <dgm:cxn modelId="{203DF736-8A66-434E-8F52-B167CE24293C}" type="presParOf" srcId="{B2CC60E2-E640-4946-B5C0-F7AE76495A6C}" destId="{D6E4A4C5-FA5F-5A43-823C-CE15291393DE}" srcOrd="0" destOrd="0" presId="urn:microsoft.com/office/officeart/2008/layout/VerticalCurvedList"/>
    <dgm:cxn modelId="{4C621182-FA0B-8249-BA62-EF79540E6E8A}" type="presParOf" srcId="{D6E4A4C5-FA5F-5A43-823C-CE15291393DE}" destId="{CC339A3C-3930-CC41-9C6F-C6678440C1FB}" srcOrd="0" destOrd="0" presId="urn:microsoft.com/office/officeart/2008/layout/VerticalCurvedList"/>
    <dgm:cxn modelId="{8DDE5FFF-C5F7-C24A-8A9F-66957AA78DA8}" type="presParOf" srcId="{CC339A3C-3930-CC41-9C6F-C6678440C1FB}" destId="{8526783E-1F2A-9848-8BDB-8B76A52509E3}" srcOrd="0" destOrd="0" presId="urn:microsoft.com/office/officeart/2008/layout/VerticalCurvedList"/>
    <dgm:cxn modelId="{78C08384-A247-474C-B103-DFD81A5A766E}" type="presParOf" srcId="{CC339A3C-3930-CC41-9C6F-C6678440C1FB}" destId="{99E89F0F-5D43-3B4D-A76B-D8DEEDEA1CF5}" srcOrd="1" destOrd="0" presId="urn:microsoft.com/office/officeart/2008/layout/VerticalCurvedList"/>
    <dgm:cxn modelId="{1245606D-010C-4F4F-9AC9-2DA78056EF8D}" type="presParOf" srcId="{CC339A3C-3930-CC41-9C6F-C6678440C1FB}" destId="{A08EDE80-89C1-7044-B06B-861E8E8E1971}" srcOrd="2" destOrd="0" presId="urn:microsoft.com/office/officeart/2008/layout/VerticalCurvedList"/>
    <dgm:cxn modelId="{2272C707-5141-764C-8DD5-B255F6B4526F}" type="presParOf" srcId="{CC339A3C-3930-CC41-9C6F-C6678440C1FB}" destId="{09DCFBAC-43D6-144D-BACF-E6EE06BA7977}" srcOrd="3" destOrd="0" presId="urn:microsoft.com/office/officeart/2008/layout/VerticalCurvedList"/>
    <dgm:cxn modelId="{2DB4E163-2DF5-1047-94E7-B41ACEBB88D4}" type="presParOf" srcId="{D6E4A4C5-FA5F-5A43-823C-CE15291393DE}" destId="{BEE72AC6-45CE-534D-AAA7-C710E649723A}" srcOrd="1" destOrd="0" presId="urn:microsoft.com/office/officeart/2008/layout/VerticalCurvedList"/>
    <dgm:cxn modelId="{5E6F158C-A180-504B-A0EF-A9B8001F73F8}" type="presParOf" srcId="{D6E4A4C5-FA5F-5A43-823C-CE15291393DE}" destId="{F17CBBF0-3A5B-C94F-B2DC-A7F5C303CAB9}" srcOrd="2" destOrd="0" presId="urn:microsoft.com/office/officeart/2008/layout/VerticalCurvedList"/>
    <dgm:cxn modelId="{5710CB67-046F-AD4E-963B-EFE3867E1D32}" type="presParOf" srcId="{F17CBBF0-3A5B-C94F-B2DC-A7F5C303CAB9}" destId="{715FF6B6-0C35-4C4C-98A3-9BE3E50FE187}" srcOrd="0" destOrd="0" presId="urn:microsoft.com/office/officeart/2008/layout/VerticalCurvedList"/>
    <dgm:cxn modelId="{5027C914-0BA0-8B4D-9E84-885FC0CCED98}" type="presParOf" srcId="{D6E4A4C5-FA5F-5A43-823C-CE15291393DE}" destId="{9217D1D8-164A-D249-AEA4-D06005980336}" srcOrd="3" destOrd="0" presId="urn:microsoft.com/office/officeart/2008/layout/VerticalCurvedList"/>
    <dgm:cxn modelId="{17BECA12-3166-554F-B0AB-A98286CDD14E}" type="presParOf" srcId="{D6E4A4C5-FA5F-5A43-823C-CE15291393DE}" destId="{D82E21F2-5153-9E42-8BEB-7FBAB9240A03}" srcOrd="4" destOrd="0" presId="urn:microsoft.com/office/officeart/2008/layout/VerticalCurvedList"/>
    <dgm:cxn modelId="{E1133D4A-3C12-BD46-917C-EF92D9147487}" type="presParOf" srcId="{D82E21F2-5153-9E42-8BEB-7FBAB9240A03}" destId="{467C34B2-ED0F-C14E-8D52-F1D94BACD53A}" srcOrd="0" destOrd="0" presId="urn:microsoft.com/office/officeart/2008/layout/VerticalCurvedList"/>
    <dgm:cxn modelId="{A521555B-8A7F-7B4B-B3E1-B46FF224B6D2}" type="presParOf" srcId="{D6E4A4C5-FA5F-5A43-823C-CE15291393DE}" destId="{B447663B-BEE9-FD4B-9D55-ACC02EB9FD65}" srcOrd="5" destOrd="0" presId="urn:microsoft.com/office/officeart/2008/layout/VerticalCurvedList"/>
    <dgm:cxn modelId="{953E9DE2-D326-DB48-997D-386A07AF85F2}" type="presParOf" srcId="{D6E4A4C5-FA5F-5A43-823C-CE15291393DE}" destId="{24AA6C2F-82B5-CF43-B086-DBE61196C9D0}" srcOrd="6" destOrd="0" presId="urn:microsoft.com/office/officeart/2008/layout/VerticalCurvedList"/>
    <dgm:cxn modelId="{C2E383C1-8E56-9449-AD38-819F359A948F}" type="presParOf" srcId="{24AA6C2F-82B5-CF43-B086-DBE61196C9D0}" destId="{39050D7F-39E6-D245-85F8-C31AF7F2368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E89F0F-5D43-3B4D-A76B-D8DEEDEA1CF5}">
      <dsp:nvSpPr>
        <dsp:cNvPr id="0" name=""/>
        <dsp:cNvSpPr/>
      </dsp:nvSpPr>
      <dsp:spPr>
        <a:xfrm>
          <a:off x="-5353494" y="-819887"/>
          <a:ext cx="6375166" cy="6375166"/>
        </a:xfrm>
        <a:prstGeom prst="blockArc">
          <a:avLst>
            <a:gd name="adj1" fmla="val 18900000"/>
            <a:gd name="adj2" fmla="val 2700000"/>
            <a:gd name="adj3" fmla="val 339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E72AC6-45CE-534D-AAA7-C710E649723A}">
      <dsp:nvSpPr>
        <dsp:cNvPr id="0" name=""/>
        <dsp:cNvSpPr/>
      </dsp:nvSpPr>
      <dsp:spPr>
        <a:xfrm>
          <a:off x="657272" y="473539"/>
          <a:ext cx="6595820" cy="94707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51743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b="1" kern="1200" dirty="0"/>
            <a:t>SYNCOPE</a:t>
          </a:r>
          <a:r>
            <a:rPr lang="fr-FR" sz="2800" kern="1200" dirty="0"/>
            <a:t> = Diagnostic complexe</a:t>
          </a:r>
        </a:p>
      </dsp:txBody>
      <dsp:txXfrm>
        <a:off x="657272" y="473539"/>
        <a:ext cx="6595820" cy="947078"/>
      </dsp:txXfrm>
    </dsp:sp>
    <dsp:sp modelId="{715FF6B6-0C35-4C4C-98A3-9BE3E50FE187}">
      <dsp:nvSpPr>
        <dsp:cNvPr id="0" name=""/>
        <dsp:cNvSpPr/>
      </dsp:nvSpPr>
      <dsp:spPr>
        <a:xfrm>
          <a:off x="65348" y="355154"/>
          <a:ext cx="1183848" cy="11838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17D1D8-164A-D249-AEA4-D06005980336}">
      <dsp:nvSpPr>
        <dsp:cNvPr id="0" name=""/>
        <dsp:cNvSpPr/>
      </dsp:nvSpPr>
      <dsp:spPr>
        <a:xfrm>
          <a:off x="1001535" y="1894156"/>
          <a:ext cx="6251557" cy="947078"/>
        </a:xfrm>
        <a:prstGeom prst="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51743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/>
            <a:t>Syncopes d’origine cardiaque</a:t>
          </a:r>
        </a:p>
      </dsp:txBody>
      <dsp:txXfrm>
        <a:off x="1001535" y="1894156"/>
        <a:ext cx="6251557" cy="947078"/>
      </dsp:txXfrm>
    </dsp:sp>
    <dsp:sp modelId="{467C34B2-ED0F-C14E-8D52-F1D94BACD53A}">
      <dsp:nvSpPr>
        <dsp:cNvPr id="0" name=""/>
        <dsp:cNvSpPr/>
      </dsp:nvSpPr>
      <dsp:spPr>
        <a:xfrm>
          <a:off x="409611" y="1775772"/>
          <a:ext cx="1183848" cy="11838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47663B-BEE9-FD4B-9D55-ACC02EB9FD65}">
      <dsp:nvSpPr>
        <dsp:cNvPr id="0" name=""/>
        <dsp:cNvSpPr/>
      </dsp:nvSpPr>
      <dsp:spPr>
        <a:xfrm>
          <a:off x="657272" y="3314774"/>
          <a:ext cx="6595820" cy="947078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51743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/>
            <a:t>Importance des critères pour stratifier le niveau de risque</a:t>
          </a:r>
        </a:p>
      </dsp:txBody>
      <dsp:txXfrm>
        <a:off x="657272" y="3314774"/>
        <a:ext cx="6595820" cy="947078"/>
      </dsp:txXfrm>
    </dsp:sp>
    <dsp:sp modelId="{39050D7F-39E6-D245-85F8-C31AF7F23683}">
      <dsp:nvSpPr>
        <dsp:cNvPr id="0" name=""/>
        <dsp:cNvSpPr/>
      </dsp:nvSpPr>
      <dsp:spPr>
        <a:xfrm>
          <a:off x="65348" y="3196389"/>
          <a:ext cx="1183848" cy="11838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D23BB3-9447-434F-9C68-80242EF51ADA}" type="datetimeFigureOut">
              <a:rPr lang="fr-FR" smtClean="0"/>
              <a:t>01/10/2022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8C0C1A-C30E-4440-B0A1-6CEC247CD42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59769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764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48F53B-876B-EC43-B326-7C074D62DD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D18B0D9-E0DE-A849-B658-5CF20F6AD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4298DE6-EDFB-2249-A449-616AA05E3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21550-AA6B-7E49-98E0-B24290541AFF}" type="datetimeFigureOut">
              <a:rPr lang="fr-FR" smtClean="0"/>
              <a:t>01/10/2022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6B98FA2-E75F-8246-A366-3AB367B1A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88AA58-6012-7C43-BE10-AB535F938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272A5-AC3B-B24D-A52E-44BE1CE26FA4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3849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E3F63D-EC3D-7441-893E-7CB6CF64D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A51297F-B323-574E-8FC9-7FC4A306A9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6E23C4-8EA9-364C-A58B-896D08ED8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21550-AA6B-7E49-98E0-B24290541AFF}" type="datetimeFigureOut">
              <a:rPr lang="fr-FR" smtClean="0"/>
              <a:t>01/10/2022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46DC1FD-8158-A540-803F-F8D14EFCB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963E27F-0A2E-124B-B189-0334F5D88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272A5-AC3B-B24D-A52E-44BE1CE26FA4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5566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9405D9A-D9EC-EA4B-B76A-E112C97468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1888DE3-5BE7-424F-A60C-D289FDBA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D55292-7F66-FF43-998E-E8EDFE3E4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21550-AA6B-7E49-98E0-B24290541AFF}" type="datetimeFigureOut">
              <a:rPr lang="fr-FR" smtClean="0"/>
              <a:t>01/10/2022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22CEBC-7B6A-DC40-8307-FD51936D8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A5FF40E-ADA4-7845-BD76-5972AF935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272A5-AC3B-B24D-A52E-44BE1CE26FA4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68041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0743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C4F41E-85B5-F64A-BB34-90F5379E3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631AE6-FCB0-F449-8217-08746D97CA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220F64-AB75-134A-A01A-DAD5F7AD4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21550-AA6B-7E49-98E0-B24290541AFF}" type="datetimeFigureOut">
              <a:rPr lang="fr-FR" smtClean="0"/>
              <a:t>01/10/2022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E42B33D-374D-7D42-B7D7-28AC5BE0D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DB6A744-3C2A-DF49-9534-54CB0C3D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272A5-AC3B-B24D-A52E-44BE1CE26FA4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04237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853485-A5F3-9F48-B8DD-D21D3A22D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25FC8FA-26EF-BC43-B132-02EF803C9C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D5FCB41-47F9-ED42-AE6F-F144AB0B9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21550-AA6B-7E49-98E0-B24290541AFF}" type="datetimeFigureOut">
              <a:rPr lang="fr-FR" smtClean="0"/>
              <a:t>01/10/2022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39A3FC3-DD30-9E42-939A-1CBDDBFD9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19E199-90A1-BA49-88D1-816547AD4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272A5-AC3B-B24D-A52E-44BE1CE26FA4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10706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EE16F3-1E18-6C4C-BD94-B18B2132C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6A56A7-BD82-C947-ABA5-4022EA5B3D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847CD3B-52D1-2142-BE13-753FFE2202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01998D5-0758-CB4C-B6B7-7AB16474D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21550-AA6B-7E49-98E0-B24290541AFF}" type="datetimeFigureOut">
              <a:rPr lang="fr-FR" smtClean="0"/>
              <a:t>01/10/2022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C8BF17B-0E2B-C547-8641-E38456DF7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B3FCCE2-37DE-B746-9635-A652DA83E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272A5-AC3B-B24D-A52E-44BE1CE26FA4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27275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468E26-DBEE-7D41-9F6D-AA34D7714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225AB54-B656-1C4A-9972-62162DF3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7C2E2C0-D797-094A-8F51-C86FDC1351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1E97A05-5590-E74B-AB6F-DD2D6B1F80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8356FE1-3A40-E040-8C52-B3047D8F6B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8033092-9849-0240-9D0C-D2FDDBEFF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21550-AA6B-7E49-98E0-B24290541AFF}" type="datetimeFigureOut">
              <a:rPr lang="fr-FR" smtClean="0"/>
              <a:t>01/10/2022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14F8460-3DC7-C447-864A-2E78527F5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3C1FCBB-0E36-E744-B20C-26B24F5F3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272A5-AC3B-B24D-A52E-44BE1CE26FA4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3660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B55722-7DDB-DF44-A2D3-1DF82605C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4DC2CB5-1752-D041-ABB2-E03A6F26F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21550-AA6B-7E49-98E0-B24290541AFF}" type="datetimeFigureOut">
              <a:rPr lang="fr-FR" smtClean="0"/>
              <a:t>01/10/2022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FBBEE2C-8386-6E4C-938A-EA98C937F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E961B41-ABD8-B44D-A20D-A137FFB54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272A5-AC3B-B24D-A52E-44BE1CE26FA4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35648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76967D4-23D8-0B4B-B1AE-563748B79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21550-AA6B-7E49-98E0-B24290541AFF}" type="datetimeFigureOut">
              <a:rPr lang="fr-FR" smtClean="0"/>
              <a:t>01/10/2022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4E4752-71D2-5940-B9B2-AC4377851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41D4345-30AB-C749-8419-124245780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272A5-AC3B-B24D-A52E-44BE1CE26FA4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16481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A82B9A-D549-3542-B096-1F519E5D6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BF7B49-DFDE-DB41-BDFF-DAC15C55F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33990D2-EF9C-7848-AE1C-11FF57BA60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701C997-C45D-8A48-A46A-724D8B71D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21550-AA6B-7E49-98E0-B24290541AFF}" type="datetimeFigureOut">
              <a:rPr lang="fr-FR" smtClean="0"/>
              <a:t>01/10/2022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A93E48E-6F32-7B4A-801E-FD7279BC5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4CA91E9-B450-394F-AEE6-DE7277B8F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272A5-AC3B-B24D-A52E-44BE1CE26FA4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0491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45F3F2-A16C-CA45-94B1-A646F6850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E3EAF57-2C5C-2745-8EC9-1F4B63AAC2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C549968-1106-BE42-8200-9785048F53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5ADECBE-F2DC-2248-8327-6743DEA6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21550-AA6B-7E49-98E0-B24290541AFF}" type="datetimeFigureOut">
              <a:rPr lang="fr-FR" smtClean="0"/>
              <a:t>01/10/2022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A6E1E50-8EA1-AB4D-B385-6AB3DC3DA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D8A7E3A-C252-D946-A8A4-D305F18A9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272A5-AC3B-B24D-A52E-44BE1CE26FA4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83926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62C1816-20B1-6143-9C1C-0EE712B2D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20AFDEC-2BF6-9B4F-A5C3-A4D300432B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F266745-A2AD-EE4E-B536-7416F85959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21550-AA6B-7E49-98E0-B24290541AFF}" type="datetimeFigureOut">
              <a:rPr lang="fr-FR" smtClean="0"/>
              <a:t>01/10/2022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F31011-A191-0C48-9A52-6396EF01A3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955B875-6F9B-DC4D-A9C0-D047CBDCF9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272A5-AC3B-B24D-A52E-44BE1CE26FA4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3460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26.jpeg"/><Relationship Id="rId5" Type="http://schemas.openxmlformats.org/officeDocument/2006/relationships/image" Target="../media/image7.svg"/><Relationship Id="rId10" Type="http://schemas.openxmlformats.org/officeDocument/2006/relationships/image" Target="../media/image25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10" Type="http://schemas.openxmlformats.org/officeDocument/2006/relationships/image" Target="../media/image27.jpe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29.jpeg"/><Relationship Id="rId5" Type="http://schemas.openxmlformats.org/officeDocument/2006/relationships/image" Target="../media/image7.svg"/><Relationship Id="rId10" Type="http://schemas.openxmlformats.org/officeDocument/2006/relationships/image" Target="../media/image28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32.png"/><Relationship Id="rId5" Type="http://schemas.openxmlformats.org/officeDocument/2006/relationships/image" Target="../media/image7.svg"/><Relationship Id="rId10" Type="http://schemas.openxmlformats.org/officeDocument/2006/relationships/image" Target="../media/image31.jpe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4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svg"/><Relationship Id="rId12" Type="http://schemas.openxmlformats.org/officeDocument/2006/relationships/image" Target="../media/image33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36.jpeg"/><Relationship Id="rId5" Type="http://schemas.openxmlformats.org/officeDocument/2006/relationships/image" Target="../media/image7.svg"/><Relationship Id="rId10" Type="http://schemas.openxmlformats.org/officeDocument/2006/relationships/image" Target="../media/image35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video" Target="../media/media5.MOV"/><Relationship Id="rId13" Type="http://schemas.openxmlformats.org/officeDocument/2006/relationships/image" Target="../media/image7.svg"/><Relationship Id="rId18" Type="http://schemas.openxmlformats.org/officeDocument/2006/relationships/image" Target="../media/image37.jpeg"/><Relationship Id="rId3" Type="http://schemas.microsoft.com/office/2007/relationships/media" Target="../media/media3.MOV"/><Relationship Id="rId21" Type="http://schemas.openxmlformats.org/officeDocument/2006/relationships/image" Target="../media/image40.png"/><Relationship Id="rId7" Type="http://schemas.microsoft.com/office/2007/relationships/media" Target="../media/media5.MOV"/><Relationship Id="rId12" Type="http://schemas.openxmlformats.org/officeDocument/2006/relationships/image" Target="../media/image6.png"/><Relationship Id="rId17" Type="http://schemas.openxmlformats.org/officeDocument/2006/relationships/image" Target="../media/image11.svg"/><Relationship Id="rId2" Type="http://schemas.openxmlformats.org/officeDocument/2006/relationships/video" Target="../media/media2.MOV"/><Relationship Id="rId16" Type="http://schemas.openxmlformats.org/officeDocument/2006/relationships/image" Target="../media/image10.png"/><Relationship Id="rId20" Type="http://schemas.openxmlformats.org/officeDocument/2006/relationships/image" Target="../media/image39.png"/><Relationship Id="rId1" Type="http://schemas.microsoft.com/office/2007/relationships/media" Target="../media/media2.MOV"/><Relationship Id="rId6" Type="http://schemas.openxmlformats.org/officeDocument/2006/relationships/video" Target="../media/media4.MOV"/><Relationship Id="rId11" Type="http://schemas.openxmlformats.org/officeDocument/2006/relationships/image" Target="../media/image5.svg"/><Relationship Id="rId5" Type="http://schemas.microsoft.com/office/2007/relationships/media" Target="../media/media4.MOV"/><Relationship Id="rId15" Type="http://schemas.openxmlformats.org/officeDocument/2006/relationships/image" Target="../media/image9.svg"/><Relationship Id="rId23" Type="http://schemas.openxmlformats.org/officeDocument/2006/relationships/image" Target="../media/image42.png"/><Relationship Id="rId10" Type="http://schemas.openxmlformats.org/officeDocument/2006/relationships/image" Target="../media/image4.png"/><Relationship Id="rId19" Type="http://schemas.openxmlformats.org/officeDocument/2006/relationships/image" Target="../media/image38.png"/><Relationship Id="rId4" Type="http://schemas.openxmlformats.org/officeDocument/2006/relationships/video" Target="../media/media3.MOV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8.png"/><Relationship Id="rId22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44.jpeg"/><Relationship Id="rId5" Type="http://schemas.openxmlformats.org/officeDocument/2006/relationships/image" Target="../media/image7.svg"/><Relationship Id="rId10" Type="http://schemas.openxmlformats.org/officeDocument/2006/relationships/image" Target="../media/image43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4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46.jpeg"/><Relationship Id="rId5" Type="http://schemas.openxmlformats.org/officeDocument/2006/relationships/image" Target="../media/image7.svg"/><Relationship Id="rId10" Type="http://schemas.openxmlformats.org/officeDocument/2006/relationships/image" Target="../media/image45.jpe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1.jpe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5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49.jpeg"/><Relationship Id="rId5" Type="http://schemas.openxmlformats.org/officeDocument/2006/relationships/image" Target="../media/image7.sv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svg"/><Relationship Id="rId11" Type="http://schemas.openxmlformats.org/officeDocument/2006/relationships/image" Target="../media/image12.jpe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5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55.jpeg"/><Relationship Id="rId5" Type="http://schemas.openxmlformats.org/officeDocument/2006/relationships/image" Target="../media/image7.svg"/><Relationship Id="rId10" Type="http://schemas.openxmlformats.org/officeDocument/2006/relationships/image" Target="../media/image54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58.jpeg"/><Relationship Id="rId5" Type="http://schemas.openxmlformats.org/officeDocument/2006/relationships/image" Target="../media/image7.svg"/><Relationship Id="rId10" Type="http://schemas.openxmlformats.org/officeDocument/2006/relationships/image" Target="../media/image57.jpe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6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svg"/><Relationship Id="rId12" Type="http://schemas.openxmlformats.org/officeDocument/2006/relationships/image" Target="../media/image59.png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diagramData" Target="../diagrams/data1.xml"/><Relationship Id="rId3" Type="http://schemas.openxmlformats.org/officeDocument/2006/relationships/image" Target="../media/image52.jpe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microsoft.com/office/2007/relationships/diagramDrawing" Target="../diagrams/drawing1.xml"/><Relationship Id="rId2" Type="http://schemas.openxmlformats.org/officeDocument/2006/relationships/image" Target="../media/image48.png"/><Relationship Id="rId16" Type="http://schemas.openxmlformats.org/officeDocument/2006/relationships/diagramColors" Target="../diagrams/colors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diagramQuickStyle" Target="../diagrams/quickStyle1.xml"/><Relationship Id="rId10" Type="http://schemas.openxmlformats.org/officeDocument/2006/relationships/image" Target="../media/image9.svg"/><Relationship Id="rId4" Type="http://schemas.openxmlformats.org/officeDocument/2006/relationships/image" Target="../media/image53.png"/><Relationship Id="rId9" Type="http://schemas.openxmlformats.org/officeDocument/2006/relationships/image" Target="../media/image8.png"/><Relationship Id="rId14" Type="http://schemas.openxmlformats.org/officeDocument/2006/relationships/diagramLayout" Target="../diagrams/layou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10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7.png"/><Relationship Id="rId5" Type="http://schemas.openxmlformats.org/officeDocument/2006/relationships/image" Target="../media/image7.svg"/><Relationship Id="rId10" Type="http://schemas.openxmlformats.org/officeDocument/2006/relationships/image" Target="../media/image16.jpe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9.png"/><Relationship Id="rId5" Type="http://schemas.openxmlformats.org/officeDocument/2006/relationships/image" Target="../media/image7.svg"/><Relationship Id="rId10" Type="http://schemas.openxmlformats.org/officeDocument/2006/relationships/image" Target="../media/image18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21.png"/><Relationship Id="rId5" Type="http://schemas.openxmlformats.org/officeDocument/2006/relationships/image" Target="../media/image7.svg"/><Relationship Id="rId10" Type="http://schemas.openxmlformats.org/officeDocument/2006/relationships/image" Target="../media/image20.jpe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23.png"/><Relationship Id="rId5" Type="http://schemas.openxmlformats.org/officeDocument/2006/relationships/image" Target="../media/image7.svg"/><Relationship Id="rId10" Type="http://schemas.openxmlformats.org/officeDocument/2006/relationships/image" Target="../media/image2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angle 5">
            <a:extLst>
              <a:ext uri="{FF2B5EF4-FFF2-40B4-BE49-F238E27FC236}">
                <a16:creationId xmlns:a16="http://schemas.microsoft.com/office/drawing/2014/main" id="{272C965F-710B-D245-ABDD-984646F004E2}"/>
              </a:ext>
            </a:extLst>
          </p:cNvPr>
          <p:cNvSpPr/>
          <p:nvPr/>
        </p:nvSpPr>
        <p:spPr>
          <a:xfrm rot="10800000">
            <a:off x="5184461" y="6291262"/>
            <a:ext cx="2194560" cy="39014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8524513-C204-2344-98DD-69FCFA37D0E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34878" y="100413"/>
            <a:ext cx="5137809" cy="6321457"/>
          </a:xfrm>
          <a:prstGeom prst="rect">
            <a:avLst/>
          </a:prstGeom>
        </p:spPr>
      </p:pic>
      <p:pic>
        <p:nvPicPr>
          <p:cNvPr id="10" name="Image 9" descr="Une image contenant brosse&#10;&#10;Description générée automatiquement">
            <a:extLst>
              <a:ext uri="{FF2B5EF4-FFF2-40B4-BE49-F238E27FC236}">
                <a16:creationId xmlns:a16="http://schemas.microsoft.com/office/drawing/2014/main" id="{02116022-6503-1241-A3DA-D6C5B8FC8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9073" y="329211"/>
            <a:ext cx="1013654" cy="162184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19DA498-1B30-E844-84BA-EC34FF7803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2223" y="522143"/>
            <a:ext cx="6082794" cy="72414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5D5BFD1-13B5-A949-8B0D-23CD8D967AEB}"/>
              </a:ext>
            </a:extLst>
          </p:cNvPr>
          <p:cNvSpPr txBox="1"/>
          <p:nvPr/>
        </p:nvSpPr>
        <p:spPr>
          <a:xfrm>
            <a:off x="5523749" y="1591370"/>
            <a:ext cx="3502434" cy="73866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sz="1600" dirty="0">
                <a:solidFill>
                  <a:schemeClr val="tx2"/>
                </a:solidFill>
              </a:rPr>
              <a:t>RENCONTRES MEDICALES – Vic sur Cère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sz="1600" dirty="0">
                <a:solidFill>
                  <a:schemeClr val="tx2"/>
                </a:solidFill>
              </a:rPr>
              <a:t>30/09 et 01/10/2022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3105507-9DF1-8546-8CED-C4E55E3DC5F1}"/>
              </a:ext>
            </a:extLst>
          </p:cNvPr>
          <p:cNvSpPr txBox="1"/>
          <p:nvPr/>
        </p:nvSpPr>
        <p:spPr>
          <a:xfrm>
            <a:off x="3602466" y="2964917"/>
            <a:ext cx="7783434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SYNCOPES</a:t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QUEL BILAN RÉALISER ?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1C4C1D4-10F6-C247-B252-ED9285B8C333}"/>
              </a:ext>
            </a:extLst>
          </p:cNvPr>
          <p:cNvSpPr txBox="1"/>
          <p:nvPr/>
        </p:nvSpPr>
        <p:spPr>
          <a:xfrm>
            <a:off x="5852818" y="4938863"/>
            <a:ext cx="2877711" cy="11621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600" dirty="0">
                <a:solidFill>
                  <a:schemeClr val="tx2"/>
                </a:solidFill>
              </a:rPr>
              <a:t>Dr Marion BOUCHANT-PIOCHE</a:t>
            </a:r>
          </a:p>
          <a:p>
            <a:pPr algn="ctr">
              <a:lnSpc>
                <a:spcPct val="150000"/>
              </a:lnSpc>
            </a:pPr>
            <a:r>
              <a:rPr lang="fr-FR" sz="1600" dirty="0">
                <a:solidFill>
                  <a:schemeClr val="tx2"/>
                </a:solidFill>
              </a:rPr>
              <a:t>CCU-AH – Service de Cardiologie</a:t>
            </a:r>
          </a:p>
          <a:p>
            <a:pPr algn="ctr">
              <a:lnSpc>
                <a:spcPct val="150000"/>
              </a:lnSpc>
            </a:pPr>
            <a:r>
              <a:rPr lang="fr-FR" sz="1600" dirty="0">
                <a:solidFill>
                  <a:schemeClr val="tx2"/>
                </a:solidFill>
              </a:rPr>
              <a:t>CHU Gabriel </a:t>
            </a:r>
            <a:r>
              <a:rPr lang="fr-FR" sz="1600" dirty="0" err="1">
                <a:solidFill>
                  <a:schemeClr val="tx2"/>
                </a:solidFill>
              </a:rPr>
              <a:t>Montpied</a:t>
            </a:r>
            <a:endParaRPr lang="fr-FR" sz="1600" dirty="0">
              <a:solidFill>
                <a:schemeClr val="tx2"/>
              </a:solidFill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596F318E-A90C-5349-B09B-94A5EB866D21}"/>
              </a:ext>
            </a:extLst>
          </p:cNvPr>
          <p:cNvCxnSpPr/>
          <p:nvPr/>
        </p:nvCxnSpPr>
        <p:spPr>
          <a:xfrm>
            <a:off x="5676694" y="1499619"/>
            <a:ext cx="3196545" cy="0"/>
          </a:xfrm>
          <a:prstGeom prst="line">
            <a:avLst/>
          </a:prstGeom>
          <a:ln w="12700">
            <a:solidFill>
              <a:srgbClr val="FFB5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5ECC93C3-525E-7347-813B-80BB62C42C47}"/>
              </a:ext>
            </a:extLst>
          </p:cNvPr>
          <p:cNvCxnSpPr>
            <a:cxnSpLocks/>
          </p:cNvCxnSpPr>
          <p:nvPr/>
        </p:nvCxnSpPr>
        <p:spPr>
          <a:xfrm>
            <a:off x="4182476" y="4771011"/>
            <a:ext cx="6564413" cy="0"/>
          </a:xfrm>
          <a:prstGeom prst="line">
            <a:avLst/>
          </a:prstGeom>
          <a:ln w="12700">
            <a:solidFill>
              <a:srgbClr val="FFB5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58BECB26-EAB4-D54E-BCEE-0FCDE097B947}"/>
              </a:ext>
            </a:extLst>
          </p:cNvPr>
          <p:cNvGrpSpPr/>
          <p:nvPr/>
        </p:nvGrpSpPr>
        <p:grpSpPr>
          <a:xfrm>
            <a:off x="0" y="6421870"/>
            <a:ext cx="12192000" cy="698425"/>
            <a:chOff x="0" y="6266890"/>
            <a:chExt cx="12192000" cy="69842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9BC7A94-1A30-1D42-BD86-209B85F66092}"/>
                </a:ext>
              </a:extLst>
            </p:cNvPr>
            <p:cNvSpPr/>
            <p:nvPr/>
          </p:nvSpPr>
          <p:spPr>
            <a:xfrm>
              <a:off x="0" y="6397498"/>
              <a:ext cx="12192000" cy="567817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  <a:effectLst>
              <a:outerShdw blurRad="50800" dist="38100" dir="18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800" dirty="0"/>
                <a:t>	</a:t>
              </a:r>
            </a:p>
          </p:txBody>
        </p:sp>
        <p:sp>
          <p:nvSpPr>
            <p:cNvPr id="20" name="Triangle 19">
              <a:extLst>
                <a:ext uri="{FF2B5EF4-FFF2-40B4-BE49-F238E27FC236}">
                  <a16:creationId xmlns:a16="http://schemas.microsoft.com/office/drawing/2014/main" id="{296F5724-058F-D245-80C7-4B8941CDCF3B}"/>
                </a:ext>
              </a:extLst>
            </p:cNvPr>
            <p:cNvSpPr/>
            <p:nvPr/>
          </p:nvSpPr>
          <p:spPr>
            <a:xfrm rot="10800000">
              <a:off x="6200734" y="6266890"/>
              <a:ext cx="2209175" cy="336498"/>
            </a:xfrm>
            <a:prstGeom prst="triangle">
              <a:avLst>
                <a:gd name="adj" fmla="val 485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4B67C695-DD69-BB4B-8D88-95C044F7B33D}"/>
              </a:ext>
            </a:extLst>
          </p:cNvPr>
          <p:cNvCxnSpPr>
            <a:cxnSpLocks/>
          </p:cNvCxnSpPr>
          <p:nvPr/>
        </p:nvCxnSpPr>
        <p:spPr>
          <a:xfrm>
            <a:off x="4182476" y="2534146"/>
            <a:ext cx="6564413" cy="0"/>
          </a:xfrm>
          <a:prstGeom prst="line">
            <a:avLst/>
          </a:prstGeom>
          <a:ln w="12700">
            <a:solidFill>
              <a:srgbClr val="FFB5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9486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0FEB7EB-4365-8B48-BF20-0F22A657062F}"/>
              </a:ext>
            </a:extLst>
          </p:cNvPr>
          <p:cNvSpPr/>
          <p:nvPr/>
        </p:nvSpPr>
        <p:spPr>
          <a:xfrm>
            <a:off x="1378661" y="3860456"/>
            <a:ext cx="3285184" cy="435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0A9EC3A7-53A2-314F-92CA-85038C17BBE2}"/>
              </a:ext>
            </a:extLst>
          </p:cNvPr>
          <p:cNvGrpSpPr/>
          <p:nvPr/>
        </p:nvGrpSpPr>
        <p:grpSpPr>
          <a:xfrm>
            <a:off x="0" y="6446242"/>
            <a:ext cx="12192000" cy="674053"/>
            <a:chOff x="0" y="6291262"/>
            <a:chExt cx="12192000" cy="67405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74424C0-4E9D-D144-A159-5A39AF87F75A}"/>
                </a:ext>
              </a:extLst>
            </p:cNvPr>
            <p:cNvSpPr/>
            <p:nvPr/>
          </p:nvSpPr>
          <p:spPr>
            <a:xfrm>
              <a:off x="0" y="6397498"/>
              <a:ext cx="12192000" cy="567817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  <a:effectLst>
              <a:outerShdw blurRad="50800" dist="38100" dir="18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800"/>
                <a:t>	</a:t>
              </a:r>
            </a:p>
          </p:txBody>
        </p:sp>
        <p:sp>
          <p:nvSpPr>
            <p:cNvPr id="23" name="Triangle 22">
              <a:extLst>
                <a:ext uri="{FF2B5EF4-FFF2-40B4-BE49-F238E27FC236}">
                  <a16:creationId xmlns:a16="http://schemas.microsoft.com/office/drawing/2014/main" id="{73667C00-D4F2-334B-9422-A8A6CBD03E62}"/>
                </a:ext>
              </a:extLst>
            </p:cNvPr>
            <p:cNvSpPr/>
            <p:nvPr/>
          </p:nvSpPr>
          <p:spPr>
            <a:xfrm rot="10800000">
              <a:off x="4998719" y="6291262"/>
              <a:ext cx="2209175" cy="264524"/>
            </a:xfrm>
            <a:prstGeom prst="triangle">
              <a:avLst>
                <a:gd name="adj" fmla="val 485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38FDC0AB-9EC8-C547-9E63-D85E69316B12}"/>
              </a:ext>
            </a:extLst>
          </p:cNvPr>
          <p:cNvCxnSpPr>
            <a:cxnSpLocks/>
          </p:cNvCxnSpPr>
          <p:nvPr/>
        </p:nvCxnSpPr>
        <p:spPr>
          <a:xfrm>
            <a:off x="1043410" y="710040"/>
            <a:ext cx="2321015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AFC8D335-D3AD-8E43-B8A0-8339CE187A0E}"/>
              </a:ext>
            </a:extLst>
          </p:cNvPr>
          <p:cNvCxnSpPr/>
          <p:nvPr/>
        </p:nvCxnSpPr>
        <p:spPr>
          <a:xfrm>
            <a:off x="514330" y="522863"/>
            <a:ext cx="0" cy="4683938"/>
          </a:xfrm>
          <a:prstGeom prst="line">
            <a:avLst/>
          </a:prstGeom>
          <a:ln>
            <a:solidFill>
              <a:srgbClr val="EF7A89">
                <a:alpha val="3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ircle">
            <a:extLst>
              <a:ext uri="{FF2B5EF4-FFF2-40B4-BE49-F238E27FC236}">
                <a16:creationId xmlns:a16="http://schemas.microsoft.com/office/drawing/2014/main" id="{BB72B386-3F4F-1446-8A66-4B87DAFD3A3E}"/>
              </a:ext>
            </a:extLst>
          </p:cNvPr>
          <p:cNvSpPr>
            <a:spLocks noChangeAspect="1"/>
          </p:cNvSpPr>
          <p:nvPr/>
        </p:nvSpPr>
        <p:spPr>
          <a:xfrm>
            <a:off x="190988" y="186820"/>
            <a:ext cx="672084" cy="672086"/>
          </a:xfrm>
          <a:prstGeom prst="ellipse">
            <a:avLst/>
          </a:prstGeom>
          <a:solidFill>
            <a:srgbClr val="EF7A89">
              <a:alpha val="27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49" name="Circle">
            <a:extLst>
              <a:ext uri="{FF2B5EF4-FFF2-40B4-BE49-F238E27FC236}">
                <a16:creationId xmlns:a16="http://schemas.microsoft.com/office/drawing/2014/main" id="{654E1CCB-2A32-9240-8D37-E787009C20FD}"/>
              </a:ext>
            </a:extLst>
          </p:cNvPr>
          <p:cNvSpPr>
            <a:spLocks noChangeAspect="1"/>
          </p:cNvSpPr>
          <p:nvPr/>
        </p:nvSpPr>
        <p:spPr>
          <a:xfrm>
            <a:off x="190988" y="1748133"/>
            <a:ext cx="672084" cy="672086"/>
          </a:xfrm>
          <a:prstGeom prst="ellipse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50" name="Circle">
            <a:extLst>
              <a:ext uri="{FF2B5EF4-FFF2-40B4-BE49-F238E27FC236}">
                <a16:creationId xmlns:a16="http://schemas.microsoft.com/office/drawing/2014/main" id="{886548EC-E2E4-2147-BD0C-AA35B0DF0A51}"/>
              </a:ext>
            </a:extLst>
          </p:cNvPr>
          <p:cNvSpPr>
            <a:spLocks noChangeAspect="1"/>
          </p:cNvSpPr>
          <p:nvPr/>
        </p:nvSpPr>
        <p:spPr>
          <a:xfrm>
            <a:off x="190988" y="3309445"/>
            <a:ext cx="672084" cy="672086"/>
          </a:xfrm>
          <a:prstGeom prst="ellipse">
            <a:avLst/>
          </a:prstGeom>
          <a:solidFill>
            <a:schemeClr val="accent6">
              <a:alpha val="29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51" name="Circle">
            <a:extLst>
              <a:ext uri="{FF2B5EF4-FFF2-40B4-BE49-F238E27FC236}">
                <a16:creationId xmlns:a16="http://schemas.microsoft.com/office/drawing/2014/main" id="{9E1223E4-B545-E246-A6BC-EC1231DBA9AC}"/>
              </a:ext>
            </a:extLst>
          </p:cNvPr>
          <p:cNvSpPr>
            <a:spLocks noChangeAspect="1"/>
          </p:cNvSpPr>
          <p:nvPr/>
        </p:nvSpPr>
        <p:spPr>
          <a:xfrm>
            <a:off x="190988" y="4870758"/>
            <a:ext cx="672084" cy="672086"/>
          </a:xfrm>
          <a:prstGeom prst="ellipse">
            <a:avLst/>
          </a:prstGeom>
          <a:solidFill>
            <a:schemeClr val="accent5">
              <a:alpha val="3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pic>
        <p:nvPicPr>
          <p:cNvPr id="52" name="Graphique 51" descr="Conversation">
            <a:extLst>
              <a:ext uri="{FF2B5EF4-FFF2-40B4-BE49-F238E27FC236}">
                <a16:creationId xmlns:a16="http://schemas.microsoft.com/office/drawing/2014/main" id="{ECE2438C-36CA-134D-A3AD-32AA841C7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730" y="4995785"/>
            <a:ext cx="457200" cy="457200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1B2532A4-9BC7-604F-A244-AD5C5D240BC0}"/>
              </a:ext>
            </a:extLst>
          </p:cNvPr>
          <p:cNvSpPr/>
          <p:nvPr/>
        </p:nvSpPr>
        <p:spPr>
          <a:xfrm>
            <a:off x="464546" y="1206569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CBD7B9F-95B4-4E41-AF9D-5E3EEA25FF39}"/>
              </a:ext>
            </a:extLst>
          </p:cNvPr>
          <p:cNvSpPr/>
          <p:nvPr/>
        </p:nvSpPr>
        <p:spPr>
          <a:xfrm>
            <a:off x="471132" y="2759877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69FA02F-320A-9247-9A2E-800060BE820D}"/>
              </a:ext>
            </a:extLst>
          </p:cNvPr>
          <p:cNvSpPr/>
          <p:nvPr/>
        </p:nvSpPr>
        <p:spPr>
          <a:xfrm>
            <a:off x="465118" y="4295598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pic>
        <p:nvPicPr>
          <p:cNvPr id="56" name="Graphique 55" descr="Santé mentale avec un remplissage uni">
            <a:extLst>
              <a:ext uri="{FF2B5EF4-FFF2-40B4-BE49-F238E27FC236}">
                <a16:creationId xmlns:a16="http://schemas.microsoft.com/office/drawing/2014/main" id="{F771C951-68D5-884A-BB33-144881625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8430" y="278842"/>
            <a:ext cx="471365" cy="471365"/>
          </a:xfrm>
          <a:prstGeom prst="rect">
            <a:avLst/>
          </a:prstGeom>
        </p:spPr>
      </p:pic>
      <p:pic>
        <p:nvPicPr>
          <p:cNvPr id="57" name="Graphique 56" descr="Stéthoscope avec un remplissage uni">
            <a:extLst>
              <a:ext uri="{FF2B5EF4-FFF2-40B4-BE49-F238E27FC236}">
                <a16:creationId xmlns:a16="http://schemas.microsoft.com/office/drawing/2014/main" id="{E6969E6B-2689-3549-BB27-2F406BE6C3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5730" y="1874943"/>
            <a:ext cx="457200" cy="457200"/>
          </a:xfrm>
          <a:prstGeom prst="rect">
            <a:avLst/>
          </a:prstGeom>
        </p:spPr>
      </p:pic>
      <p:pic>
        <p:nvPicPr>
          <p:cNvPr id="58" name="Graphique 57" descr="Seringue avec un remplissage uni">
            <a:extLst>
              <a:ext uri="{FF2B5EF4-FFF2-40B4-BE49-F238E27FC236}">
                <a16:creationId xmlns:a16="http://schemas.microsoft.com/office/drawing/2014/main" id="{A41A506E-E1F7-2E4B-BDF6-E218B5A53E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4760" y="3430336"/>
            <a:ext cx="452335" cy="452335"/>
          </a:xfrm>
          <a:prstGeom prst="rect">
            <a:avLst/>
          </a:prstGeom>
        </p:spPr>
      </p:pic>
      <p:sp>
        <p:nvSpPr>
          <p:cNvPr id="24" name="TextBox 58">
            <a:extLst>
              <a:ext uri="{FF2B5EF4-FFF2-40B4-BE49-F238E27FC236}">
                <a16:creationId xmlns:a16="http://schemas.microsoft.com/office/drawing/2014/main" id="{E8B454AB-B3B1-CD42-96DD-E6AE0A57CBF0}"/>
              </a:ext>
            </a:extLst>
          </p:cNvPr>
          <p:cNvSpPr txBox="1"/>
          <p:nvPr/>
        </p:nvSpPr>
        <p:spPr>
          <a:xfrm>
            <a:off x="906270" y="252914"/>
            <a:ext cx="4533613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EXAMENS NON INVASIFS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2BD36816-B265-F043-A820-451360D12902}"/>
              </a:ext>
            </a:extLst>
          </p:cNvPr>
          <p:cNvSpPr/>
          <p:nvPr/>
        </p:nvSpPr>
        <p:spPr>
          <a:xfrm>
            <a:off x="5483081" y="225083"/>
            <a:ext cx="5370527" cy="578882"/>
          </a:xfrm>
          <a:prstGeom prst="roundRect">
            <a:avLst/>
          </a:prstGeom>
          <a:solidFill>
            <a:schemeClr val="accent4"/>
          </a:solidFill>
        </p:spPr>
        <p:txBody>
          <a:bodyPr wrap="none" rtlCol="0" anchor="ctr">
            <a:spAutoFit/>
          </a:bodyPr>
          <a:lstStyle/>
          <a:p>
            <a:pPr algn="ctr" fontAlgn="ctr"/>
            <a:r>
              <a:rPr lang="fr-FR" sz="28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MASSAGE SINO-CAROTIDIEN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59248C34-3F31-4240-BAB8-99CE354F2EE9}"/>
              </a:ext>
            </a:extLst>
          </p:cNvPr>
          <p:cNvSpPr/>
          <p:nvPr/>
        </p:nvSpPr>
        <p:spPr>
          <a:xfrm>
            <a:off x="1293000" y="1073848"/>
            <a:ext cx="820847" cy="578882"/>
          </a:xfrm>
          <a:prstGeom prst="roundRect">
            <a:avLst/>
          </a:prstGeom>
          <a:solidFill>
            <a:schemeClr val="accent4"/>
          </a:solidFill>
        </p:spPr>
        <p:txBody>
          <a:bodyPr wrap="none" rtlCol="0" anchor="ctr">
            <a:spAutoFit/>
          </a:bodyPr>
          <a:lstStyle/>
          <a:p>
            <a:pPr algn="ctr" fontAlgn="ctr"/>
            <a:r>
              <a:rPr lang="fr-FR" sz="2800" dirty="0">
                <a:solidFill>
                  <a:schemeClr val="bg1"/>
                </a:solidFill>
                <a:cs typeface="Poppins" pitchFamily="2" charset="77"/>
              </a:rPr>
              <a:t>ECG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FE496F57-FCFE-6048-B9F3-D552825A0D65}"/>
              </a:ext>
            </a:extLst>
          </p:cNvPr>
          <p:cNvSpPr/>
          <p:nvPr/>
        </p:nvSpPr>
        <p:spPr>
          <a:xfrm>
            <a:off x="2607693" y="1077665"/>
            <a:ext cx="3759660" cy="578882"/>
          </a:xfrm>
          <a:prstGeom prst="roundRect">
            <a:avLst/>
          </a:prstGeom>
          <a:solidFill>
            <a:schemeClr val="accent4"/>
          </a:solidFill>
        </p:spPr>
        <p:txBody>
          <a:bodyPr wrap="none" rtlCol="0" anchor="ctr">
            <a:spAutoFit/>
          </a:bodyPr>
          <a:lstStyle/>
          <a:p>
            <a:pPr algn="ctr" fontAlgn="ctr"/>
            <a:r>
              <a:rPr lang="fr-FR" sz="2800" dirty="0">
                <a:solidFill>
                  <a:schemeClr val="bg1"/>
                </a:solidFill>
                <a:cs typeface="Poppins" pitchFamily="2" charset="77"/>
              </a:rPr>
              <a:t>Massage </a:t>
            </a:r>
            <a:r>
              <a:rPr lang="fr-FR" sz="2800" dirty="0" err="1">
                <a:solidFill>
                  <a:schemeClr val="bg1"/>
                </a:solidFill>
                <a:cs typeface="Poppins" pitchFamily="2" charset="77"/>
              </a:rPr>
              <a:t>sino-carotidien</a:t>
            </a:r>
            <a:endParaRPr lang="fr-FR" sz="2800" dirty="0">
              <a:solidFill>
                <a:schemeClr val="bg1"/>
              </a:solidFill>
              <a:cs typeface="Poppins" pitchFamily="2" charset="77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7E8CB9B-3FD7-344D-87B4-631D51DD2F12}"/>
              </a:ext>
            </a:extLst>
          </p:cNvPr>
          <p:cNvSpPr txBox="1"/>
          <p:nvPr/>
        </p:nvSpPr>
        <p:spPr>
          <a:xfrm>
            <a:off x="2179355" y="3882671"/>
            <a:ext cx="1679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Patient &gt; 40 ans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A310511-E2B1-3944-BC9D-3D4C48329851}"/>
              </a:ext>
            </a:extLst>
          </p:cNvPr>
          <p:cNvSpPr txBox="1"/>
          <p:nvPr/>
        </p:nvSpPr>
        <p:spPr>
          <a:xfrm>
            <a:off x="2607276" y="30274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C4D3A326-0BEA-264F-B915-E353C541F6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6011" y="1839519"/>
            <a:ext cx="7302386" cy="4190934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CE0DF6BE-ADE8-C949-A9A5-02129F8F86B0}"/>
              </a:ext>
            </a:extLst>
          </p:cNvPr>
          <p:cNvSpPr txBox="1"/>
          <p:nvPr/>
        </p:nvSpPr>
        <p:spPr>
          <a:xfrm>
            <a:off x="11181086" y="6213924"/>
            <a:ext cx="9473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ESC 2018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A7E4AB1-1AB2-4F4D-8A74-74E5559C4A7F}"/>
              </a:ext>
            </a:extLst>
          </p:cNvPr>
          <p:cNvSpPr txBox="1"/>
          <p:nvPr/>
        </p:nvSpPr>
        <p:spPr>
          <a:xfrm>
            <a:off x="2203917" y="1213198"/>
            <a:ext cx="341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5C7597"/>
                </a:solidFill>
              </a:rPr>
              <a:t>&amp;</a:t>
            </a:r>
          </a:p>
        </p:txBody>
      </p:sp>
      <p:pic>
        <p:nvPicPr>
          <p:cNvPr id="4098" name="Picture 2" descr="Massage du sinus carotidien">
            <a:extLst>
              <a:ext uri="{FF2B5EF4-FFF2-40B4-BE49-F238E27FC236}">
                <a16:creationId xmlns:a16="http://schemas.microsoft.com/office/drawing/2014/main" id="{005B13FE-472D-9B42-A9BE-EDA5125AD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118" y="1849728"/>
            <a:ext cx="3309084" cy="201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 : coins arrondis 38">
            <a:extLst>
              <a:ext uri="{FF2B5EF4-FFF2-40B4-BE49-F238E27FC236}">
                <a16:creationId xmlns:a16="http://schemas.microsoft.com/office/drawing/2014/main" id="{C347D5D8-624F-FF41-98BD-9AE938D4E309}"/>
              </a:ext>
            </a:extLst>
          </p:cNvPr>
          <p:cNvSpPr/>
          <p:nvPr/>
        </p:nvSpPr>
        <p:spPr>
          <a:xfrm>
            <a:off x="4998718" y="3083019"/>
            <a:ext cx="6974979" cy="685792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5358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e 20">
            <a:extLst>
              <a:ext uri="{FF2B5EF4-FFF2-40B4-BE49-F238E27FC236}">
                <a16:creationId xmlns:a16="http://schemas.microsoft.com/office/drawing/2014/main" id="{0A9EC3A7-53A2-314F-92CA-85038C17BBE2}"/>
              </a:ext>
            </a:extLst>
          </p:cNvPr>
          <p:cNvGrpSpPr/>
          <p:nvPr/>
        </p:nvGrpSpPr>
        <p:grpSpPr>
          <a:xfrm>
            <a:off x="0" y="6446242"/>
            <a:ext cx="12192000" cy="674053"/>
            <a:chOff x="0" y="6291262"/>
            <a:chExt cx="12192000" cy="67405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74424C0-4E9D-D144-A159-5A39AF87F75A}"/>
                </a:ext>
              </a:extLst>
            </p:cNvPr>
            <p:cNvSpPr/>
            <p:nvPr/>
          </p:nvSpPr>
          <p:spPr>
            <a:xfrm>
              <a:off x="0" y="6397498"/>
              <a:ext cx="12192000" cy="567817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  <a:effectLst>
              <a:outerShdw blurRad="50800" dist="38100" dir="18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800"/>
                <a:t>	</a:t>
              </a:r>
            </a:p>
          </p:txBody>
        </p:sp>
        <p:sp>
          <p:nvSpPr>
            <p:cNvPr id="23" name="Triangle 22">
              <a:extLst>
                <a:ext uri="{FF2B5EF4-FFF2-40B4-BE49-F238E27FC236}">
                  <a16:creationId xmlns:a16="http://schemas.microsoft.com/office/drawing/2014/main" id="{73667C00-D4F2-334B-9422-A8A6CBD03E62}"/>
                </a:ext>
              </a:extLst>
            </p:cNvPr>
            <p:cNvSpPr/>
            <p:nvPr/>
          </p:nvSpPr>
          <p:spPr>
            <a:xfrm rot="10800000">
              <a:off x="4998719" y="6291262"/>
              <a:ext cx="2209175" cy="264524"/>
            </a:xfrm>
            <a:prstGeom prst="triangle">
              <a:avLst>
                <a:gd name="adj" fmla="val 485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38FDC0AB-9EC8-C547-9E63-D85E69316B12}"/>
              </a:ext>
            </a:extLst>
          </p:cNvPr>
          <p:cNvCxnSpPr>
            <a:cxnSpLocks/>
          </p:cNvCxnSpPr>
          <p:nvPr/>
        </p:nvCxnSpPr>
        <p:spPr>
          <a:xfrm>
            <a:off x="1043410" y="710040"/>
            <a:ext cx="2321015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AFC8D335-D3AD-8E43-B8A0-8339CE187A0E}"/>
              </a:ext>
            </a:extLst>
          </p:cNvPr>
          <p:cNvCxnSpPr/>
          <p:nvPr/>
        </p:nvCxnSpPr>
        <p:spPr>
          <a:xfrm>
            <a:off x="514330" y="522863"/>
            <a:ext cx="0" cy="4683938"/>
          </a:xfrm>
          <a:prstGeom prst="line">
            <a:avLst/>
          </a:prstGeom>
          <a:ln>
            <a:solidFill>
              <a:srgbClr val="EF7A89">
                <a:alpha val="3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ircle">
            <a:extLst>
              <a:ext uri="{FF2B5EF4-FFF2-40B4-BE49-F238E27FC236}">
                <a16:creationId xmlns:a16="http://schemas.microsoft.com/office/drawing/2014/main" id="{BB72B386-3F4F-1446-8A66-4B87DAFD3A3E}"/>
              </a:ext>
            </a:extLst>
          </p:cNvPr>
          <p:cNvSpPr>
            <a:spLocks noChangeAspect="1"/>
          </p:cNvSpPr>
          <p:nvPr/>
        </p:nvSpPr>
        <p:spPr>
          <a:xfrm>
            <a:off x="190988" y="186820"/>
            <a:ext cx="672084" cy="672086"/>
          </a:xfrm>
          <a:prstGeom prst="ellipse">
            <a:avLst/>
          </a:prstGeom>
          <a:solidFill>
            <a:srgbClr val="EF7A89">
              <a:alpha val="27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49" name="Circle">
            <a:extLst>
              <a:ext uri="{FF2B5EF4-FFF2-40B4-BE49-F238E27FC236}">
                <a16:creationId xmlns:a16="http://schemas.microsoft.com/office/drawing/2014/main" id="{654E1CCB-2A32-9240-8D37-E787009C20FD}"/>
              </a:ext>
            </a:extLst>
          </p:cNvPr>
          <p:cNvSpPr>
            <a:spLocks noChangeAspect="1"/>
          </p:cNvSpPr>
          <p:nvPr/>
        </p:nvSpPr>
        <p:spPr>
          <a:xfrm>
            <a:off x="190988" y="1748133"/>
            <a:ext cx="672084" cy="672086"/>
          </a:xfrm>
          <a:prstGeom prst="ellipse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50" name="Circle">
            <a:extLst>
              <a:ext uri="{FF2B5EF4-FFF2-40B4-BE49-F238E27FC236}">
                <a16:creationId xmlns:a16="http://schemas.microsoft.com/office/drawing/2014/main" id="{886548EC-E2E4-2147-BD0C-AA35B0DF0A51}"/>
              </a:ext>
            </a:extLst>
          </p:cNvPr>
          <p:cNvSpPr>
            <a:spLocks noChangeAspect="1"/>
          </p:cNvSpPr>
          <p:nvPr/>
        </p:nvSpPr>
        <p:spPr>
          <a:xfrm>
            <a:off x="190988" y="3309445"/>
            <a:ext cx="672084" cy="672086"/>
          </a:xfrm>
          <a:prstGeom prst="ellipse">
            <a:avLst/>
          </a:prstGeom>
          <a:solidFill>
            <a:schemeClr val="accent6">
              <a:alpha val="29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51" name="Circle">
            <a:extLst>
              <a:ext uri="{FF2B5EF4-FFF2-40B4-BE49-F238E27FC236}">
                <a16:creationId xmlns:a16="http://schemas.microsoft.com/office/drawing/2014/main" id="{9E1223E4-B545-E246-A6BC-EC1231DBA9AC}"/>
              </a:ext>
            </a:extLst>
          </p:cNvPr>
          <p:cNvSpPr>
            <a:spLocks noChangeAspect="1"/>
          </p:cNvSpPr>
          <p:nvPr/>
        </p:nvSpPr>
        <p:spPr>
          <a:xfrm>
            <a:off x="190988" y="4870758"/>
            <a:ext cx="672084" cy="672086"/>
          </a:xfrm>
          <a:prstGeom prst="ellipse">
            <a:avLst/>
          </a:prstGeom>
          <a:solidFill>
            <a:schemeClr val="accent5">
              <a:alpha val="3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pic>
        <p:nvPicPr>
          <p:cNvPr id="52" name="Graphique 51" descr="Conversation">
            <a:extLst>
              <a:ext uri="{FF2B5EF4-FFF2-40B4-BE49-F238E27FC236}">
                <a16:creationId xmlns:a16="http://schemas.microsoft.com/office/drawing/2014/main" id="{ECE2438C-36CA-134D-A3AD-32AA841C7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730" y="4995785"/>
            <a:ext cx="457200" cy="457200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1B2532A4-9BC7-604F-A244-AD5C5D240BC0}"/>
              </a:ext>
            </a:extLst>
          </p:cNvPr>
          <p:cNvSpPr/>
          <p:nvPr/>
        </p:nvSpPr>
        <p:spPr>
          <a:xfrm>
            <a:off x="464546" y="1206569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CBD7B9F-95B4-4E41-AF9D-5E3EEA25FF39}"/>
              </a:ext>
            </a:extLst>
          </p:cNvPr>
          <p:cNvSpPr/>
          <p:nvPr/>
        </p:nvSpPr>
        <p:spPr>
          <a:xfrm>
            <a:off x="471132" y="2759877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69FA02F-320A-9247-9A2E-800060BE820D}"/>
              </a:ext>
            </a:extLst>
          </p:cNvPr>
          <p:cNvSpPr/>
          <p:nvPr/>
        </p:nvSpPr>
        <p:spPr>
          <a:xfrm>
            <a:off x="465118" y="4295598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pic>
        <p:nvPicPr>
          <p:cNvPr id="56" name="Graphique 55" descr="Santé mentale avec un remplissage uni">
            <a:extLst>
              <a:ext uri="{FF2B5EF4-FFF2-40B4-BE49-F238E27FC236}">
                <a16:creationId xmlns:a16="http://schemas.microsoft.com/office/drawing/2014/main" id="{F771C951-68D5-884A-BB33-144881625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8430" y="278842"/>
            <a:ext cx="471365" cy="471365"/>
          </a:xfrm>
          <a:prstGeom prst="rect">
            <a:avLst/>
          </a:prstGeom>
        </p:spPr>
      </p:pic>
      <p:pic>
        <p:nvPicPr>
          <p:cNvPr id="57" name="Graphique 56" descr="Stéthoscope avec un remplissage uni">
            <a:extLst>
              <a:ext uri="{FF2B5EF4-FFF2-40B4-BE49-F238E27FC236}">
                <a16:creationId xmlns:a16="http://schemas.microsoft.com/office/drawing/2014/main" id="{E6969E6B-2689-3549-BB27-2F406BE6C3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5730" y="1874943"/>
            <a:ext cx="457200" cy="457200"/>
          </a:xfrm>
          <a:prstGeom prst="rect">
            <a:avLst/>
          </a:prstGeom>
        </p:spPr>
      </p:pic>
      <p:pic>
        <p:nvPicPr>
          <p:cNvPr id="58" name="Graphique 57" descr="Seringue avec un remplissage uni">
            <a:extLst>
              <a:ext uri="{FF2B5EF4-FFF2-40B4-BE49-F238E27FC236}">
                <a16:creationId xmlns:a16="http://schemas.microsoft.com/office/drawing/2014/main" id="{A41A506E-E1F7-2E4B-BDF6-E218B5A53E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4760" y="3430336"/>
            <a:ext cx="452335" cy="452335"/>
          </a:xfrm>
          <a:prstGeom prst="rect">
            <a:avLst/>
          </a:prstGeom>
        </p:spPr>
      </p:pic>
      <p:sp>
        <p:nvSpPr>
          <p:cNvPr id="24" name="TextBox 58">
            <a:extLst>
              <a:ext uri="{FF2B5EF4-FFF2-40B4-BE49-F238E27FC236}">
                <a16:creationId xmlns:a16="http://schemas.microsoft.com/office/drawing/2014/main" id="{E8B454AB-B3B1-CD42-96DD-E6AE0A57CBF0}"/>
              </a:ext>
            </a:extLst>
          </p:cNvPr>
          <p:cNvSpPr txBox="1"/>
          <p:nvPr/>
        </p:nvSpPr>
        <p:spPr>
          <a:xfrm>
            <a:off x="906270" y="252914"/>
            <a:ext cx="4533613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EXAMENS NON INVASIFS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2BD36816-B265-F043-A820-451360D12902}"/>
              </a:ext>
            </a:extLst>
          </p:cNvPr>
          <p:cNvSpPr/>
          <p:nvPr/>
        </p:nvSpPr>
        <p:spPr>
          <a:xfrm>
            <a:off x="5483081" y="225083"/>
            <a:ext cx="5370527" cy="578882"/>
          </a:xfrm>
          <a:prstGeom prst="roundRect">
            <a:avLst/>
          </a:prstGeom>
          <a:solidFill>
            <a:schemeClr val="accent4"/>
          </a:solidFill>
        </p:spPr>
        <p:txBody>
          <a:bodyPr wrap="none" rtlCol="0" anchor="ctr">
            <a:spAutoFit/>
          </a:bodyPr>
          <a:lstStyle/>
          <a:p>
            <a:pPr algn="ctr" fontAlgn="ctr"/>
            <a:r>
              <a:rPr lang="fr-FR" sz="28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MASSAGE SINO-CAROTIDIEN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CE0DF6BE-ADE8-C949-A9A5-02129F8F86B0}"/>
              </a:ext>
            </a:extLst>
          </p:cNvPr>
          <p:cNvSpPr txBox="1"/>
          <p:nvPr/>
        </p:nvSpPr>
        <p:spPr>
          <a:xfrm>
            <a:off x="11181086" y="6213924"/>
            <a:ext cx="9473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ESC 2018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3FA0216-5C10-B544-9595-567C7BDD1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414" y="974600"/>
            <a:ext cx="6981398" cy="523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4CD96002-542A-3649-93D8-5C09B632A6B4}"/>
              </a:ext>
            </a:extLst>
          </p:cNvPr>
          <p:cNvSpPr txBox="1"/>
          <p:nvPr/>
        </p:nvSpPr>
        <p:spPr>
          <a:xfrm>
            <a:off x="8331000" y="6210649"/>
            <a:ext cx="32079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 dirty="0"/>
              <a:t>https://</a:t>
            </a:r>
            <a:r>
              <a:rPr lang="fr-FR" sz="1600" i="1" dirty="0" err="1"/>
              <a:t>www.e-cardiogram.com</a:t>
            </a:r>
            <a:r>
              <a:rPr lang="fr-FR" sz="1600" i="1" dirty="0"/>
              <a:t>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7B5DF1D-DEFB-824B-A406-B63600C93A9C}"/>
              </a:ext>
            </a:extLst>
          </p:cNvPr>
          <p:cNvSpPr txBox="1"/>
          <p:nvPr/>
        </p:nvSpPr>
        <p:spPr>
          <a:xfrm>
            <a:off x="8520831" y="3716767"/>
            <a:ext cx="3392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Si ne reproduit pas les symptômes</a:t>
            </a:r>
          </a:p>
          <a:p>
            <a:pPr algn="ctr"/>
            <a:r>
              <a:rPr lang="fr-FR" b="1" dirty="0"/>
              <a:t>NEGATIF !!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0388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e 20">
            <a:extLst>
              <a:ext uri="{FF2B5EF4-FFF2-40B4-BE49-F238E27FC236}">
                <a16:creationId xmlns:a16="http://schemas.microsoft.com/office/drawing/2014/main" id="{0A9EC3A7-53A2-314F-92CA-85038C17BBE2}"/>
              </a:ext>
            </a:extLst>
          </p:cNvPr>
          <p:cNvGrpSpPr/>
          <p:nvPr/>
        </p:nvGrpSpPr>
        <p:grpSpPr>
          <a:xfrm>
            <a:off x="0" y="6446242"/>
            <a:ext cx="12192000" cy="674053"/>
            <a:chOff x="0" y="6291262"/>
            <a:chExt cx="12192000" cy="67405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74424C0-4E9D-D144-A159-5A39AF87F75A}"/>
                </a:ext>
              </a:extLst>
            </p:cNvPr>
            <p:cNvSpPr/>
            <p:nvPr/>
          </p:nvSpPr>
          <p:spPr>
            <a:xfrm>
              <a:off x="0" y="6397498"/>
              <a:ext cx="12192000" cy="567817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  <a:effectLst>
              <a:outerShdw blurRad="50800" dist="38100" dir="18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800"/>
                <a:t>	</a:t>
              </a:r>
            </a:p>
          </p:txBody>
        </p:sp>
        <p:sp>
          <p:nvSpPr>
            <p:cNvPr id="23" name="Triangle 22">
              <a:extLst>
                <a:ext uri="{FF2B5EF4-FFF2-40B4-BE49-F238E27FC236}">
                  <a16:creationId xmlns:a16="http://schemas.microsoft.com/office/drawing/2014/main" id="{73667C00-D4F2-334B-9422-A8A6CBD03E62}"/>
                </a:ext>
              </a:extLst>
            </p:cNvPr>
            <p:cNvSpPr/>
            <p:nvPr/>
          </p:nvSpPr>
          <p:spPr>
            <a:xfrm rot="10800000">
              <a:off x="4998719" y="6291262"/>
              <a:ext cx="2209175" cy="264524"/>
            </a:xfrm>
            <a:prstGeom prst="triangle">
              <a:avLst>
                <a:gd name="adj" fmla="val 485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38FDC0AB-9EC8-C547-9E63-D85E69316B12}"/>
              </a:ext>
            </a:extLst>
          </p:cNvPr>
          <p:cNvCxnSpPr>
            <a:cxnSpLocks/>
          </p:cNvCxnSpPr>
          <p:nvPr/>
        </p:nvCxnSpPr>
        <p:spPr>
          <a:xfrm>
            <a:off x="1043410" y="710040"/>
            <a:ext cx="2321015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AFC8D335-D3AD-8E43-B8A0-8339CE187A0E}"/>
              </a:ext>
            </a:extLst>
          </p:cNvPr>
          <p:cNvCxnSpPr/>
          <p:nvPr/>
        </p:nvCxnSpPr>
        <p:spPr>
          <a:xfrm>
            <a:off x="514330" y="522863"/>
            <a:ext cx="0" cy="4683938"/>
          </a:xfrm>
          <a:prstGeom prst="line">
            <a:avLst/>
          </a:prstGeom>
          <a:ln>
            <a:solidFill>
              <a:srgbClr val="EF7A89">
                <a:alpha val="3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ircle">
            <a:extLst>
              <a:ext uri="{FF2B5EF4-FFF2-40B4-BE49-F238E27FC236}">
                <a16:creationId xmlns:a16="http://schemas.microsoft.com/office/drawing/2014/main" id="{BB72B386-3F4F-1446-8A66-4B87DAFD3A3E}"/>
              </a:ext>
            </a:extLst>
          </p:cNvPr>
          <p:cNvSpPr>
            <a:spLocks noChangeAspect="1"/>
          </p:cNvSpPr>
          <p:nvPr/>
        </p:nvSpPr>
        <p:spPr>
          <a:xfrm>
            <a:off x="190988" y="186820"/>
            <a:ext cx="672084" cy="672086"/>
          </a:xfrm>
          <a:prstGeom prst="ellipse">
            <a:avLst/>
          </a:prstGeom>
          <a:solidFill>
            <a:srgbClr val="EF7A89">
              <a:alpha val="27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49" name="Circle">
            <a:extLst>
              <a:ext uri="{FF2B5EF4-FFF2-40B4-BE49-F238E27FC236}">
                <a16:creationId xmlns:a16="http://schemas.microsoft.com/office/drawing/2014/main" id="{654E1CCB-2A32-9240-8D37-E787009C20FD}"/>
              </a:ext>
            </a:extLst>
          </p:cNvPr>
          <p:cNvSpPr>
            <a:spLocks noChangeAspect="1"/>
          </p:cNvSpPr>
          <p:nvPr/>
        </p:nvSpPr>
        <p:spPr>
          <a:xfrm>
            <a:off x="190988" y="1748133"/>
            <a:ext cx="672084" cy="672086"/>
          </a:xfrm>
          <a:prstGeom prst="ellipse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50" name="Circle">
            <a:extLst>
              <a:ext uri="{FF2B5EF4-FFF2-40B4-BE49-F238E27FC236}">
                <a16:creationId xmlns:a16="http://schemas.microsoft.com/office/drawing/2014/main" id="{886548EC-E2E4-2147-BD0C-AA35B0DF0A51}"/>
              </a:ext>
            </a:extLst>
          </p:cNvPr>
          <p:cNvSpPr>
            <a:spLocks noChangeAspect="1"/>
          </p:cNvSpPr>
          <p:nvPr/>
        </p:nvSpPr>
        <p:spPr>
          <a:xfrm>
            <a:off x="190988" y="3309445"/>
            <a:ext cx="672084" cy="672086"/>
          </a:xfrm>
          <a:prstGeom prst="ellipse">
            <a:avLst/>
          </a:prstGeom>
          <a:solidFill>
            <a:schemeClr val="accent6">
              <a:alpha val="29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51" name="Circle">
            <a:extLst>
              <a:ext uri="{FF2B5EF4-FFF2-40B4-BE49-F238E27FC236}">
                <a16:creationId xmlns:a16="http://schemas.microsoft.com/office/drawing/2014/main" id="{9E1223E4-B545-E246-A6BC-EC1231DBA9AC}"/>
              </a:ext>
            </a:extLst>
          </p:cNvPr>
          <p:cNvSpPr>
            <a:spLocks noChangeAspect="1"/>
          </p:cNvSpPr>
          <p:nvPr/>
        </p:nvSpPr>
        <p:spPr>
          <a:xfrm>
            <a:off x="190988" y="4870758"/>
            <a:ext cx="672084" cy="672086"/>
          </a:xfrm>
          <a:prstGeom prst="ellipse">
            <a:avLst/>
          </a:prstGeom>
          <a:solidFill>
            <a:schemeClr val="accent5">
              <a:alpha val="3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pic>
        <p:nvPicPr>
          <p:cNvPr id="52" name="Graphique 51" descr="Conversation">
            <a:extLst>
              <a:ext uri="{FF2B5EF4-FFF2-40B4-BE49-F238E27FC236}">
                <a16:creationId xmlns:a16="http://schemas.microsoft.com/office/drawing/2014/main" id="{ECE2438C-36CA-134D-A3AD-32AA841C7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730" y="4995785"/>
            <a:ext cx="457200" cy="457200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1B2532A4-9BC7-604F-A244-AD5C5D240BC0}"/>
              </a:ext>
            </a:extLst>
          </p:cNvPr>
          <p:cNvSpPr/>
          <p:nvPr/>
        </p:nvSpPr>
        <p:spPr>
          <a:xfrm>
            <a:off x="464546" y="1206569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CBD7B9F-95B4-4E41-AF9D-5E3EEA25FF39}"/>
              </a:ext>
            </a:extLst>
          </p:cNvPr>
          <p:cNvSpPr/>
          <p:nvPr/>
        </p:nvSpPr>
        <p:spPr>
          <a:xfrm>
            <a:off x="471132" y="2759877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69FA02F-320A-9247-9A2E-800060BE820D}"/>
              </a:ext>
            </a:extLst>
          </p:cNvPr>
          <p:cNvSpPr/>
          <p:nvPr/>
        </p:nvSpPr>
        <p:spPr>
          <a:xfrm>
            <a:off x="465118" y="4295598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pic>
        <p:nvPicPr>
          <p:cNvPr id="56" name="Graphique 55" descr="Santé mentale avec un remplissage uni">
            <a:extLst>
              <a:ext uri="{FF2B5EF4-FFF2-40B4-BE49-F238E27FC236}">
                <a16:creationId xmlns:a16="http://schemas.microsoft.com/office/drawing/2014/main" id="{F771C951-68D5-884A-BB33-144881625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8430" y="278842"/>
            <a:ext cx="471365" cy="471365"/>
          </a:xfrm>
          <a:prstGeom prst="rect">
            <a:avLst/>
          </a:prstGeom>
        </p:spPr>
      </p:pic>
      <p:pic>
        <p:nvPicPr>
          <p:cNvPr id="57" name="Graphique 56" descr="Stéthoscope avec un remplissage uni">
            <a:extLst>
              <a:ext uri="{FF2B5EF4-FFF2-40B4-BE49-F238E27FC236}">
                <a16:creationId xmlns:a16="http://schemas.microsoft.com/office/drawing/2014/main" id="{E6969E6B-2689-3549-BB27-2F406BE6C3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5730" y="1874943"/>
            <a:ext cx="457200" cy="457200"/>
          </a:xfrm>
          <a:prstGeom prst="rect">
            <a:avLst/>
          </a:prstGeom>
        </p:spPr>
      </p:pic>
      <p:pic>
        <p:nvPicPr>
          <p:cNvPr id="58" name="Graphique 57" descr="Seringue avec un remplissage uni">
            <a:extLst>
              <a:ext uri="{FF2B5EF4-FFF2-40B4-BE49-F238E27FC236}">
                <a16:creationId xmlns:a16="http://schemas.microsoft.com/office/drawing/2014/main" id="{A41A506E-E1F7-2E4B-BDF6-E218B5A53E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4760" y="3430336"/>
            <a:ext cx="452335" cy="452335"/>
          </a:xfrm>
          <a:prstGeom prst="rect">
            <a:avLst/>
          </a:prstGeom>
        </p:spPr>
      </p:pic>
      <p:sp>
        <p:nvSpPr>
          <p:cNvPr id="24" name="TextBox 58">
            <a:extLst>
              <a:ext uri="{FF2B5EF4-FFF2-40B4-BE49-F238E27FC236}">
                <a16:creationId xmlns:a16="http://schemas.microsoft.com/office/drawing/2014/main" id="{E8B454AB-B3B1-CD42-96DD-E6AE0A57CBF0}"/>
              </a:ext>
            </a:extLst>
          </p:cNvPr>
          <p:cNvSpPr txBox="1"/>
          <p:nvPr/>
        </p:nvSpPr>
        <p:spPr>
          <a:xfrm>
            <a:off x="906270" y="252914"/>
            <a:ext cx="4533613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EXAMENS NON INVASIFS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2BD36816-B265-F043-A820-451360D12902}"/>
              </a:ext>
            </a:extLst>
          </p:cNvPr>
          <p:cNvSpPr/>
          <p:nvPr/>
        </p:nvSpPr>
        <p:spPr>
          <a:xfrm>
            <a:off x="5577023" y="225083"/>
            <a:ext cx="3539996" cy="578882"/>
          </a:xfrm>
          <a:prstGeom prst="roundRect">
            <a:avLst/>
          </a:prstGeom>
          <a:solidFill>
            <a:schemeClr val="accent4"/>
          </a:solidFill>
        </p:spPr>
        <p:txBody>
          <a:bodyPr wrap="none" rtlCol="0" anchor="ctr">
            <a:spAutoFit/>
          </a:bodyPr>
          <a:lstStyle/>
          <a:p>
            <a:pPr algn="ctr" fontAlgn="ctr"/>
            <a:r>
              <a:rPr lang="fr-FR" sz="28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EPREUVE D’EFFORT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CE0DF6BE-ADE8-C949-A9A5-02129F8F86B0}"/>
              </a:ext>
            </a:extLst>
          </p:cNvPr>
          <p:cNvSpPr txBox="1"/>
          <p:nvPr/>
        </p:nvSpPr>
        <p:spPr>
          <a:xfrm>
            <a:off x="11181086" y="6213924"/>
            <a:ext cx="9473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ESC 2018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A6F205F-9287-CE4B-A797-D8AF34F98379}"/>
              </a:ext>
            </a:extLst>
          </p:cNvPr>
          <p:cNvSpPr txBox="1"/>
          <p:nvPr/>
        </p:nvSpPr>
        <p:spPr>
          <a:xfrm>
            <a:off x="3037703" y="1221495"/>
            <a:ext cx="67333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Si syncope à l’effort ou juste après l’arrêt de l’effort </a:t>
            </a:r>
            <a:r>
              <a:rPr lang="fr-FR" sz="2000" b="1" dirty="0"/>
              <a:t>(Classe I, C)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EDB21E8-FE46-964A-A0F1-D745CECF1B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14654" y="2608944"/>
            <a:ext cx="6113743" cy="325107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34FB71D-6CA1-9C40-B3C3-22B4D2F94AFB}"/>
              </a:ext>
            </a:extLst>
          </p:cNvPr>
          <p:cNvSpPr txBox="1"/>
          <p:nvPr/>
        </p:nvSpPr>
        <p:spPr>
          <a:xfrm>
            <a:off x="9771085" y="6195019"/>
            <a:ext cx="1410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err="1"/>
              <a:t>Icono</a:t>
            </a:r>
            <a:r>
              <a:rPr lang="fr-FR" sz="1600" i="1" dirty="0"/>
              <a:t> </a:t>
            </a:r>
            <a:r>
              <a:rPr lang="fr-FR" sz="1600" i="1" dirty="0" err="1"/>
              <a:t>O.Pantet</a:t>
            </a:r>
            <a:endParaRPr lang="fr-FR" sz="1600" i="1" dirty="0"/>
          </a:p>
        </p:txBody>
      </p:sp>
      <p:pic>
        <p:nvPicPr>
          <p:cNvPr id="9218" name="Picture 2" descr="Test d'effort cardiaque | Ramsay Santé">
            <a:extLst>
              <a:ext uri="{FF2B5EF4-FFF2-40B4-BE49-F238E27FC236}">
                <a16:creationId xmlns:a16="http://schemas.microsoft.com/office/drawing/2014/main" id="{4922828D-AD6A-7545-90B8-FFA840915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700" y="2636413"/>
            <a:ext cx="4327479" cy="310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65C71FB-CC9E-E845-BF48-1AFD5C45AC70}"/>
              </a:ext>
            </a:extLst>
          </p:cNvPr>
          <p:cNvSpPr txBox="1"/>
          <p:nvPr/>
        </p:nvSpPr>
        <p:spPr>
          <a:xfrm>
            <a:off x="6689591" y="5856465"/>
            <a:ext cx="47638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Tachycardie ventriculaire apparaissant au pic de l’effort</a:t>
            </a:r>
          </a:p>
        </p:txBody>
      </p:sp>
      <p:pic>
        <p:nvPicPr>
          <p:cNvPr id="14" name="Image 13" descr="Une image contenant table&#10;&#10;Description générée automatiquement">
            <a:extLst>
              <a:ext uri="{FF2B5EF4-FFF2-40B4-BE49-F238E27FC236}">
                <a16:creationId xmlns:a16="http://schemas.microsoft.com/office/drawing/2014/main" id="{2BFCECB3-FB16-554B-AD82-6631FEED03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20166" y="113277"/>
            <a:ext cx="2080846" cy="237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126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e 20">
            <a:extLst>
              <a:ext uri="{FF2B5EF4-FFF2-40B4-BE49-F238E27FC236}">
                <a16:creationId xmlns:a16="http://schemas.microsoft.com/office/drawing/2014/main" id="{0A9EC3A7-53A2-314F-92CA-85038C17BBE2}"/>
              </a:ext>
            </a:extLst>
          </p:cNvPr>
          <p:cNvGrpSpPr/>
          <p:nvPr/>
        </p:nvGrpSpPr>
        <p:grpSpPr>
          <a:xfrm>
            <a:off x="0" y="6446242"/>
            <a:ext cx="12192000" cy="674053"/>
            <a:chOff x="0" y="6291262"/>
            <a:chExt cx="12192000" cy="67405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74424C0-4E9D-D144-A159-5A39AF87F75A}"/>
                </a:ext>
              </a:extLst>
            </p:cNvPr>
            <p:cNvSpPr/>
            <p:nvPr/>
          </p:nvSpPr>
          <p:spPr>
            <a:xfrm>
              <a:off x="0" y="6397498"/>
              <a:ext cx="12192000" cy="567817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  <a:effectLst>
              <a:outerShdw blurRad="50800" dist="38100" dir="18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800"/>
                <a:t>	</a:t>
              </a:r>
            </a:p>
          </p:txBody>
        </p:sp>
        <p:sp>
          <p:nvSpPr>
            <p:cNvPr id="23" name="Triangle 22">
              <a:extLst>
                <a:ext uri="{FF2B5EF4-FFF2-40B4-BE49-F238E27FC236}">
                  <a16:creationId xmlns:a16="http://schemas.microsoft.com/office/drawing/2014/main" id="{73667C00-D4F2-334B-9422-A8A6CBD03E62}"/>
                </a:ext>
              </a:extLst>
            </p:cNvPr>
            <p:cNvSpPr/>
            <p:nvPr/>
          </p:nvSpPr>
          <p:spPr>
            <a:xfrm rot="10800000">
              <a:off x="4998719" y="6291262"/>
              <a:ext cx="2209175" cy="264524"/>
            </a:xfrm>
            <a:prstGeom prst="triangle">
              <a:avLst>
                <a:gd name="adj" fmla="val 485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38FDC0AB-9EC8-C547-9E63-D85E69316B12}"/>
              </a:ext>
            </a:extLst>
          </p:cNvPr>
          <p:cNvCxnSpPr>
            <a:cxnSpLocks/>
          </p:cNvCxnSpPr>
          <p:nvPr/>
        </p:nvCxnSpPr>
        <p:spPr>
          <a:xfrm>
            <a:off x="1043410" y="710040"/>
            <a:ext cx="2321015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AFC8D335-D3AD-8E43-B8A0-8339CE187A0E}"/>
              </a:ext>
            </a:extLst>
          </p:cNvPr>
          <p:cNvCxnSpPr/>
          <p:nvPr/>
        </p:nvCxnSpPr>
        <p:spPr>
          <a:xfrm>
            <a:off x="514330" y="522863"/>
            <a:ext cx="0" cy="4683938"/>
          </a:xfrm>
          <a:prstGeom prst="line">
            <a:avLst/>
          </a:prstGeom>
          <a:ln>
            <a:solidFill>
              <a:srgbClr val="EF7A89">
                <a:alpha val="3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ircle">
            <a:extLst>
              <a:ext uri="{FF2B5EF4-FFF2-40B4-BE49-F238E27FC236}">
                <a16:creationId xmlns:a16="http://schemas.microsoft.com/office/drawing/2014/main" id="{BB72B386-3F4F-1446-8A66-4B87DAFD3A3E}"/>
              </a:ext>
            </a:extLst>
          </p:cNvPr>
          <p:cNvSpPr>
            <a:spLocks noChangeAspect="1"/>
          </p:cNvSpPr>
          <p:nvPr/>
        </p:nvSpPr>
        <p:spPr>
          <a:xfrm>
            <a:off x="190988" y="186820"/>
            <a:ext cx="672084" cy="672086"/>
          </a:xfrm>
          <a:prstGeom prst="ellipse">
            <a:avLst/>
          </a:prstGeom>
          <a:solidFill>
            <a:srgbClr val="EF7A89">
              <a:alpha val="27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49" name="Circle">
            <a:extLst>
              <a:ext uri="{FF2B5EF4-FFF2-40B4-BE49-F238E27FC236}">
                <a16:creationId xmlns:a16="http://schemas.microsoft.com/office/drawing/2014/main" id="{654E1CCB-2A32-9240-8D37-E787009C20FD}"/>
              </a:ext>
            </a:extLst>
          </p:cNvPr>
          <p:cNvSpPr>
            <a:spLocks noChangeAspect="1"/>
          </p:cNvSpPr>
          <p:nvPr/>
        </p:nvSpPr>
        <p:spPr>
          <a:xfrm>
            <a:off x="190988" y="1748133"/>
            <a:ext cx="672084" cy="672086"/>
          </a:xfrm>
          <a:prstGeom prst="ellipse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50" name="Circle">
            <a:extLst>
              <a:ext uri="{FF2B5EF4-FFF2-40B4-BE49-F238E27FC236}">
                <a16:creationId xmlns:a16="http://schemas.microsoft.com/office/drawing/2014/main" id="{886548EC-E2E4-2147-BD0C-AA35B0DF0A51}"/>
              </a:ext>
            </a:extLst>
          </p:cNvPr>
          <p:cNvSpPr>
            <a:spLocks noChangeAspect="1"/>
          </p:cNvSpPr>
          <p:nvPr/>
        </p:nvSpPr>
        <p:spPr>
          <a:xfrm>
            <a:off x="190988" y="3309445"/>
            <a:ext cx="672084" cy="672086"/>
          </a:xfrm>
          <a:prstGeom prst="ellipse">
            <a:avLst/>
          </a:prstGeom>
          <a:solidFill>
            <a:schemeClr val="accent6">
              <a:alpha val="29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51" name="Circle">
            <a:extLst>
              <a:ext uri="{FF2B5EF4-FFF2-40B4-BE49-F238E27FC236}">
                <a16:creationId xmlns:a16="http://schemas.microsoft.com/office/drawing/2014/main" id="{9E1223E4-B545-E246-A6BC-EC1231DBA9AC}"/>
              </a:ext>
            </a:extLst>
          </p:cNvPr>
          <p:cNvSpPr>
            <a:spLocks noChangeAspect="1"/>
          </p:cNvSpPr>
          <p:nvPr/>
        </p:nvSpPr>
        <p:spPr>
          <a:xfrm>
            <a:off x="190988" y="4870758"/>
            <a:ext cx="672084" cy="672086"/>
          </a:xfrm>
          <a:prstGeom prst="ellipse">
            <a:avLst/>
          </a:prstGeom>
          <a:solidFill>
            <a:schemeClr val="accent5">
              <a:alpha val="3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pic>
        <p:nvPicPr>
          <p:cNvPr id="52" name="Graphique 51" descr="Conversation">
            <a:extLst>
              <a:ext uri="{FF2B5EF4-FFF2-40B4-BE49-F238E27FC236}">
                <a16:creationId xmlns:a16="http://schemas.microsoft.com/office/drawing/2014/main" id="{ECE2438C-36CA-134D-A3AD-32AA841C7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730" y="4995785"/>
            <a:ext cx="457200" cy="457200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1B2532A4-9BC7-604F-A244-AD5C5D240BC0}"/>
              </a:ext>
            </a:extLst>
          </p:cNvPr>
          <p:cNvSpPr/>
          <p:nvPr/>
        </p:nvSpPr>
        <p:spPr>
          <a:xfrm>
            <a:off x="464546" y="1206569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CBD7B9F-95B4-4E41-AF9D-5E3EEA25FF39}"/>
              </a:ext>
            </a:extLst>
          </p:cNvPr>
          <p:cNvSpPr/>
          <p:nvPr/>
        </p:nvSpPr>
        <p:spPr>
          <a:xfrm>
            <a:off x="471132" y="2759877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69FA02F-320A-9247-9A2E-800060BE820D}"/>
              </a:ext>
            </a:extLst>
          </p:cNvPr>
          <p:cNvSpPr/>
          <p:nvPr/>
        </p:nvSpPr>
        <p:spPr>
          <a:xfrm>
            <a:off x="465118" y="4295598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pic>
        <p:nvPicPr>
          <p:cNvPr id="56" name="Graphique 55" descr="Santé mentale avec un remplissage uni">
            <a:extLst>
              <a:ext uri="{FF2B5EF4-FFF2-40B4-BE49-F238E27FC236}">
                <a16:creationId xmlns:a16="http://schemas.microsoft.com/office/drawing/2014/main" id="{F771C951-68D5-884A-BB33-144881625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8430" y="278842"/>
            <a:ext cx="471365" cy="471365"/>
          </a:xfrm>
          <a:prstGeom prst="rect">
            <a:avLst/>
          </a:prstGeom>
        </p:spPr>
      </p:pic>
      <p:pic>
        <p:nvPicPr>
          <p:cNvPr id="57" name="Graphique 56" descr="Stéthoscope avec un remplissage uni">
            <a:extLst>
              <a:ext uri="{FF2B5EF4-FFF2-40B4-BE49-F238E27FC236}">
                <a16:creationId xmlns:a16="http://schemas.microsoft.com/office/drawing/2014/main" id="{E6969E6B-2689-3549-BB27-2F406BE6C3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5730" y="1874943"/>
            <a:ext cx="457200" cy="457200"/>
          </a:xfrm>
          <a:prstGeom prst="rect">
            <a:avLst/>
          </a:prstGeom>
        </p:spPr>
      </p:pic>
      <p:pic>
        <p:nvPicPr>
          <p:cNvPr id="58" name="Graphique 57" descr="Seringue avec un remplissage uni">
            <a:extLst>
              <a:ext uri="{FF2B5EF4-FFF2-40B4-BE49-F238E27FC236}">
                <a16:creationId xmlns:a16="http://schemas.microsoft.com/office/drawing/2014/main" id="{A41A506E-E1F7-2E4B-BDF6-E218B5A53E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4760" y="3430336"/>
            <a:ext cx="452335" cy="452335"/>
          </a:xfrm>
          <a:prstGeom prst="rect">
            <a:avLst/>
          </a:prstGeom>
        </p:spPr>
      </p:pic>
      <p:sp>
        <p:nvSpPr>
          <p:cNvPr id="24" name="TextBox 58">
            <a:extLst>
              <a:ext uri="{FF2B5EF4-FFF2-40B4-BE49-F238E27FC236}">
                <a16:creationId xmlns:a16="http://schemas.microsoft.com/office/drawing/2014/main" id="{E8B454AB-B3B1-CD42-96DD-E6AE0A57CBF0}"/>
              </a:ext>
            </a:extLst>
          </p:cNvPr>
          <p:cNvSpPr txBox="1"/>
          <p:nvPr/>
        </p:nvSpPr>
        <p:spPr>
          <a:xfrm>
            <a:off x="906270" y="252914"/>
            <a:ext cx="4533613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EXAMENS NON INVASIFS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2BD36816-B265-F043-A820-451360D12902}"/>
              </a:ext>
            </a:extLst>
          </p:cNvPr>
          <p:cNvSpPr/>
          <p:nvPr/>
        </p:nvSpPr>
        <p:spPr>
          <a:xfrm>
            <a:off x="5665208" y="225083"/>
            <a:ext cx="4278035" cy="578882"/>
          </a:xfrm>
          <a:prstGeom prst="roundRect">
            <a:avLst/>
          </a:prstGeom>
          <a:solidFill>
            <a:schemeClr val="accent4"/>
          </a:solidFill>
        </p:spPr>
        <p:txBody>
          <a:bodyPr wrap="none" rtlCol="0" anchor="ctr">
            <a:spAutoFit/>
          </a:bodyPr>
          <a:lstStyle/>
          <a:p>
            <a:pPr algn="ctr" fontAlgn="ctr"/>
            <a:r>
              <a:rPr lang="fr-FR" sz="28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TEST MEDICAMENTEUX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CE0DF6BE-ADE8-C949-A9A5-02129F8F86B0}"/>
              </a:ext>
            </a:extLst>
          </p:cNvPr>
          <p:cNvSpPr txBox="1"/>
          <p:nvPr/>
        </p:nvSpPr>
        <p:spPr>
          <a:xfrm>
            <a:off x="11181086" y="6213924"/>
            <a:ext cx="9473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ESC 2018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A6F205F-9287-CE4B-A797-D8AF34F98379}"/>
              </a:ext>
            </a:extLst>
          </p:cNvPr>
          <p:cNvSpPr txBox="1"/>
          <p:nvPr/>
        </p:nvSpPr>
        <p:spPr>
          <a:xfrm>
            <a:off x="2284851" y="2286739"/>
            <a:ext cx="21155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Test à l’Adrénaline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C622C127-EAD3-C040-AC05-8442B5084F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85"/>
          <a:stretch/>
        </p:blipFill>
        <p:spPr bwMode="auto">
          <a:xfrm>
            <a:off x="6614303" y="853403"/>
            <a:ext cx="5376000" cy="317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E7F623F7-A9F0-0449-BFD3-EF1A478514A6}"/>
              </a:ext>
            </a:extLst>
          </p:cNvPr>
          <p:cNvSpPr txBox="1"/>
          <p:nvPr/>
        </p:nvSpPr>
        <p:spPr>
          <a:xfrm>
            <a:off x="8191885" y="6203209"/>
            <a:ext cx="32079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 dirty="0"/>
              <a:t>https://</a:t>
            </a:r>
            <a:r>
              <a:rPr lang="fr-FR" sz="1600" i="1" dirty="0" err="1"/>
              <a:t>www.e-cardiogram.com</a:t>
            </a:r>
            <a:r>
              <a:rPr lang="fr-FR" sz="1600" i="1" dirty="0"/>
              <a:t>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ADCD123-0D70-2648-BB61-7E50182EF113}"/>
              </a:ext>
            </a:extLst>
          </p:cNvPr>
          <p:cNvSpPr txBox="1"/>
          <p:nvPr/>
        </p:nvSpPr>
        <p:spPr>
          <a:xfrm>
            <a:off x="1926018" y="1274069"/>
            <a:ext cx="2876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Test </a:t>
            </a:r>
            <a:r>
              <a:rPr lang="fr-FR" sz="2000" b="1" dirty="0" err="1"/>
              <a:t>Ajmaline</a:t>
            </a:r>
            <a:r>
              <a:rPr lang="fr-FR" sz="2000" b="1" dirty="0"/>
              <a:t> ou </a:t>
            </a:r>
            <a:r>
              <a:rPr lang="fr-FR" sz="2000" b="1" dirty="0" err="1"/>
              <a:t>Flécaïne</a:t>
            </a:r>
            <a:endParaRPr lang="fr-FR" sz="2000" b="1" dirty="0"/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3DDFF0BB-95E7-A442-BFE1-803BCC897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82" y="3429000"/>
            <a:ext cx="5609957" cy="293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B96A02B-3307-5A4A-A5AB-DA9CFA88BA03}"/>
              </a:ext>
            </a:extLst>
          </p:cNvPr>
          <p:cNvSpPr txBox="1"/>
          <p:nvPr/>
        </p:nvSpPr>
        <p:spPr>
          <a:xfrm>
            <a:off x="2952099" y="1626802"/>
            <a:ext cx="975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5C7597"/>
                </a:solidFill>
              </a:rPr>
              <a:t>Brugada</a:t>
            </a:r>
            <a:endParaRPr lang="fr-FR" b="1" dirty="0">
              <a:solidFill>
                <a:srgbClr val="5C7597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015BFD6-14A8-B946-A3CC-B8227A90BDD9}"/>
              </a:ext>
            </a:extLst>
          </p:cNvPr>
          <p:cNvSpPr txBox="1"/>
          <p:nvPr/>
        </p:nvSpPr>
        <p:spPr>
          <a:xfrm>
            <a:off x="2979062" y="2642711"/>
            <a:ext cx="917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5C7597"/>
                </a:solidFill>
              </a:rPr>
              <a:t>QT long</a:t>
            </a:r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83BAB434-98E1-D844-B2C4-87A9DEEBE066}"/>
              </a:ext>
            </a:extLst>
          </p:cNvPr>
          <p:cNvCxnSpPr>
            <a:cxnSpLocks/>
            <a:endCxn id="11266" idx="1"/>
          </p:cNvCxnSpPr>
          <p:nvPr/>
        </p:nvCxnSpPr>
        <p:spPr>
          <a:xfrm>
            <a:off x="4905894" y="1617381"/>
            <a:ext cx="1708409" cy="824923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E6EC600F-E8FF-F74C-A2DE-07AAD9CB7184}"/>
              </a:ext>
            </a:extLst>
          </p:cNvPr>
          <p:cNvCxnSpPr>
            <a:cxnSpLocks/>
            <a:stCxn id="6" idx="2"/>
            <a:endCxn id="11268" idx="0"/>
          </p:cNvCxnSpPr>
          <p:nvPr/>
        </p:nvCxnSpPr>
        <p:spPr>
          <a:xfrm>
            <a:off x="3437842" y="3012043"/>
            <a:ext cx="176619" cy="416957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5734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e 20">
            <a:extLst>
              <a:ext uri="{FF2B5EF4-FFF2-40B4-BE49-F238E27FC236}">
                <a16:creationId xmlns:a16="http://schemas.microsoft.com/office/drawing/2014/main" id="{0A9EC3A7-53A2-314F-92CA-85038C17BBE2}"/>
              </a:ext>
            </a:extLst>
          </p:cNvPr>
          <p:cNvGrpSpPr/>
          <p:nvPr/>
        </p:nvGrpSpPr>
        <p:grpSpPr>
          <a:xfrm>
            <a:off x="0" y="6446242"/>
            <a:ext cx="12192000" cy="674053"/>
            <a:chOff x="0" y="6291262"/>
            <a:chExt cx="12192000" cy="67405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74424C0-4E9D-D144-A159-5A39AF87F75A}"/>
                </a:ext>
              </a:extLst>
            </p:cNvPr>
            <p:cNvSpPr/>
            <p:nvPr/>
          </p:nvSpPr>
          <p:spPr>
            <a:xfrm>
              <a:off x="0" y="6397498"/>
              <a:ext cx="12192000" cy="567817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  <a:effectLst>
              <a:outerShdw blurRad="50800" dist="38100" dir="18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800"/>
                <a:t>	</a:t>
              </a:r>
            </a:p>
          </p:txBody>
        </p:sp>
        <p:sp>
          <p:nvSpPr>
            <p:cNvPr id="23" name="Triangle 22">
              <a:extLst>
                <a:ext uri="{FF2B5EF4-FFF2-40B4-BE49-F238E27FC236}">
                  <a16:creationId xmlns:a16="http://schemas.microsoft.com/office/drawing/2014/main" id="{73667C00-D4F2-334B-9422-A8A6CBD03E62}"/>
                </a:ext>
              </a:extLst>
            </p:cNvPr>
            <p:cNvSpPr/>
            <p:nvPr/>
          </p:nvSpPr>
          <p:spPr>
            <a:xfrm rot="10800000">
              <a:off x="4998719" y="6291262"/>
              <a:ext cx="2209175" cy="264524"/>
            </a:xfrm>
            <a:prstGeom prst="triangle">
              <a:avLst>
                <a:gd name="adj" fmla="val 485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38FDC0AB-9EC8-C547-9E63-D85E69316B12}"/>
              </a:ext>
            </a:extLst>
          </p:cNvPr>
          <p:cNvCxnSpPr>
            <a:cxnSpLocks/>
          </p:cNvCxnSpPr>
          <p:nvPr/>
        </p:nvCxnSpPr>
        <p:spPr>
          <a:xfrm>
            <a:off x="1043410" y="710040"/>
            <a:ext cx="2321015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AFC8D335-D3AD-8E43-B8A0-8339CE187A0E}"/>
              </a:ext>
            </a:extLst>
          </p:cNvPr>
          <p:cNvCxnSpPr/>
          <p:nvPr/>
        </p:nvCxnSpPr>
        <p:spPr>
          <a:xfrm>
            <a:off x="514330" y="522863"/>
            <a:ext cx="0" cy="4683938"/>
          </a:xfrm>
          <a:prstGeom prst="line">
            <a:avLst/>
          </a:prstGeom>
          <a:ln>
            <a:solidFill>
              <a:srgbClr val="EF7A89">
                <a:alpha val="3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ircle">
            <a:extLst>
              <a:ext uri="{FF2B5EF4-FFF2-40B4-BE49-F238E27FC236}">
                <a16:creationId xmlns:a16="http://schemas.microsoft.com/office/drawing/2014/main" id="{BB72B386-3F4F-1446-8A66-4B87DAFD3A3E}"/>
              </a:ext>
            </a:extLst>
          </p:cNvPr>
          <p:cNvSpPr>
            <a:spLocks noChangeAspect="1"/>
          </p:cNvSpPr>
          <p:nvPr/>
        </p:nvSpPr>
        <p:spPr>
          <a:xfrm>
            <a:off x="190988" y="186820"/>
            <a:ext cx="672084" cy="672086"/>
          </a:xfrm>
          <a:prstGeom prst="ellipse">
            <a:avLst/>
          </a:prstGeom>
          <a:solidFill>
            <a:srgbClr val="EF7A89">
              <a:alpha val="27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49" name="Circle">
            <a:extLst>
              <a:ext uri="{FF2B5EF4-FFF2-40B4-BE49-F238E27FC236}">
                <a16:creationId xmlns:a16="http://schemas.microsoft.com/office/drawing/2014/main" id="{654E1CCB-2A32-9240-8D37-E787009C20FD}"/>
              </a:ext>
            </a:extLst>
          </p:cNvPr>
          <p:cNvSpPr>
            <a:spLocks noChangeAspect="1"/>
          </p:cNvSpPr>
          <p:nvPr/>
        </p:nvSpPr>
        <p:spPr>
          <a:xfrm>
            <a:off x="190988" y="1748133"/>
            <a:ext cx="672084" cy="672086"/>
          </a:xfrm>
          <a:prstGeom prst="ellipse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50" name="Circle">
            <a:extLst>
              <a:ext uri="{FF2B5EF4-FFF2-40B4-BE49-F238E27FC236}">
                <a16:creationId xmlns:a16="http://schemas.microsoft.com/office/drawing/2014/main" id="{886548EC-E2E4-2147-BD0C-AA35B0DF0A51}"/>
              </a:ext>
            </a:extLst>
          </p:cNvPr>
          <p:cNvSpPr>
            <a:spLocks noChangeAspect="1"/>
          </p:cNvSpPr>
          <p:nvPr/>
        </p:nvSpPr>
        <p:spPr>
          <a:xfrm>
            <a:off x="190988" y="3309445"/>
            <a:ext cx="672084" cy="672086"/>
          </a:xfrm>
          <a:prstGeom prst="ellipse">
            <a:avLst/>
          </a:prstGeom>
          <a:solidFill>
            <a:schemeClr val="accent6">
              <a:alpha val="29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51" name="Circle">
            <a:extLst>
              <a:ext uri="{FF2B5EF4-FFF2-40B4-BE49-F238E27FC236}">
                <a16:creationId xmlns:a16="http://schemas.microsoft.com/office/drawing/2014/main" id="{9E1223E4-B545-E246-A6BC-EC1231DBA9AC}"/>
              </a:ext>
            </a:extLst>
          </p:cNvPr>
          <p:cNvSpPr>
            <a:spLocks noChangeAspect="1"/>
          </p:cNvSpPr>
          <p:nvPr/>
        </p:nvSpPr>
        <p:spPr>
          <a:xfrm>
            <a:off x="190988" y="4870758"/>
            <a:ext cx="672084" cy="672086"/>
          </a:xfrm>
          <a:prstGeom prst="ellipse">
            <a:avLst/>
          </a:prstGeom>
          <a:solidFill>
            <a:schemeClr val="accent5">
              <a:alpha val="3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pic>
        <p:nvPicPr>
          <p:cNvPr id="52" name="Graphique 51" descr="Conversation">
            <a:extLst>
              <a:ext uri="{FF2B5EF4-FFF2-40B4-BE49-F238E27FC236}">
                <a16:creationId xmlns:a16="http://schemas.microsoft.com/office/drawing/2014/main" id="{ECE2438C-36CA-134D-A3AD-32AA841C75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5730" y="4995785"/>
            <a:ext cx="457200" cy="457200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1B2532A4-9BC7-604F-A244-AD5C5D240BC0}"/>
              </a:ext>
            </a:extLst>
          </p:cNvPr>
          <p:cNvSpPr/>
          <p:nvPr/>
        </p:nvSpPr>
        <p:spPr>
          <a:xfrm>
            <a:off x="464546" y="1206569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CBD7B9F-95B4-4E41-AF9D-5E3EEA25FF39}"/>
              </a:ext>
            </a:extLst>
          </p:cNvPr>
          <p:cNvSpPr/>
          <p:nvPr/>
        </p:nvSpPr>
        <p:spPr>
          <a:xfrm>
            <a:off x="471132" y="2759877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69FA02F-320A-9247-9A2E-800060BE820D}"/>
              </a:ext>
            </a:extLst>
          </p:cNvPr>
          <p:cNvSpPr/>
          <p:nvPr/>
        </p:nvSpPr>
        <p:spPr>
          <a:xfrm>
            <a:off x="465118" y="4295598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pic>
        <p:nvPicPr>
          <p:cNvPr id="56" name="Graphique 55" descr="Santé mentale avec un remplissage uni">
            <a:extLst>
              <a:ext uri="{FF2B5EF4-FFF2-40B4-BE49-F238E27FC236}">
                <a16:creationId xmlns:a16="http://schemas.microsoft.com/office/drawing/2014/main" id="{F771C951-68D5-884A-BB33-144881625A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8430" y="278842"/>
            <a:ext cx="471365" cy="471365"/>
          </a:xfrm>
          <a:prstGeom prst="rect">
            <a:avLst/>
          </a:prstGeom>
        </p:spPr>
      </p:pic>
      <p:pic>
        <p:nvPicPr>
          <p:cNvPr id="57" name="Graphique 56" descr="Stéthoscope avec un remplissage uni">
            <a:extLst>
              <a:ext uri="{FF2B5EF4-FFF2-40B4-BE49-F238E27FC236}">
                <a16:creationId xmlns:a16="http://schemas.microsoft.com/office/drawing/2014/main" id="{E6969E6B-2689-3549-BB27-2F406BE6C3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5730" y="1874943"/>
            <a:ext cx="457200" cy="457200"/>
          </a:xfrm>
          <a:prstGeom prst="rect">
            <a:avLst/>
          </a:prstGeom>
        </p:spPr>
      </p:pic>
      <p:pic>
        <p:nvPicPr>
          <p:cNvPr id="58" name="Graphique 57" descr="Seringue avec un remplissage uni">
            <a:extLst>
              <a:ext uri="{FF2B5EF4-FFF2-40B4-BE49-F238E27FC236}">
                <a16:creationId xmlns:a16="http://schemas.microsoft.com/office/drawing/2014/main" id="{A41A506E-E1F7-2E4B-BDF6-E218B5A53E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4760" y="3430336"/>
            <a:ext cx="452335" cy="452335"/>
          </a:xfrm>
          <a:prstGeom prst="rect">
            <a:avLst/>
          </a:prstGeom>
        </p:spPr>
      </p:pic>
      <p:sp>
        <p:nvSpPr>
          <p:cNvPr id="24" name="TextBox 58">
            <a:extLst>
              <a:ext uri="{FF2B5EF4-FFF2-40B4-BE49-F238E27FC236}">
                <a16:creationId xmlns:a16="http://schemas.microsoft.com/office/drawing/2014/main" id="{E8B454AB-B3B1-CD42-96DD-E6AE0A57CBF0}"/>
              </a:ext>
            </a:extLst>
          </p:cNvPr>
          <p:cNvSpPr txBox="1"/>
          <p:nvPr/>
        </p:nvSpPr>
        <p:spPr>
          <a:xfrm>
            <a:off x="906270" y="252914"/>
            <a:ext cx="4533613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EXAMENS NON INVASIFS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FE496F57-FCFE-6048-B9F3-D552825A0D65}"/>
              </a:ext>
            </a:extLst>
          </p:cNvPr>
          <p:cNvSpPr/>
          <p:nvPr/>
        </p:nvSpPr>
        <p:spPr>
          <a:xfrm>
            <a:off x="1259205" y="1233260"/>
            <a:ext cx="3336841" cy="57888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 anchor="ctr">
            <a:spAutoFit/>
          </a:bodyPr>
          <a:lstStyle/>
          <a:p>
            <a:pPr algn="ctr" fontAlgn="ctr"/>
            <a:r>
              <a:rPr lang="fr-FR" sz="2800" dirty="0">
                <a:solidFill>
                  <a:schemeClr val="bg1"/>
                </a:solidFill>
                <a:cs typeface="Poppins" pitchFamily="2" charset="77"/>
              </a:rPr>
              <a:t>Enregistrement vidéo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CE0DF6BE-ADE8-C949-A9A5-02129F8F86B0}"/>
              </a:ext>
            </a:extLst>
          </p:cNvPr>
          <p:cNvSpPr txBox="1"/>
          <p:nvPr/>
        </p:nvSpPr>
        <p:spPr>
          <a:xfrm>
            <a:off x="11181086" y="6213924"/>
            <a:ext cx="9473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ESC 2018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EF8A017-1754-9749-9B46-9E748A4207F4}"/>
              </a:ext>
            </a:extLst>
          </p:cNvPr>
          <p:cNvSpPr txBox="1"/>
          <p:nvPr/>
        </p:nvSpPr>
        <p:spPr>
          <a:xfrm>
            <a:off x="1268634" y="1880202"/>
            <a:ext cx="28007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À domicile  </a:t>
            </a:r>
            <a:r>
              <a:rPr lang="fr-FR" sz="2000" b="1" dirty="0"/>
              <a:t>- Classe </a:t>
            </a:r>
            <a:r>
              <a:rPr lang="fr-FR" sz="2000" b="1" dirty="0" err="1"/>
              <a:t>IIa</a:t>
            </a:r>
            <a:r>
              <a:rPr lang="fr-FR" sz="2000" b="1" dirty="0"/>
              <a:t>, C</a:t>
            </a:r>
            <a:endParaRPr lang="fr-FR" sz="2000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982F29A9-010A-424B-ACA1-96AE6AD8AA23}"/>
              </a:ext>
            </a:extLst>
          </p:cNvPr>
          <p:cNvSpPr txBox="1"/>
          <p:nvPr/>
        </p:nvSpPr>
        <p:spPr>
          <a:xfrm>
            <a:off x="1268634" y="2293812"/>
            <a:ext cx="3859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Pendant un tilt-test </a:t>
            </a:r>
            <a:r>
              <a:rPr lang="fr-FR" sz="2000" b="1" dirty="0"/>
              <a:t>- Classe </a:t>
            </a:r>
            <a:r>
              <a:rPr lang="fr-FR" sz="2000" b="1" dirty="0" err="1"/>
              <a:t>IIb</a:t>
            </a:r>
            <a:r>
              <a:rPr lang="fr-FR" sz="2000" b="1" dirty="0"/>
              <a:t>, C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C0D98CDA-382F-5F46-8825-8B3FA9435851}"/>
              </a:ext>
            </a:extLst>
          </p:cNvPr>
          <p:cNvSpPr/>
          <p:nvPr/>
        </p:nvSpPr>
        <p:spPr>
          <a:xfrm>
            <a:off x="5681180" y="219403"/>
            <a:ext cx="4184161" cy="578882"/>
          </a:xfrm>
          <a:prstGeom prst="roundRect">
            <a:avLst/>
          </a:prstGeom>
          <a:solidFill>
            <a:schemeClr val="accent4"/>
          </a:solidFill>
        </p:spPr>
        <p:txBody>
          <a:bodyPr wrap="none" rtlCol="0" anchor="ctr">
            <a:spAutoFit/>
          </a:bodyPr>
          <a:lstStyle/>
          <a:p>
            <a:pPr algn="ctr" fontAlgn="ctr"/>
            <a:r>
              <a:rPr lang="fr-FR" sz="28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AUTRES MANOEUVRES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39CB845-96C3-6D4E-BFB6-03CF12C0CC0B}"/>
              </a:ext>
            </a:extLst>
          </p:cNvPr>
          <p:cNvSpPr txBox="1"/>
          <p:nvPr/>
        </p:nvSpPr>
        <p:spPr>
          <a:xfrm>
            <a:off x="6722922" y="4409093"/>
            <a:ext cx="48059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i="0" u="none" strike="noStrike" dirty="0">
                <a:solidFill>
                  <a:srgbClr val="444444"/>
                </a:solidFill>
                <a:effectLst/>
                <a:latin typeface="ITC-legacy"/>
                <a:sym typeface="Wingdings" pitchFamily="2" charset="2"/>
              </a:rPr>
              <a:t> </a:t>
            </a:r>
            <a:r>
              <a:rPr lang="fr-FR" b="0" i="0" u="none" strike="noStrike" dirty="0">
                <a:solidFill>
                  <a:srgbClr val="444444"/>
                </a:solidFill>
                <a:effectLst/>
                <a:latin typeface="ITC-legacy"/>
              </a:rPr>
              <a:t>Mieux appréhender la sémiologie de certains troubles de la conscience inexpliqués, notamment les pseudo-syncope psychogènes.</a:t>
            </a:r>
            <a:endParaRPr lang="fr-FR" dirty="0"/>
          </a:p>
        </p:txBody>
      </p:sp>
      <p:pic>
        <p:nvPicPr>
          <p:cNvPr id="6" name="IMG_1645" descr="IMG_1645">
            <a:hlinkClick r:id="" action="ppaction://media"/>
            <a:extLst>
              <a:ext uri="{FF2B5EF4-FFF2-40B4-BE49-F238E27FC236}">
                <a16:creationId xmlns:a16="http://schemas.microsoft.com/office/drawing/2014/main" id="{3C8BA147-BB90-824D-AEEC-1E46FA10F5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l="3388" r="6638"/>
          <a:stretch/>
        </p:blipFill>
        <p:spPr>
          <a:xfrm>
            <a:off x="1459093" y="3131274"/>
            <a:ext cx="4930761" cy="3082650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10242" name="Picture 2" descr="VIDÉO - Témoin d'un événement, envoyez-nous votre vidéo !">
            <a:extLst>
              <a:ext uri="{FF2B5EF4-FFF2-40B4-BE49-F238E27FC236}">
                <a16:creationId xmlns:a16="http://schemas.microsoft.com/office/drawing/2014/main" id="{75B7783B-8CE9-9B45-B8FA-DF6542337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636" y="1104420"/>
            <a:ext cx="4184154" cy="23517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468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e 20">
            <a:extLst>
              <a:ext uri="{FF2B5EF4-FFF2-40B4-BE49-F238E27FC236}">
                <a16:creationId xmlns:a16="http://schemas.microsoft.com/office/drawing/2014/main" id="{0A9EC3A7-53A2-314F-92CA-85038C17BBE2}"/>
              </a:ext>
            </a:extLst>
          </p:cNvPr>
          <p:cNvGrpSpPr/>
          <p:nvPr/>
        </p:nvGrpSpPr>
        <p:grpSpPr>
          <a:xfrm>
            <a:off x="0" y="6446242"/>
            <a:ext cx="12192000" cy="674053"/>
            <a:chOff x="0" y="6291262"/>
            <a:chExt cx="12192000" cy="67405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74424C0-4E9D-D144-A159-5A39AF87F75A}"/>
                </a:ext>
              </a:extLst>
            </p:cNvPr>
            <p:cNvSpPr/>
            <p:nvPr/>
          </p:nvSpPr>
          <p:spPr>
            <a:xfrm>
              <a:off x="0" y="6397498"/>
              <a:ext cx="12192000" cy="567817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  <a:effectLst>
              <a:outerShdw blurRad="50800" dist="38100" dir="18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800"/>
                <a:t>	</a:t>
              </a:r>
            </a:p>
          </p:txBody>
        </p:sp>
        <p:sp>
          <p:nvSpPr>
            <p:cNvPr id="23" name="Triangle 22">
              <a:extLst>
                <a:ext uri="{FF2B5EF4-FFF2-40B4-BE49-F238E27FC236}">
                  <a16:creationId xmlns:a16="http://schemas.microsoft.com/office/drawing/2014/main" id="{73667C00-D4F2-334B-9422-A8A6CBD03E62}"/>
                </a:ext>
              </a:extLst>
            </p:cNvPr>
            <p:cNvSpPr/>
            <p:nvPr/>
          </p:nvSpPr>
          <p:spPr>
            <a:xfrm rot="10800000">
              <a:off x="4998719" y="6291262"/>
              <a:ext cx="2209175" cy="264524"/>
            </a:xfrm>
            <a:prstGeom prst="triangle">
              <a:avLst>
                <a:gd name="adj" fmla="val 485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38FDC0AB-9EC8-C547-9E63-D85E69316B12}"/>
              </a:ext>
            </a:extLst>
          </p:cNvPr>
          <p:cNvCxnSpPr>
            <a:cxnSpLocks/>
          </p:cNvCxnSpPr>
          <p:nvPr/>
        </p:nvCxnSpPr>
        <p:spPr>
          <a:xfrm>
            <a:off x="1043410" y="710040"/>
            <a:ext cx="2321015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AFC8D335-D3AD-8E43-B8A0-8339CE187A0E}"/>
              </a:ext>
            </a:extLst>
          </p:cNvPr>
          <p:cNvCxnSpPr/>
          <p:nvPr/>
        </p:nvCxnSpPr>
        <p:spPr>
          <a:xfrm>
            <a:off x="514330" y="522863"/>
            <a:ext cx="0" cy="4683938"/>
          </a:xfrm>
          <a:prstGeom prst="line">
            <a:avLst/>
          </a:prstGeom>
          <a:ln>
            <a:solidFill>
              <a:srgbClr val="EF7A89">
                <a:alpha val="3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ircle">
            <a:extLst>
              <a:ext uri="{FF2B5EF4-FFF2-40B4-BE49-F238E27FC236}">
                <a16:creationId xmlns:a16="http://schemas.microsoft.com/office/drawing/2014/main" id="{BB72B386-3F4F-1446-8A66-4B87DAFD3A3E}"/>
              </a:ext>
            </a:extLst>
          </p:cNvPr>
          <p:cNvSpPr>
            <a:spLocks noChangeAspect="1"/>
          </p:cNvSpPr>
          <p:nvPr/>
        </p:nvSpPr>
        <p:spPr>
          <a:xfrm>
            <a:off x="190988" y="186820"/>
            <a:ext cx="672084" cy="672086"/>
          </a:xfrm>
          <a:prstGeom prst="ellipse">
            <a:avLst/>
          </a:prstGeom>
          <a:solidFill>
            <a:srgbClr val="EF7A89">
              <a:alpha val="27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49" name="Circle">
            <a:extLst>
              <a:ext uri="{FF2B5EF4-FFF2-40B4-BE49-F238E27FC236}">
                <a16:creationId xmlns:a16="http://schemas.microsoft.com/office/drawing/2014/main" id="{654E1CCB-2A32-9240-8D37-E787009C20FD}"/>
              </a:ext>
            </a:extLst>
          </p:cNvPr>
          <p:cNvSpPr>
            <a:spLocks noChangeAspect="1"/>
          </p:cNvSpPr>
          <p:nvPr/>
        </p:nvSpPr>
        <p:spPr>
          <a:xfrm>
            <a:off x="190988" y="1748133"/>
            <a:ext cx="672084" cy="672086"/>
          </a:xfrm>
          <a:prstGeom prst="ellipse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50" name="Circle">
            <a:extLst>
              <a:ext uri="{FF2B5EF4-FFF2-40B4-BE49-F238E27FC236}">
                <a16:creationId xmlns:a16="http://schemas.microsoft.com/office/drawing/2014/main" id="{886548EC-E2E4-2147-BD0C-AA35B0DF0A51}"/>
              </a:ext>
            </a:extLst>
          </p:cNvPr>
          <p:cNvSpPr>
            <a:spLocks noChangeAspect="1"/>
          </p:cNvSpPr>
          <p:nvPr/>
        </p:nvSpPr>
        <p:spPr>
          <a:xfrm>
            <a:off x="190988" y="3309445"/>
            <a:ext cx="672084" cy="672086"/>
          </a:xfrm>
          <a:prstGeom prst="ellipse">
            <a:avLst/>
          </a:prstGeom>
          <a:solidFill>
            <a:schemeClr val="accent6">
              <a:alpha val="29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51" name="Circle">
            <a:extLst>
              <a:ext uri="{FF2B5EF4-FFF2-40B4-BE49-F238E27FC236}">
                <a16:creationId xmlns:a16="http://schemas.microsoft.com/office/drawing/2014/main" id="{9E1223E4-B545-E246-A6BC-EC1231DBA9AC}"/>
              </a:ext>
            </a:extLst>
          </p:cNvPr>
          <p:cNvSpPr>
            <a:spLocks noChangeAspect="1"/>
          </p:cNvSpPr>
          <p:nvPr/>
        </p:nvSpPr>
        <p:spPr>
          <a:xfrm>
            <a:off x="190988" y="4870758"/>
            <a:ext cx="672084" cy="672086"/>
          </a:xfrm>
          <a:prstGeom prst="ellipse">
            <a:avLst/>
          </a:prstGeom>
          <a:solidFill>
            <a:schemeClr val="accent5">
              <a:alpha val="3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pic>
        <p:nvPicPr>
          <p:cNvPr id="52" name="Graphique 51" descr="Conversation">
            <a:extLst>
              <a:ext uri="{FF2B5EF4-FFF2-40B4-BE49-F238E27FC236}">
                <a16:creationId xmlns:a16="http://schemas.microsoft.com/office/drawing/2014/main" id="{ECE2438C-36CA-134D-A3AD-32AA841C7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730" y="4995785"/>
            <a:ext cx="457200" cy="457200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1B2532A4-9BC7-604F-A244-AD5C5D240BC0}"/>
              </a:ext>
            </a:extLst>
          </p:cNvPr>
          <p:cNvSpPr/>
          <p:nvPr/>
        </p:nvSpPr>
        <p:spPr>
          <a:xfrm>
            <a:off x="464546" y="1206569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CBD7B9F-95B4-4E41-AF9D-5E3EEA25FF39}"/>
              </a:ext>
            </a:extLst>
          </p:cNvPr>
          <p:cNvSpPr/>
          <p:nvPr/>
        </p:nvSpPr>
        <p:spPr>
          <a:xfrm>
            <a:off x="471132" y="2759877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69FA02F-320A-9247-9A2E-800060BE820D}"/>
              </a:ext>
            </a:extLst>
          </p:cNvPr>
          <p:cNvSpPr/>
          <p:nvPr/>
        </p:nvSpPr>
        <p:spPr>
          <a:xfrm>
            <a:off x="465118" y="4295598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pic>
        <p:nvPicPr>
          <p:cNvPr id="56" name="Graphique 55" descr="Santé mentale avec un remplissage uni">
            <a:extLst>
              <a:ext uri="{FF2B5EF4-FFF2-40B4-BE49-F238E27FC236}">
                <a16:creationId xmlns:a16="http://schemas.microsoft.com/office/drawing/2014/main" id="{F771C951-68D5-884A-BB33-144881625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8430" y="278842"/>
            <a:ext cx="471365" cy="471365"/>
          </a:xfrm>
          <a:prstGeom prst="rect">
            <a:avLst/>
          </a:prstGeom>
        </p:spPr>
      </p:pic>
      <p:pic>
        <p:nvPicPr>
          <p:cNvPr id="57" name="Graphique 56" descr="Stéthoscope avec un remplissage uni">
            <a:extLst>
              <a:ext uri="{FF2B5EF4-FFF2-40B4-BE49-F238E27FC236}">
                <a16:creationId xmlns:a16="http://schemas.microsoft.com/office/drawing/2014/main" id="{E6969E6B-2689-3549-BB27-2F406BE6C3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5730" y="1874943"/>
            <a:ext cx="457200" cy="457200"/>
          </a:xfrm>
          <a:prstGeom prst="rect">
            <a:avLst/>
          </a:prstGeom>
        </p:spPr>
      </p:pic>
      <p:pic>
        <p:nvPicPr>
          <p:cNvPr id="58" name="Graphique 57" descr="Seringue avec un remplissage uni">
            <a:extLst>
              <a:ext uri="{FF2B5EF4-FFF2-40B4-BE49-F238E27FC236}">
                <a16:creationId xmlns:a16="http://schemas.microsoft.com/office/drawing/2014/main" id="{A41A506E-E1F7-2E4B-BDF6-E218B5A53E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4760" y="3430336"/>
            <a:ext cx="452335" cy="452335"/>
          </a:xfrm>
          <a:prstGeom prst="rect">
            <a:avLst/>
          </a:prstGeom>
        </p:spPr>
      </p:pic>
      <p:sp>
        <p:nvSpPr>
          <p:cNvPr id="24" name="TextBox 58">
            <a:extLst>
              <a:ext uri="{FF2B5EF4-FFF2-40B4-BE49-F238E27FC236}">
                <a16:creationId xmlns:a16="http://schemas.microsoft.com/office/drawing/2014/main" id="{E8B454AB-B3B1-CD42-96DD-E6AE0A57CBF0}"/>
              </a:ext>
            </a:extLst>
          </p:cNvPr>
          <p:cNvSpPr txBox="1"/>
          <p:nvPr/>
        </p:nvSpPr>
        <p:spPr>
          <a:xfrm>
            <a:off x="906270" y="252914"/>
            <a:ext cx="4533613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EXAMENS NON INVASIFS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2BD36816-B265-F043-A820-451360D12902}"/>
              </a:ext>
            </a:extLst>
          </p:cNvPr>
          <p:cNvSpPr/>
          <p:nvPr/>
        </p:nvSpPr>
        <p:spPr>
          <a:xfrm>
            <a:off x="5681180" y="219403"/>
            <a:ext cx="4184161" cy="578882"/>
          </a:xfrm>
          <a:prstGeom prst="roundRect">
            <a:avLst/>
          </a:prstGeom>
          <a:solidFill>
            <a:schemeClr val="accent4"/>
          </a:solidFill>
        </p:spPr>
        <p:txBody>
          <a:bodyPr wrap="none" rtlCol="0" anchor="ctr">
            <a:spAutoFit/>
          </a:bodyPr>
          <a:lstStyle/>
          <a:p>
            <a:pPr algn="ctr" fontAlgn="ctr"/>
            <a:r>
              <a:rPr lang="fr-FR" sz="28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AUTRES MANOEUVRES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59248C34-3F31-4240-BAB8-99CE354F2EE9}"/>
              </a:ext>
            </a:extLst>
          </p:cNvPr>
          <p:cNvSpPr/>
          <p:nvPr/>
        </p:nvSpPr>
        <p:spPr>
          <a:xfrm>
            <a:off x="1682224" y="1139856"/>
            <a:ext cx="820847" cy="578882"/>
          </a:xfrm>
          <a:prstGeom prst="roundRect">
            <a:avLst/>
          </a:prstGeom>
          <a:solidFill>
            <a:schemeClr val="accent4"/>
          </a:solidFill>
        </p:spPr>
        <p:txBody>
          <a:bodyPr wrap="none" rtlCol="0" anchor="ctr">
            <a:spAutoFit/>
          </a:bodyPr>
          <a:lstStyle/>
          <a:p>
            <a:pPr algn="ctr" fontAlgn="ctr"/>
            <a:r>
              <a:rPr lang="fr-FR" sz="2800" dirty="0">
                <a:solidFill>
                  <a:schemeClr val="bg1"/>
                </a:solidFill>
                <a:cs typeface="Poppins" pitchFamily="2" charset="77"/>
              </a:rPr>
              <a:t>ECG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A310511-E2B1-3944-BC9D-3D4C48329851}"/>
              </a:ext>
            </a:extLst>
          </p:cNvPr>
          <p:cNvSpPr txBox="1"/>
          <p:nvPr/>
        </p:nvSpPr>
        <p:spPr>
          <a:xfrm>
            <a:off x="2607276" y="30274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CE0DF6BE-ADE8-C949-A9A5-02129F8F86B0}"/>
              </a:ext>
            </a:extLst>
          </p:cNvPr>
          <p:cNvSpPr txBox="1"/>
          <p:nvPr/>
        </p:nvSpPr>
        <p:spPr>
          <a:xfrm>
            <a:off x="11181086" y="6213924"/>
            <a:ext cx="9473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ESC 2018</a:t>
            </a: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FD728AB1-8AAF-F14F-A73A-51DA18B3EB84}"/>
              </a:ext>
            </a:extLst>
          </p:cNvPr>
          <p:cNvSpPr/>
          <p:nvPr/>
        </p:nvSpPr>
        <p:spPr>
          <a:xfrm>
            <a:off x="2894539" y="1130984"/>
            <a:ext cx="6783075" cy="578882"/>
          </a:xfrm>
          <a:prstGeom prst="roundRect">
            <a:avLst/>
          </a:prstGeom>
          <a:solidFill>
            <a:schemeClr val="accent4"/>
          </a:solidFill>
        </p:spPr>
        <p:txBody>
          <a:bodyPr wrap="none" rtlCol="0" anchor="ctr">
            <a:spAutoFit/>
          </a:bodyPr>
          <a:lstStyle/>
          <a:p>
            <a:pPr algn="ctr" fontAlgn="ctr"/>
            <a:r>
              <a:rPr lang="fr-FR" sz="2800" dirty="0">
                <a:solidFill>
                  <a:schemeClr val="bg1"/>
                </a:solidFill>
                <a:cs typeface="Poppins" pitchFamily="2" charset="77"/>
              </a:rPr>
              <a:t>Manœuvre de Valsalva / Inspiration profonde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170F9DE2-48C3-C148-AEB0-26E573B600C4}"/>
              </a:ext>
            </a:extLst>
          </p:cNvPr>
          <p:cNvSpPr/>
          <p:nvPr/>
        </p:nvSpPr>
        <p:spPr>
          <a:xfrm>
            <a:off x="1721443" y="4995105"/>
            <a:ext cx="1642982" cy="578882"/>
          </a:xfrm>
          <a:prstGeom prst="roundRect">
            <a:avLst/>
          </a:prstGeom>
          <a:solidFill>
            <a:schemeClr val="accent4"/>
          </a:solidFill>
        </p:spPr>
        <p:txBody>
          <a:bodyPr wrap="square" rtlCol="0" anchor="ctr">
            <a:spAutoFit/>
          </a:bodyPr>
          <a:lstStyle/>
          <a:p>
            <a:pPr algn="ctr" fontAlgn="ctr"/>
            <a:r>
              <a:rPr lang="fr-FR" sz="2800" dirty="0">
                <a:solidFill>
                  <a:schemeClr val="bg1"/>
                </a:solidFill>
                <a:cs typeface="Poppins" pitchFamily="2" charset="77"/>
              </a:rPr>
              <a:t>Biologie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6975BE94-7CBE-2541-8FC6-A7DB8C3E8E69}"/>
              </a:ext>
            </a:extLst>
          </p:cNvPr>
          <p:cNvSpPr txBox="1"/>
          <p:nvPr/>
        </p:nvSpPr>
        <p:spPr>
          <a:xfrm>
            <a:off x="7428649" y="5163667"/>
            <a:ext cx="3752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/>
              <a:t>En fonction de la présentation clinique</a:t>
            </a: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66C87F72-DE2F-AC41-99F1-3A5187264A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84434" y="1934794"/>
            <a:ext cx="7542448" cy="262842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279E5B0-6160-9741-8004-F105F7EB18B1}"/>
              </a:ext>
            </a:extLst>
          </p:cNvPr>
          <p:cNvSpPr txBox="1"/>
          <p:nvPr/>
        </p:nvSpPr>
        <p:spPr>
          <a:xfrm>
            <a:off x="2523728" y="1273942"/>
            <a:ext cx="341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&amp;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9EC37BC-7C52-BE4C-9E73-0B2FFF29EEC4}"/>
              </a:ext>
            </a:extLst>
          </p:cNvPr>
          <p:cNvSpPr txBox="1"/>
          <p:nvPr/>
        </p:nvSpPr>
        <p:spPr>
          <a:xfrm>
            <a:off x="9742122" y="1273942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…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76F5445-32B1-2B47-809E-A250DB00F446}"/>
              </a:ext>
            </a:extLst>
          </p:cNvPr>
          <p:cNvSpPr txBox="1"/>
          <p:nvPr/>
        </p:nvSpPr>
        <p:spPr>
          <a:xfrm>
            <a:off x="3609822" y="5132951"/>
            <a:ext cx="1341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Troponines</a:t>
            </a:r>
            <a:endParaRPr lang="fr-FR" dirty="0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84329AE6-D232-284B-9697-2C7081339A0A}"/>
              </a:ext>
            </a:extLst>
          </p:cNvPr>
          <p:cNvSpPr txBox="1"/>
          <p:nvPr/>
        </p:nvSpPr>
        <p:spPr>
          <a:xfrm>
            <a:off x="5294459" y="5133863"/>
            <a:ext cx="1263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D-dimères</a:t>
            </a:r>
            <a:endParaRPr lang="fr-FR" dirty="0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532CA97B-EED3-8A40-9856-B1082B344A24}"/>
              </a:ext>
            </a:extLst>
          </p:cNvPr>
          <p:cNvSpPr txBox="1"/>
          <p:nvPr/>
        </p:nvSpPr>
        <p:spPr>
          <a:xfrm>
            <a:off x="6913338" y="5132889"/>
            <a:ext cx="360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…</a:t>
            </a:r>
            <a:endParaRPr lang="fr-FR" dirty="0"/>
          </a:p>
        </p:txBody>
      </p:sp>
      <p:sp>
        <p:nvSpPr>
          <p:cNvPr id="39" name="Rectangle : coins arrondis 38">
            <a:extLst>
              <a:ext uri="{FF2B5EF4-FFF2-40B4-BE49-F238E27FC236}">
                <a16:creationId xmlns:a16="http://schemas.microsoft.com/office/drawing/2014/main" id="{9747FF69-D58B-2346-8BFE-C62E677F0AF9}"/>
              </a:ext>
            </a:extLst>
          </p:cNvPr>
          <p:cNvSpPr/>
          <p:nvPr/>
        </p:nvSpPr>
        <p:spPr>
          <a:xfrm rot="5400000">
            <a:off x="9995180" y="3474394"/>
            <a:ext cx="1698393" cy="479269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22" name="Picture 2" descr="La toux sèche: un signal d'alarme émis par le corps - Planete sante">
            <a:extLst>
              <a:ext uri="{FF2B5EF4-FFF2-40B4-BE49-F238E27FC236}">
                <a16:creationId xmlns:a16="http://schemas.microsoft.com/office/drawing/2014/main" id="{28D01BBA-03C5-704A-BCDC-29F9EA9AA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10" y="2481555"/>
            <a:ext cx="2954258" cy="194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6146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e 20">
            <a:extLst>
              <a:ext uri="{FF2B5EF4-FFF2-40B4-BE49-F238E27FC236}">
                <a16:creationId xmlns:a16="http://schemas.microsoft.com/office/drawing/2014/main" id="{0A9EC3A7-53A2-314F-92CA-85038C17BBE2}"/>
              </a:ext>
            </a:extLst>
          </p:cNvPr>
          <p:cNvGrpSpPr/>
          <p:nvPr/>
        </p:nvGrpSpPr>
        <p:grpSpPr>
          <a:xfrm>
            <a:off x="0" y="6446242"/>
            <a:ext cx="12192000" cy="674053"/>
            <a:chOff x="0" y="6291262"/>
            <a:chExt cx="12192000" cy="67405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74424C0-4E9D-D144-A159-5A39AF87F75A}"/>
                </a:ext>
              </a:extLst>
            </p:cNvPr>
            <p:cNvSpPr/>
            <p:nvPr/>
          </p:nvSpPr>
          <p:spPr>
            <a:xfrm>
              <a:off x="0" y="6397498"/>
              <a:ext cx="12192000" cy="567817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  <a:effectLst>
              <a:outerShdw blurRad="50800" dist="38100" dir="18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800"/>
                <a:t>	</a:t>
              </a:r>
            </a:p>
          </p:txBody>
        </p:sp>
        <p:sp>
          <p:nvSpPr>
            <p:cNvPr id="23" name="Triangle 22">
              <a:extLst>
                <a:ext uri="{FF2B5EF4-FFF2-40B4-BE49-F238E27FC236}">
                  <a16:creationId xmlns:a16="http://schemas.microsoft.com/office/drawing/2014/main" id="{73667C00-D4F2-334B-9422-A8A6CBD03E62}"/>
                </a:ext>
              </a:extLst>
            </p:cNvPr>
            <p:cNvSpPr/>
            <p:nvPr/>
          </p:nvSpPr>
          <p:spPr>
            <a:xfrm rot="10800000">
              <a:off x="4998719" y="6291262"/>
              <a:ext cx="2209175" cy="264524"/>
            </a:xfrm>
            <a:prstGeom prst="triangle">
              <a:avLst>
                <a:gd name="adj" fmla="val 485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38FDC0AB-9EC8-C547-9E63-D85E69316B12}"/>
              </a:ext>
            </a:extLst>
          </p:cNvPr>
          <p:cNvCxnSpPr>
            <a:cxnSpLocks/>
          </p:cNvCxnSpPr>
          <p:nvPr/>
        </p:nvCxnSpPr>
        <p:spPr>
          <a:xfrm>
            <a:off x="1043410" y="710040"/>
            <a:ext cx="2321015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AFC8D335-D3AD-8E43-B8A0-8339CE187A0E}"/>
              </a:ext>
            </a:extLst>
          </p:cNvPr>
          <p:cNvCxnSpPr/>
          <p:nvPr/>
        </p:nvCxnSpPr>
        <p:spPr>
          <a:xfrm>
            <a:off x="514330" y="522863"/>
            <a:ext cx="0" cy="4683938"/>
          </a:xfrm>
          <a:prstGeom prst="line">
            <a:avLst/>
          </a:prstGeom>
          <a:ln>
            <a:solidFill>
              <a:srgbClr val="EF7A89">
                <a:alpha val="3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ircle">
            <a:extLst>
              <a:ext uri="{FF2B5EF4-FFF2-40B4-BE49-F238E27FC236}">
                <a16:creationId xmlns:a16="http://schemas.microsoft.com/office/drawing/2014/main" id="{BB72B386-3F4F-1446-8A66-4B87DAFD3A3E}"/>
              </a:ext>
            </a:extLst>
          </p:cNvPr>
          <p:cNvSpPr>
            <a:spLocks noChangeAspect="1"/>
          </p:cNvSpPr>
          <p:nvPr/>
        </p:nvSpPr>
        <p:spPr>
          <a:xfrm>
            <a:off x="190988" y="186820"/>
            <a:ext cx="672084" cy="672086"/>
          </a:xfrm>
          <a:prstGeom prst="ellipse">
            <a:avLst/>
          </a:prstGeom>
          <a:solidFill>
            <a:srgbClr val="EF7A89">
              <a:alpha val="27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49" name="Circle">
            <a:extLst>
              <a:ext uri="{FF2B5EF4-FFF2-40B4-BE49-F238E27FC236}">
                <a16:creationId xmlns:a16="http://schemas.microsoft.com/office/drawing/2014/main" id="{654E1CCB-2A32-9240-8D37-E787009C20FD}"/>
              </a:ext>
            </a:extLst>
          </p:cNvPr>
          <p:cNvSpPr>
            <a:spLocks noChangeAspect="1"/>
          </p:cNvSpPr>
          <p:nvPr/>
        </p:nvSpPr>
        <p:spPr>
          <a:xfrm>
            <a:off x="190988" y="1748133"/>
            <a:ext cx="672084" cy="672086"/>
          </a:xfrm>
          <a:prstGeom prst="ellipse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50" name="Circle">
            <a:extLst>
              <a:ext uri="{FF2B5EF4-FFF2-40B4-BE49-F238E27FC236}">
                <a16:creationId xmlns:a16="http://schemas.microsoft.com/office/drawing/2014/main" id="{886548EC-E2E4-2147-BD0C-AA35B0DF0A51}"/>
              </a:ext>
            </a:extLst>
          </p:cNvPr>
          <p:cNvSpPr>
            <a:spLocks noChangeAspect="1"/>
          </p:cNvSpPr>
          <p:nvPr/>
        </p:nvSpPr>
        <p:spPr>
          <a:xfrm>
            <a:off x="190988" y="3309445"/>
            <a:ext cx="672084" cy="672086"/>
          </a:xfrm>
          <a:prstGeom prst="ellipse">
            <a:avLst/>
          </a:prstGeom>
          <a:solidFill>
            <a:schemeClr val="accent6">
              <a:alpha val="29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51" name="Circle">
            <a:extLst>
              <a:ext uri="{FF2B5EF4-FFF2-40B4-BE49-F238E27FC236}">
                <a16:creationId xmlns:a16="http://schemas.microsoft.com/office/drawing/2014/main" id="{9E1223E4-B545-E246-A6BC-EC1231DBA9AC}"/>
              </a:ext>
            </a:extLst>
          </p:cNvPr>
          <p:cNvSpPr>
            <a:spLocks noChangeAspect="1"/>
          </p:cNvSpPr>
          <p:nvPr/>
        </p:nvSpPr>
        <p:spPr>
          <a:xfrm>
            <a:off x="190988" y="4870758"/>
            <a:ext cx="672084" cy="672086"/>
          </a:xfrm>
          <a:prstGeom prst="ellipse">
            <a:avLst/>
          </a:prstGeom>
          <a:solidFill>
            <a:schemeClr val="accent5">
              <a:alpha val="3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pic>
        <p:nvPicPr>
          <p:cNvPr id="52" name="Graphique 51" descr="Conversation">
            <a:extLst>
              <a:ext uri="{FF2B5EF4-FFF2-40B4-BE49-F238E27FC236}">
                <a16:creationId xmlns:a16="http://schemas.microsoft.com/office/drawing/2014/main" id="{ECE2438C-36CA-134D-A3AD-32AA841C75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5730" y="4995785"/>
            <a:ext cx="457200" cy="457200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1B2532A4-9BC7-604F-A244-AD5C5D240BC0}"/>
              </a:ext>
            </a:extLst>
          </p:cNvPr>
          <p:cNvSpPr/>
          <p:nvPr/>
        </p:nvSpPr>
        <p:spPr>
          <a:xfrm>
            <a:off x="464546" y="1206569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CBD7B9F-95B4-4E41-AF9D-5E3EEA25FF39}"/>
              </a:ext>
            </a:extLst>
          </p:cNvPr>
          <p:cNvSpPr/>
          <p:nvPr/>
        </p:nvSpPr>
        <p:spPr>
          <a:xfrm>
            <a:off x="471132" y="2759877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69FA02F-320A-9247-9A2E-800060BE820D}"/>
              </a:ext>
            </a:extLst>
          </p:cNvPr>
          <p:cNvSpPr/>
          <p:nvPr/>
        </p:nvSpPr>
        <p:spPr>
          <a:xfrm>
            <a:off x="465118" y="4295598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pic>
        <p:nvPicPr>
          <p:cNvPr id="56" name="Graphique 55" descr="Santé mentale avec un remplissage uni">
            <a:extLst>
              <a:ext uri="{FF2B5EF4-FFF2-40B4-BE49-F238E27FC236}">
                <a16:creationId xmlns:a16="http://schemas.microsoft.com/office/drawing/2014/main" id="{F771C951-68D5-884A-BB33-144881625A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98430" y="278842"/>
            <a:ext cx="471365" cy="471365"/>
          </a:xfrm>
          <a:prstGeom prst="rect">
            <a:avLst/>
          </a:prstGeom>
        </p:spPr>
      </p:pic>
      <p:pic>
        <p:nvPicPr>
          <p:cNvPr id="57" name="Graphique 56" descr="Stéthoscope avec un remplissage uni">
            <a:extLst>
              <a:ext uri="{FF2B5EF4-FFF2-40B4-BE49-F238E27FC236}">
                <a16:creationId xmlns:a16="http://schemas.microsoft.com/office/drawing/2014/main" id="{E6969E6B-2689-3549-BB27-2F406BE6C37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85730" y="1874943"/>
            <a:ext cx="457200" cy="457200"/>
          </a:xfrm>
          <a:prstGeom prst="rect">
            <a:avLst/>
          </a:prstGeom>
        </p:spPr>
      </p:pic>
      <p:pic>
        <p:nvPicPr>
          <p:cNvPr id="58" name="Graphique 57" descr="Seringue avec un remplissage uni">
            <a:extLst>
              <a:ext uri="{FF2B5EF4-FFF2-40B4-BE49-F238E27FC236}">
                <a16:creationId xmlns:a16="http://schemas.microsoft.com/office/drawing/2014/main" id="{A41A506E-E1F7-2E4B-BDF6-E218B5A53E4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04760" y="3430336"/>
            <a:ext cx="452335" cy="452335"/>
          </a:xfrm>
          <a:prstGeom prst="rect">
            <a:avLst/>
          </a:prstGeom>
        </p:spPr>
      </p:pic>
      <p:sp>
        <p:nvSpPr>
          <p:cNvPr id="24" name="TextBox 58">
            <a:extLst>
              <a:ext uri="{FF2B5EF4-FFF2-40B4-BE49-F238E27FC236}">
                <a16:creationId xmlns:a16="http://schemas.microsoft.com/office/drawing/2014/main" id="{E8B454AB-B3B1-CD42-96DD-E6AE0A57CBF0}"/>
              </a:ext>
            </a:extLst>
          </p:cNvPr>
          <p:cNvSpPr txBox="1"/>
          <p:nvPr/>
        </p:nvSpPr>
        <p:spPr>
          <a:xfrm>
            <a:off x="906270" y="252914"/>
            <a:ext cx="4533613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EXAMENS NON INVASIFS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DB70E56-72A4-8441-85F2-FB4B47FC0327}"/>
              </a:ext>
            </a:extLst>
          </p:cNvPr>
          <p:cNvSpPr txBox="1"/>
          <p:nvPr/>
        </p:nvSpPr>
        <p:spPr>
          <a:xfrm>
            <a:off x="1500776" y="3256811"/>
            <a:ext cx="88828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cs typeface="Arial" panose="020B0604020202020204" pitchFamily="34" charset="0"/>
              </a:rPr>
              <a:t>De repos 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cs typeface="Arial" panose="020B0604020202020204" pitchFamily="34" charset="0"/>
              </a:rPr>
              <a:t>: suspicion de cardiopathie structurelle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cs typeface="Arial" panose="020B0604020202020204" pitchFamily="34" charset="0"/>
              </a:rPr>
              <a:t>D’effort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cs typeface="Arial" panose="020B0604020202020204" pitchFamily="34" charset="0"/>
              </a:rPr>
              <a:t> : suspicion d’obstacle (CMH avec obstruction, </a:t>
            </a:r>
            <a:r>
              <a:rPr lang="fr-FR" altLang="fr-FR" sz="2000" dirty="0">
                <a:solidFill>
                  <a:srgbClr val="333333"/>
                </a:solidFill>
                <a:cs typeface="Arial" panose="020B0604020202020204" pitchFamily="34" charset="0"/>
              </a:rPr>
              <a:t>rétrécissement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cs typeface="Arial" panose="020B0604020202020204" pitchFamily="34" charset="0"/>
              </a:rPr>
              <a:t> aortique…)</a:t>
            </a:r>
            <a:endParaRPr kumimoji="0" lang="fr-FR" altLang="fr-FR" sz="1400" b="0" i="0" u="none" strike="noStrike" cap="none" normalizeH="0" baseline="0" dirty="0">
              <a:ln>
                <a:noFill/>
              </a:ln>
              <a:solidFill>
                <a:srgbClr val="4D4D4D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6A9DF81F-3582-894D-A02F-B07128EB9353}"/>
              </a:ext>
            </a:extLst>
          </p:cNvPr>
          <p:cNvSpPr/>
          <p:nvPr/>
        </p:nvSpPr>
        <p:spPr>
          <a:xfrm>
            <a:off x="5577023" y="225083"/>
            <a:ext cx="4219768" cy="578882"/>
          </a:xfrm>
          <a:prstGeom prst="roundRect">
            <a:avLst/>
          </a:prstGeom>
          <a:solidFill>
            <a:schemeClr val="accent4"/>
          </a:solidFill>
        </p:spPr>
        <p:txBody>
          <a:bodyPr wrap="none" rtlCol="0" anchor="ctr">
            <a:spAutoFit/>
          </a:bodyPr>
          <a:lstStyle/>
          <a:p>
            <a:pPr algn="ctr" fontAlgn="ctr"/>
            <a:r>
              <a:rPr lang="fr-FR" sz="28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ECHOCARDIOGRAPHIE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B9D15F2-65D3-2347-882D-202AECBB21ED}"/>
              </a:ext>
            </a:extLst>
          </p:cNvPr>
          <p:cNvSpPr txBox="1"/>
          <p:nvPr/>
        </p:nvSpPr>
        <p:spPr>
          <a:xfrm>
            <a:off x="10049083" y="322808"/>
            <a:ext cx="1239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Classe I, B</a:t>
            </a:r>
          </a:p>
        </p:txBody>
      </p:sp>
      <p:pic>
        <p:nvPicPr>
          <p:cNvPr id="12290" name="Picture 2" descr="L'échographie d'effort - Cardiologie du CHI de Montreuil -93">
            <a:extLst>
              <a:ext uri="{FF2B5EF4-FFF2-40B4-BE49-F238E27FC236}">
                <a16:creationId xmlns:a16="http://schemas.microsoft.com/office/drawing/2014/main" id="{964AA37C-4F9E-CB4A-8F9F-4856CA49D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790" y="874632"/>
            <a:ext cx="3342923" cy="22245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FCD4E354-EC8B-0743-8EB1-250CED774A7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756068" y="880534"/>
            <a:ext cx="6244944" cy="2204718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78262E0D-5188-0948-9BE9-0B9AD9F852FA}"/>
              </a:ext>
            </a:extLst>
          </p:cNvPr>
          <p:cNvSpPr txBox="1"/>
          <p:nvPr/>
        </p:nvSpPr>
        <p:spPr>
          <a:xfrm>
            <a:off x="11181086" y="6322725"/>
            <a:ext cx="9473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ESC 2018</a:t>
            </a:r>
          </a:p>
        </p:txBody>
      </p:sp>
      <p:pic>
        <p:nvPicPr>
          <p:cNvPr id="2" name="IMG_1660" descr="IMG_1660">
            <a:hlinkClick r:id="" action="ppaction://media"/>
            <a:extLst>
              <a:ext uri="{FF2B5EF4-FFF2-40B4-BE49-F238E27FC236}">
                <a16:creationId xmlns:a16="http://schemas.microsoft.com/office/drawing/2014/main" id="{D6779156-F32D-5745-A0FF-9CCC565E18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20"/>
          <a:srcRect l="17728" r="22872"/>
          <a:stretch/>
        </p:blipFill>
        <p:spPr>
          <a:xfrm>
            <a:off x="937734" y="4047337"/>
            <a:ext cx="2512898" cy="2379584"/>
          </a:xfrm>
          <a:prstGeom prst="rect">
            <a:avLst/>
          </a:prstGeom>
        </p:spPr>
      </p:pic>
      <p:pic>
        <p:nvPicPr>
          <p:cNvPr id="3" name="IMG_1661" descr="IMG_1661">
            <a:hlinkClick r:id="" action="ppaction://media"/>
            <a:extLst>
              <a:ext uri="{FF2B5EF4-FFF2-40B4-BE49-F238E27FC236}">
                <a16:creationId xmlns:a16="http://schemas.microsoft.com/office/drawing/2014/main" id="{1E03D659-619B-5F46-AEF9-3BFB9516C91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21"/>
          <a:srcRect l="19511" t="5137" r="23267"/>
          <a:stretch/>
        </p:blipFill>
        <p:spPr>
          <a:xfrm>
            <a:off x="3530660" y="4041955"/>
            <a:ext cx="2551800" cy="2379584"/>
          </a:xfrm>
          <a:prstGeom prst="rect">
            <a:avLst/>
          </a:prstGeom>
        </p:spPr>
      </p:pic>
      <p:pic>
        <p:nvPicPr>
          <p:cNvPr id="6" name="IMG_1662" descr="IMG_1662">
            <a:hlinkClick r:id="" action="ppaction://media"/>
            <a:extLst>
              <a:ext uri="{FF2B5EF4-FFF2-40B4-BE49-F238E27FC236}">
                <a16:creationId xmlns:a16="http://schemas.microsoft.com/office/drawing/2014/main" id="{F6C0DDBF-9A36-F04C-BEA5-89CB87A67A1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22"/>
          <a:srcRect l="15929" r="20949"/>
          <a:stretch/>
        </p:blipFill>
        <p:spPr>
          <a:xfrm>
            <a:off x="6162492" y="4035574"/>
            <a:ext cx="2696713" cy="2403110"/>
          </a:xfrm>
          <a:prstGeom prst="rect">
            <a:avLst/>
          </a:prstGeom>
        </p:spPr>
      </p:pic>
      <p:pic>
        <p:nvPicPr>
          <p:cNvPr id="9" name="IMG_1665" descr="IMG_1665">
            <a:hlinkClick r:id="" action="ppaction://media"/>
            <a:extLst>
              <a:ext uri="{FF2B5EF4-FFF2-40B4-BE49-F238E27FC236}">
                <a16:creationId xmlns:a16="http://schemas.microsoft.com/office/drawing/2014/main" id="{964B3A20-E04C-7D41-A81D-12FB17D0D68C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23"/>
          <a:srcRect l="15867" r="23987" b="3282"/>
          <a:stretch/>
        </p:blipFill>
        <p:spPr>
          <a:xfrm>
            <a:off x="8945673" y="4022257"/>
            <a:ext cx="2638756" cy="238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61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97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706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941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1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e 20">
            <a:extLst>
              <a:ext uri="{FF2B5EF4-FFF2-40B4-BE49-F238E27FC236}">
                <a16:creationId xmlns:a16="http://schemas.microsoft.com/office/drawing/2014/main" id="{0A9EC3A7-53A2-314F-92CA-85038C17BBE2}"/>
              </a:ext>
            </a:extLst>
          </p:cNvPr>
          <p:cNvGrpSpPr/>
          <p:nvPr/>
        </p:nvGrpSpPr>
        <p:grpSpPr>
          <a:xfrm>
            <a:off x="0" y="6446242"/>
            <a:ext cx="12192000" cy="674053"/>
            <a:chOff x="0" y="6291262"/>
            <a:chExt cx="12192000" cy="67405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74424C0-4E9D-D144-A159-5A39AF87F75A}"/>
                </a:ext>
              </a:extLst>
            </p:cNvPr>
            <p:cNvSpPr/>
            <p:nvPr/>
          </p:nvSpPr>
          <p:spPr>
            <a:xfrm>
              <a:off x="0" y="6397498"/>
              <a:ext cx="12192000" cy="567817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  <a:effectLst>
              <a:outerShdw blurRad="50800" dist="38100" dir="18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800"/>
                <a:t>	</a:t>
              </a:r>
            </a:p>
          </p:txBody>
        </p:sp>
        <p:sp>
          <p:nvSpPr>
            <p:cNvPr id="23" name="Triangle 22">
              <a:extLst>
                <a:ext uri="{FF2B5EF4-FFF2-40B4-BE49-F238E27FC236}">
                  <a16:creationId xmlns:a16="http://schemas.microsoft.com/office/drawing/2014/main" id="{73667C00-D4F2-334B-9422-A8A6CBD03E62}"/>
                </a:ext>
              </a:extLst>
            </p:cNvPr>
            <p:cNvSpPr/>
            <p:nvPr/>
          </p:nvSpPr>
          <p:spPr>
            <a:xfrm rot="10800000">
              <a:off x="4998719" y="6291262"/>
              <a:ext cx="2209175" cy="264524"/>
            </a:xfrm>
            <a:prstGeom prst="triangle">
              <a:avLst>
                <a:gd name="adj" fmla="val 485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38FDC0AB-9EC8-C547-9E63-D85E69316B12}"/>
              </a:ext>
            </a:extLst>
          </p:cNvPr>
          <p:cNvCxnSpPr>
            <a:cxnSpLocks/>
          </p:cNvCxnSpPr>
          <p:nvPr/>
        </p:nvCxnSpPr>
        <p:spPr>
          <a:xfrm>
            <a:off x="1043410" y="710040"/>
            <a:ext cx="2321015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AFC8D335-D3AD-8E43-B8A0-8339CE187A0E}"/>
              </a:ext>
            </a:extLst>
          </p:cNvPr>
          <p:cNvCxnSpPr/>
          <p:nvPr/>
        </p:nvCxnSpPr>
        <p:spPr>
          <a:xfrm>
            <a:off x="514330" y="522863"/>
            <a:ext cx="0" cy="4683938"/>
          </a:xfrm>
          <a:prstGeom prst="line">
            <a:avLst/>
          </a:prstGeom>
          <a:ln>
            <a:solidFill>
              <a:srgbClr val="EF7A89">
                <a:alpha val="3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ircle">
            <a:extLst>
              <a:ext uri="{FF2B5EF4-FFF2-40B4-BE49-F238E27FC236}">
                <a16:creationId xmlns:a16="http://schemas.microsoft.com/office/drawing/2014/main" id="{BB72B386-3F4F-1446-8A66-4B87DAFD3A3E}"/>
              </a:ext>
            </a:extLst>
          </p:cNvPr>
          <p:cNvSpPr>
            <a:spLocks noChangeAspect="1"/>
          </p:cNvSpPr>
          <p:nvPr/>
        </p:nvSpPr>
        <p:spPr>
          <a:xfrm>
            <a:off x="190988" y="186820"/>
            <a:ext cx="672084" cy="672086"/>
          </a:xfrm>
          <a:prstGeom prst="ellipse">
            <a:avLst/>
          </a:prstGeom>
          <a:solidFill>
            <a:srgbClr val="EF7A89">
              <a:alpha val="27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49" name="Circle">
            <a:extLst>
              <a:ext uri="{FF2B5EF4-FFF2-40B4-BE49-F238E27FC236}">
                <a16:creationId xmlns:a16="http://schemas.microsoft.com/office/drawing/2014/main" id="{654E1CCB-2A32-9240-8D37-E787009C20FD}"/>
              </a:ext>
            </a:extLst>
          </p:cNvPr>
          <p:cNvSpPr>
            <a:spLocks noChangeAspect="1"/>
          </p:cNvSpPr>
          <p:nvPr/>
        </p:nvSpPr>
        <p:spPr>
          <a:xfrm>
            <a:off x="190988" y="1748133"/>
            <a:ext cx="672084" cy="672086"/>
          </a:xfrm>
          <a:prstGeom prst="ellipse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50" name="Circle">
            <a:extLst>
              <a:ext uri="{FF2B5EF4-FFF2-40B4-BE49-F238E27FC236}">
                <a16:creationId xmlns:a16="http://schemas.microsoft.com/office/drawing/2014/main" id="{886548EC-E2E4-2147-BD0C-AA35B0DF0A51}"/>
              </a:ext>
            </a:extLst>
          </p:cNvPr>
          <p:cNvSpPr>
            <a:spLocks noChangeAspect="1"/>
          </p:cNvSpPr>
          <p:nvPr/>
        </p:nvSpPr>
        <p:spPr>
          <a:xfrm>
            <a:off x="190988" y="3309445"/>
            <a:ext cx="672084" cy="672086"/>
          </a:xfrm>
          <a:prstGeom prst="ellipse">
            <a:avLst/>
          </a:prstGeom>
          <a:solidFill>
            <a:schemeClr val="accent6">
              <a:alpha val="29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51" name="Circle">
            <a:extLst>
              <a:ext uri="{FF2B5EF4-FFF2-40B4-BE49-F238E27FC236}">
                <a16:creationId xmlns:a16="http://schemas.microsoft.com/office/drawing/2014/main" id="{9E1223E4-B545-E246-A6BC-EC1231DBA9AC}"/>
              </a:ext>
            </a:extLst>
          </p:cNvPr>
          <p:cNvSpPr>
            <a:spLocks noChangeAspect="1"/>
          </p:cNvSpPr>
          <p:nvPr/>
        </p:nvSpPr>
        <p:spPr>
          <a:xfrm>
            <a:off x="190988" y="4870758"/>
            <a:ext cx="672084" cy="672086"/>
          </a:xfrm>
          <a:prstGeom prst="ellipse">
            <a:avLst/>
          </a:prstGeom>
          <a:solidFill>
            <a:schemeClr val="accent5">
              <a:alpha val="3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pic>
        <p:nvPicPr>
          <p:cNvPr id="52" name="Graphique 51" descr="Conversation">
            <a:extLst>
              <a:ext uri="{FF2B5EF4-FFF2-40B4-BE49-F238E27FC236}">
                <a16:creationId xmlns:a16="http://schemas.microsoft.com/office/drawing/2014/main" id="{ECE2438C-36CA-134D-A3AD-32AA841C7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730" y="4995785"/>
            <a:ext cx="457200" cy="457200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1B2532A4-9BC7-604F-A244-AD5C5D240BC0}"/>
              </a:ext>
            </a:extLst>
          </p:cNvPr>
          <p:cNvSpPr/>
          <p:nvPr/>
        </p:nvSpPr>
        <p:spPr>
          <a:xfrm>
            <a:off x="464546" y="1206569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CBD7B9F-95B4-4E41-AF9D-5E3EEA25FF39}"/>
              </a:ext>
            </a:extLst>
          </p:cNvPr>
          <p:cNvSpPr/>
          <p:nvPr/>
        </p:nvSpPr>
        <p:spPr>
          <a:xfrm>
            <a:off x="471132" y="2759877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69FA02F-320A-9247-9A2E-800060BE820D}"/>
              </a:ext>
            </a:extLst>
          </p:cNvPr>
          <p:cNvSpPr/>
          <p:nvPr/>
        </p:nvSpPr>
        <p:spPr>
          <a:xfrm>
            <a:off x="465118" y="4295598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pic>
        <p:nvPicPr>
          <p:cNvPr id="56" name="Graphique 55" descr="Santé mentale avec un remplissage uni">
            <a:extLst>
              <a:ext uri="{FF2B5EF4-FFF2-40B4-BE49-F238E27FC236}">
                <a16:creationId xmlns:a16="http://schemas.microsoft.com/office/drawing/2014/main" id="{F771C951-68D5-884A-BB33-144881625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8430" y="278842"/>
            <a:ext cx="471365" cy="471365"/>
          </a:xfrm>
          <a:prstGeom prst="rect">
            <a:avLst/>
          </a:prstGeom>
        </p:spPr>
      </p:pic>
      <p:pic>
        <p:nvPicPr>
          <p:cNvPr id="57" name="Graphique 56" descr="Stéthoscope avec un remplissage uni">
            <a:extLst>
              <a:ext uri="{FF2B5EF4-FFF2-40B4-BE49-F238E27FC236}">
                <a16:creationId xmlns:a16="http://schemas.microsoft.com/office/drawing/2014/main" id="{E6969E6B-2689-3549-BB27-2F406BE6C3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5730" y="1874943"/>
            <a:ext cx="457200" cy="457200"/>
          </a:xfrm>
          <a:prstGeom prst="rect">
            <a:avLst/>
          </a:prstGeom>
        </p:spPr>
      </p:pic>
      <p:pic>
        <p:nvPicPr>
          <p:cNvPr id="58" name="Graphique 57" descr="Seringue avec un remplissage uni">
            <a:extLst>
              <a:ext uri="{FF2B5EF4-FFF2-40B4-BE49-F238E27FC236}">
                <a16:creationId xmlns:a16="http://schemas.microsoft.com/office/drawing/2014/main" id="{A41A506E-E1F7-2E4B-BDF6-E218B5A53E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4760" y="3430336"/>
            <a:ext cx="452335" cy="452335"/>
          </a:xfrm>
          <a:prstGeom prst="rect">
            <a:avLst/>
          </a:prstGeom>
        </p:spPr>
      </p:pic>
      <p:sp>
        <p:nvSpPr>
          <p:cNvPr id="24" name="TextBox 58">
            <a:extLst>
              <a:ext uri="{FF2B5EF4-FFF2-40B4-BE49-F238E27FC236}">
                <a16:creationId xmlns:a16="http://schemas.microsoft.com/office/drawing/2014/main" id="{E8B454AB-B3B1-CD42-96DD-E6AE0A57CBF0}"/>
              </a:ext>
            </a:extLst>
          </p:cNvPr>
          <p:cNvSpPr txBox="1"/>
          <p:nvPr/>
        </p:nvSpPr>
        <p:spPr>
          <a:xfrm>
            <a:off x="906270" y="252914"/>
            <a:ext cx="4533613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EXAMENS NON INVASIFS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949165AE-6CE3-5149-AFE1-84AAEC45AD22}"/>
              </a:ext>
            </a:extLst>
          </p:cNvPr>
          <p:cNvSpPr/>
          <p:nvPr/>
        </p:nvSpPr>
        <p:spPr>
          <a:xfrm>
            <a:off x="5577023" y="197252"/>
            <a:ext cx="3399187" cy="578882"/>
          </a:xfrm>
          <a:prstGeom prst="roundRect">
            <a:avLst/>
          </a:prstGeom>
          <a:solidFill>
            <a:schemeClr val="accent4"/>
          </a:solidFill>
        </p:spPr>
        <p:txBody>
          <a:bodyPr wrap="none" rtlCol="0" anchor="ctr">
            <a:spAutoFit/>
          </a:bodyPr>
          <a:lstStyle/>
          <a:p>
            <a:pPr algn="ctr" fontAlgn="ctr"/>
            <a:r>
              <a:rPr lang="fr-FR" sz="28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MONITORING ECG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C82335C-8638-6749-88A3-261AC6262960}"/>
              </a:ext>
            </a:extLst>
          </p:cNvPr>
          <p:cNvSpPr txBox="1"/>
          <p:nvPr/>
        </p:nvSpPr>
        <p:spPr>
          <a:xfrm>
            <a:off x="4982684" y="1091233"/>
            <a:ext cx="36272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Si haut risque </a:t>
            </a:r>
            <a:r>
              <a:rPr lang="fr-FR" sz="2000" dirty="0">
                <a:sym typeface="Wingdings" pitchFamily="2" charset="2"/>
              </a:rPr>
              <a:t></a:t>
            </a:r>
            <a:r>
              <a:rPr lang="fr-FR" sz="2000" dirty="0"/>
              <a:t> hospitalisation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71D2FFC-B76A-5748-95BC-F6920EE7E334}"/>
              </a:ext>
            </a:extLst>
          </p:cNvPr>
          <p:cNvSpPr txBox="1"/>
          <p:nvPr/>
        </p:nvSpPr>
        <p:spPr>
          <a:xfrm>
            <a:off x="2301288" y="1626913"/>
            <a:ext cx="12314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Classe I, C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6CFA511D-D6E1-6945-A728-6B19271AA5A3}"/>
              </a:ext>
            </a:extLst>
          </p:cNvPr>
          <p:cNvSpPr txBox="1"/>
          <p:nvPr/>
        </p:nvSpPr>
        <p:spPr>
          <a:xfrm>
            <a:off x="11181086" y="6213924"/>
            <a:ext cx="9473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ESC 2018</a:t>
            </a:r>
          </a:p>
        </p:txBody>
      </p:sp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id="{FD82E7F0-9972-CB47-9563-BA8FEEA13CFB}"/>
              </a:ext>
            </a:extLst>
          </p:cNvPr>
          <p:cNvSpPr/>
          <p:nvPr/>
        </p:nvSpPr>
        <p:spPr>
          <a:xfrm>
            <a:off x="1372434" y="1031739"/>
            <a:ext cx="3435813" cy="510778"/>
          </a:xfrm>
          <a:prstGeom prst="roundRect">
            <a:avLst/>
          </a:prstGeom>
          <a:solidFill>
            <a:schemeClr val="accent4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b="1" dirty="0">
                <a:solidFill>
                  <a:srgbClr val="5C7597"/>
                </a:solidFill>
              </a:rPr>
              <a:t>SCOPE / TELEMETRIE</a:t>
            </a:r>
          </a:p>
        </p:txBody>
      </p:sp>
      <p:pic>
        <p:nvPicPr>
          <p:cNvPr id="13314" name="Picture 2" descr="ADRIS - Groupe de rythmologie interventionnelle - LYON">
            <a:extLst>
              <a:ext uri="{FF2B5EF4-FFF2-40B4-BE49-F238E27FC236}">
                <a16:creationId xmlns:a16="http://schemas.microsoft.com/office/drawing/2014/main" id="{E63F202A-3284-E84E-A74E-97D998FE4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669" y="2225446"/>
            <a:ext cx="7427601" cy="35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ZoneTexte 60">
            <a:extLst>
              <a:ext uri="{FF2B5EF4-FFF2-40B4-BE49-F238E27FC236}">
                <a16:creationId xmlns:a16="http://schemas.microsoft.com/office/drawing/2014/main" id="{FFB7DF25-E310-A846-99F2-6A4C837EF8EE}"/>
              </a:ext>
            </a:extLst>
          </p:cNvPr>
          <p:cNvSpPr txBox="1"/>
          <p:nvPr/>
        </p:nvSpPr>
        <p:spPr>
          <a:xfrm>
            <a:off x="9305693" y="6193313"/>
            <a:ext cx="220236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 dirty="0" err="1"/>
              <a:t>www.rythmolyon.fr</a:t>
            </a:r>
            <a:endParaRPr lang="fr-FR" sz="1600" i="1" dirty="0"/>
          </a:p>
        </p:txBody>
      </p:sp>
      <p:pic>
        <p:nvPicPr>
          <p:cNvPr id="13316" name="Picture 4" descr="Central patient monitoring station - Xhibit - Spacelabs Healthcare">
            <a:extLst>
              <a:ext uri="{FF2B5EF4-FFF2-40B4-BE49-F238E27FC236}">
                <a16:creationId xmlns:a16="http://schemas.microsoft.com/office/drawing/2014/main" id="{F6D64557-0778-EF49-83C2-08E9F64F0D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" t="12690" r="8691" b="14107"/>
          <a:stretch/>
        </p:blipFill>
        <p:spPr bwMode="auto">
          <a:xfrm>
            <a:off x="1131176" y="2759877"/>
            <a:ext cx="3079389" cy="257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E2F9335-5FF0-784D-B0E7-6AC0CF7BF977}"/>
              </a:ext>
            </a:extLst>
          </p:cNvPr>
          <p:cNvSpPr txBox="1"/>
          <p:nvPr/>
        </p:nvSpPr>
        <p:spPr>
          <a:xfrm>
            <a:off x="5964170" y="1563467"/>
            <a:ext cx="1664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i="1" dirty="0"/>
              <a:t>≈ 48h minimum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776196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e 20">
            <a:extLst>
              <a:ext uri="{FF2B5EF4-FFF2-40B4-BE49-F238E27FC236}">
                <a16:creationId xmlns:a16="http://schemas.microsoft.com/office/drawing/2014/main" id="{0A9EC3A7-53A2-314F-92CA-85038C17BBE2}"/>
              </a:ext>
            </a:extLst>
          </p:cNvPr>
          <p:cNvGrpSpPr/>
          <p:nvPr/>
        </p:nvGrpSpPr>
        <p:grpSpPr>
          <a:xfrm>
            <a:off x="0" y="6446242"/>
            <a:ext cx="12192000" cy="674053"/>
            <a:chOff x="0" y="6291262"/>
            <a:chExt cx="12192000" cy="67405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74424C0-4E9D-D144-A159-5A39AF87F75A}"/>
                </a:ext>
              </a:extLst>
            </p:cNvPr>
            <p:cNvSpPr/>
            <p:nvPr/>
          </p:nvSpPr>
          <p:spPr>
            <a:xfrm>
              <a:off x="0" y="6397498"/>
              <a:ext cx="12192000" cy="567817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  <a:effectLst>
              <a:outerShdw blurRad="50800" dist="38100" dir="18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800"/>
                <a:t>	</a:t>
              </a:r>
            </a:p>
          </p:txBody>
        </p:sp>
        <p:sp>
          <p:nvSpPr>
            <p:cNvPr id="23" name="Triangle 22">
              <a:extLst>
                <a:ext uri="{FF2B5EF4-FFF2-40B4-BE49-F238E27FC236}">
                  <a16:creationId xmlns:a16="http://schemas.microsoft.com/office/drawing/2014/main" id="{73667C00-D4F2-334B-9422-A8A6CBD03E62}"/>
                </a:ext>
              </a:extLst>
            </p:cNvPr>
            <p:cNvSpPr/>
            <p:nvPr/>
          </p:nvSpPr>
          <p:spPr>
            <a:xfrm rot="10800000">
              <a:off x="4998719" y="6291262"/>
              <a:ext cx="2209175" cy="264524"/>
            </a:xfrm>
            <a:prstGeom prst="triangle">
              <a:avLst>
                <a:gd name="adj" fmla="val 485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38FDC0AB-9EC8-C547-9E63-D85E69316B12}"/>
              </a:ext>
            </a:extLst>
          </p:cNvPr>
          <p:cNvCxnSpPr>
            <a:cxnSpLocks/>
          </p:cNvCxnSpPr>
          <p:nvPr/>
        </p:nvCxnSpPr>
        <p:spPr>
          <a:xfrm>
            <a:off x="1043410" y="710040"/>
            <a:ext cx="2321015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AFC8D335-D3AD-8E43-B8A0-8339CE187A0E}"/>
              </a:ext>
            </a:extLst>
          </p:cNvPr>
          <p:cNvCxnSpPr/>
          <p:nvPr/>
        </p:nvCxnSpPr>
        <p:spPr>
          <a:xfrm>
            <a:off x="514330" y="522863"/>
            <a:ext cx="0" cy="4683938"/>
          </a:xfrm>
          <a:prstGeom prst="line">
            <a:avLst/>
          </a:prstGeom>
          <a:ln>
            <a:solidFill>
              <a:srgbClr val="EF7A89">
                <a:alpha val="3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ircle">
            <a:extLst>
              <a:ext uri="{FF2B5EF4-FFF2-40B4-BE49-F238E27FC236}">
                <a16:creationId xmlns:a16="http://schemas.microsoft.com/office/drawing/2014/main" id="{BB72B386-3F4F-1446-8A66-4B87DAFD3A3E}"/>
              </a:ext>
            </a:extLst>
          </p:cNvPr>
          <p:cNvSpPr>
            <a:spLocks noChangeAspect="1"/>
          </p:cNvSpPr>
          <p:nvPr/>
        </p:nvSpPr>
        <p:spPr>
          <a:xfrm>
            <a:off x="190988" y="186820"/>
            <a:ext cx="672084" cy="672086"/>
          </a:xfrm>
          <a:prstGeom prst="ellipse">
            <a:avLst/>
          </a:prstGeom>
          <a:solidFill>
            <a:srgbClr val="EF7A89">
              <a:alpha val="27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49" name="Circle">
            <a:extLst>
              <a:ext uri="{FF2B5EF4-FFF2-40B4-BE49-F238E27FC236}">
                <a16:creationId xmlns:a16="http://schemas.microsoft.com/office/drawing/2014/main" id="{654E1CCB-2A32-9240-8D37-E787009C20FD}"/>
              </a:ext>
            </a:extLst>
          </p:cNvPr>
          <p:cNvSpPr>
            <a:spLocks noChangeAspect="1"/>
          </p:cNvSpPr>
          <p:nvPr/>
        </p:nvSpPr>
        <p:spPr>
          <a:xfrm>
            <a:off x="190988" y="1748133"/>
            <a:ext cx="672084" cy="672086"/>
          </a:xfrm>
          <a:prstGeom prst="ellipse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50" name="Circle">
            <a:extLst>
              <a:ext uri="{FF2B5EF4-FFF2-40B4-BE49-F238E27FC236}">
                <a16:creationId xmlns:a16="http://schemas.microsoft.com/office/drawing/2014/main" id="{886548EC-E2E4-2147-BD0C-AA35B0DF0A51}"/>
              </a:ext>
            </a:extLst>
          </p:cNvPr>
          <p:cNvSpPr>
            <a:spLocks noChangeAspect="1"/>
          </p:cNvSpPr>
          <p:nvPr/>
        </p:nvSpPr>
        <p:spPr>
          <a:xfrm>
            <a:off x="190988" y="3309445"/>
            <a:ext cx="672084" cy="672086"/>
          </a:xfrm>
          <a:prstGeom prst="ellipse">
            <a:avLst/>
          </a:prstGeom>
          <a:solidFill>
            <a:schemeClr val="accent6">
              <a:alpha val="29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51" name="Circle">
            <a:extLst>
              <a:ext uri="{FF2B5EF4-FFF2-40B4-BE49-F238E27FC236}">
                <a16:creationId xmlns:a16="http://schemas.microsoft.com/office/drawing/2014/main" id="{9E1223E4-B545-E246-A6BC-EC1231DBA9AC}"/>
              </a:ext>
            </a:extLst>
          </p:cNvPr>
          <p:cNvSpPr>
            <a:spLocks noChangeAspect="1"/>
          </p:cNvSpPr>
          <p:nvPr/>
        </p:nvSpPr>
        <p:spPr>
          <a:xfrm>
            <a:off x="190988" y="4870758"/>
            <a:ext cx="672084" cy="672086"/>
          </a:xfrm>
          <a:prstGeom prst="ellipse">
            <a:avLst/>
          </a:prstGeom>
          <a:solidFill>
            <a:schemeClr val="accent5">
              <a:alpha val="3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pic>
        <p:nvPicPr>
          <p:cNvPr id="52" name="Graphique 51" descr="Conversation">
            <a:extLst>
              <a:ext uri="{FF2B5EF4-FFF2-40B4-BE49-F238E27FC236}">
                <a16:creationId xmlns:a16="http://schemas.microsoft.com/office/drawing/2014/main" id="{ECE2438C-36CA-134D-A3AD-32AA841C7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730" y="4995785"/>
            <a:ext cx="457200" cy="457200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1B2532A4-9BC7-604F-A244-AD5C5D240BC0}"/>
              </a:ext>
            </a:extLst>
          </p:cNvPr>
          <p:cNvSpPr/>
          <p:nvPr/>
        </p:nvSpPr>
        <p:spPr>
          <a:xfrm>
            <a:off x="464546" y="1206569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CBD7B9F-95B4-4E41-AF9D-5E3EEA25FF39}"/>
              </a:ext>
            </a:extLst>
          </p:cNvPr>
          <p:cNvSpPr/>
          <p:nvPr/>
        </p:nvSpPr>
        <p:spPr>
          <a:xfrm>
            <a:off x="471132" y="2759877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69FA02F-320A-9247-9A2E-800060BE820D}"/>
              </a:ext>
            </a:extLst>
          </p:cNvPr>
          <p:cNvSpPr/>
          <p:nvPr/>
        </p:nvSpPr>
        <p:spPr>
          <a:xfrm>
            <a:off x="465118" y="4295598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pic>
        <p:nvPicPr>
          <p:cNvPr id="56" name="Graphique 55" descr="Santé mentale avec un remplissage uni">
            <a:extLst>
              <a:ext uri="{FF2B5EF4-FFF2-40B4-BE49-F238E27FC236}">
                <a16:creationId xmlns:a16="http://schemas.microsoft.com/office/drawing/2014/main" id="{F771C951-68D5-884A-BB33-144881625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8430" y="278842"/>
            <a:ext cx="471365" cy="471365"/>
          </a:xfrm>
          <a:prstGeom prst="rect">
            <a:avLst/>
          </a:prstGeom>
        </p:spPr>
      </p:pic>
      <p:pic>
        <p:nvPicPr>
          <p:cNvPr id="57" name="Graphique 56" descr="Stéthoscope avec un remplissage uni">
            <a:extLst>
              <a:ext uri="{FF2B5EF4-FFF2-40B4-BE49-F238E27FC236}">
                <a16:creationId xmlns:a16="http://schemas.microsoft.com/office/drawing/2014/main" id="{E6969E6B-2689-3549-BB27-2F406BE6C3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5730" y="1874943"/>
            <a:ext cx="457200" cy="457200"/>
          </a:xfrm>
          <a:prstGeom prst="rect">
            <a:avLst/>
          </a:prstGeom>
        </p:spPr>
      </p:pic>
      <p:pic>
        <p:nvPicPr>
          <p:cNvPr id="58" name="Graphique 57" descr="Seringue avec un remplissage uni">
            <a:extLst>
              <a:ext uri="{FF2B5EF4-FFF2-40B4-BE49-F238E27FC236}">
                <a16:creationId xmlns:a16="http://schemas.microsoft.com/office/drawing/2014/main" id="{A41A506E-E1F7-2E4B-BDF6-E218B5A53E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4760" y="3430336"/>
            <a:ext cx="452335" cy="452335"/>
          </a:xfrm>
          <a:prstGeom prst="rect">
            <a:avLst/>
          </a:prstGeom>
        </p:spPr>
      </p:pic>
      <p:sp>
        <p:nvSpPr>
          <p:cNvPr id="24" name="TextBox 58">
            <a:extLst>
              <a:ext uri="{FF2B5EF4-FFF2-40B4-BE49-F238E27FC236}">
                <a16:creationId xmlns:a16="http://schemas.microsoft.com/office/drawing/2014/main" id="{E8B454AB-B3B1-CD42-96DD-E6AE0A57CBF0}"/>
              </a:ext>
            </a:extLst>
          </p:cNvPr>
          <p:cNvSpPr txBox="1"/>
          <p:nvPr/>
        </p:nvSpPr>
        <p:spPr>
          <a:xfrm>
            <a:off x="906270" y="252914"/>
            <a:ext cx="4533613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EXAMENS NON INVASIFS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949165AE-6CE3-5149-AFE1-84AAEC45AD22}"/>
              </a:ext>
            </a:extLst>
          </p:cNvPr>
          <p:cNvSpPr/>
          <p:nvPr/>
        </p:nvSpPr>
        <p:spPr>
          <a:xfrm>
            <a:off x="5577023" y="197252"/>
            <a:ext cx="3399187" cy="578882"/>
          </a:xfrm>
          <a:prstGeom prst="roundRect">
            <a:avLst/>
          </a:prstGeom>
          <a:solidFill>
            <a:schemeClr val="accent4"/>
          </a:solidFill>
        </p:spPr>
        <p:txBody>
          <a:bodyPr wrap="none" rtlCol="0" anchor="ctr">
            <a:spAutoFit/>
          </a:bodyPr>
          <a:lstStyle/>
          <a:p>
            <a:pPr algn="ctr" fontAlgn="ctr"/>
            <a:r>
              <a:rPr lang="fr-FR" sz="28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MONITORING ECG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8D33DAB-4945-F841-9D75-DDE41AE422AE}"/>
              </a:ext>
            </a:extLst>
          </p:cNvPr>
          <p:cNvSpPr txBox="1"/>
          <p:nvPr/>
        </p:nvSpPr>
        <p:spPr>
          <a:xfrm>
            <a:off x="7334141" y="1178279"/>
            <a:ext cx="3145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Si symptômes &gt;1 x/</a:t>
            </a:r>
            <a:r>
              <a:rPr lang="fr-FR" sz="2000" b="1" dirty="0"/>
              <a:t>semaine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FD50CD8-98A9-9040-8124-B3135BAC98EC}"/>
              </a:ext>
            </a:extLst>
          </p:cNvPr>
          <p:cNvSpPr txBox="1"/>
          <p:nvPr/>
        </p:nvSpPr>
        <p:spPr>
          <a:xfrm>
            <a:off x="4772483" y="1637165"/>
            <a:ext cx="1435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Classe </a:t>
            </a:r>
            <a:r>
              <a:rPr lang="fr-FR" sz="2000" b="1" dirty="0" err="1"/>
              <a:t>IIa</a:t>
            </a:r>
            <a:r>
              <a:rPr lang="fr-FR" sz="2000" b="1" dirty="0"/>
              <a:t>, B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E803F566-F606-0141-A279-A958ADC5BAD2}"/>
              </a:ext>
            </a:extLst>
          </p:cNvPr>
          <p:cNvSpPr txBox="1"/>
          <p:nvPr/>
        </p:nvSpPr>
        <p:spPr>
          <a:xfrm>
            <a:off x="7342665" y="2626656"/>
            <a:ext cx="27652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Si symptômes &gt;1 x/</a:t>
            </a:r>
            <a:r>
              <a:rPr lang="fr-FR" sz="2000" b="1" dirty="0"/>
              <a:t>mois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179E0DC8-982B-0742-AD43-C072777937F4}"/>
              </a:ext>
            </a:extLst>
          </p:cNvPr>
          <p:cNvSpPr txBox="1"/>
          <p:nvPr/>
        </p:nvSpPr>
        <p:spPr>
          <a:xfrm>
            <a:off x="10663399" y="2559156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Classe </a:t>
            </a:r>
            <a:r>
              <a:rPr lang="fr-FR" dirty="0" err="1"/>
              <a:t>IIa</a:t>
            </a:r>
            <a:r>
              <a:rPr lang="fr-FR" dirty="0"/>
              <a:t>, B</a:t>
            </a:r>
          </a:p>
        </p:txBody>
      </p:sp>
      <p:pic>
        <p:nvPicPr>
          <p:cNvPr id="40" name="Picture 2" descr="Résultat de recherche d'images pour &quot;holter rythmique des 24 heures&quot;">
            <a:extLst>
              <a:ext uri="{FF2B5EF4-FFF2-40B4-BE49-F238E27FC236}">
                <a16:creationId xmlns:a16="http://schemas.microsoft.com/office/drawing/2014/main" id="{3CB1B2F3-FE0F-6947-B470-5F839A637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 b="4629"/>
          <a:stretch>
            <a:fillRect/>
          </a:stretch>
        </p:blipFill>
        <p:spPr bwMode="auto">
          <a:xfrm>
            <a:off x="952500" y="741454"/>
            <a:ext cx="2693334" cy="3232001"/>
          </a:xfrm>
          <a:prstGeom prst="rect">
            <a:avLst/>
          </a:prstGeom>
          <a:noFill/>
        </p:spPr>
      </p:pic>
      <p:pic>
        <p:nvPicPr>
          <p:cNvPr id="41" name="Picture 6" descr="Résultat de recherche d'images pour &quot;holter ecg pause&quot;">
            <a:extLst>
              <a:ext uri="{FF2B5EF4-FFF2-40B4-BE49-F238E27FC236}">
                <a16:creationId xmlns:a16="http://schemas.microsoft.com/office/drawing/2014/main" id="{09EF741B-0F93-2349-82B1-943394D84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122055" y="5042524"/>
            <a:ext cx="7631399" cy="1340348"/>
          </a:xfrm>
          <a:prstGeom prst="rect">
            <a:avLst/>
          </a:prstGeom>
          <a:noFill/>
        </p:spPr>
      </p:pic>
      <p:pic>
        <p:nvPicPr>
          <p:cNvPr id="42" name="Picture 8" descr="Résultat de recherche d'images pour &quot;holter ecg pause&quot;">
            <a:extLst>
              <a:ext uri="{FF2B5EF4-FFF2-40B4-BE49-F238E27FC236}">
                <a16:creationId xmlns:a16="http://schemas.microsoft.com/office/drawing/2014/main" id="{B2AF9178-C867-D74D-805C-E9EA1DBBB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 t="2219" b="6804"/>
          <a:stretch>
            <a:fillRect/>
          </a:stretch>
        </p:blipFill>
        <p:spPr bwMode="auto">
          <a:xfrm>
            <a:off x="9048943" y="4965761"/>
            <a:ext cx="2110053" cy="1441880"/>
          </a:xfrm>
          <a:prstGeom prst="rect">
            <a:avLst/>
          </a:prstGeom>
          <a:noFill/>
        </p:spPr>
      </p:pic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id="{B31CA2B8-6FE6-CC46-B041-E1E852D6418B}"/>
              </a:ext>
            </a:extLst>
          </p:cNvPr>
          <p:cNvSpPr/>
          <p:nvPr/>
        </p:nvSpPr>
        <p:spPr>
          <a:xfrm>
            <a:off x="3772081" y="1130430"/>
            <a:ext cx="3435813" cy="510778"/>
          </a:xfrm>
          <a:prstGeom prst="roundRect">
            <a:avLst/>
          </a:prstGeom>
          <a:solidFill>
            <a:schemeClr val="accent4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b="1" dirty="0">
                <a:solidFill>
                  <a:srgbClr val="5C7597"/>
                </a:solidFill>
              </a:rPr>
              <a:t>HOLTER 24-48h</a:t>
            </a:r>
          </a:p>
        </p:txBody>
      </p:sp>
      <p:sp>
        <p:nvSpPr>
          <p:cNvPr id="45" name="Rectangle : coins arrondis 44">
            <a:extLst>
              <a:ext uri="{FF2B5EF4-FFF2-40B4-BE49-F238E27FC236}">
                <a16:creationId xmlns:a16="http://schemas.microsoft.com/office/drawing/2014/main" id="{ABF54352-5FA3-174F-B161-AF57146F0B0E}"/>
              </a:ext>
            </a:extLst>
          </p:cNvPr>
          <p:cNvSpPr/>
          <p:nvPr/>
        </p:nvSpPr>
        <p:spPr>
          <a:xfrm>
            <a:off x="3772081" y="2411259"/>
            <a:ext cx="3435814" cy="919401"/>
          </a:xfrm>
          <a:prstGeom prst="roundRect">
            <a:avLst/>
          </a:prstGeom>
          <a:solidFill>
            <a:schemeClr val="accent4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b="1" dirty="0">
                <a:solidFill>
                  <a:srgbClr val="5C7597"/>
                </a:solidFill>
              </a:rPr>
              <a:t>HOLTER LONGUE DUREE </a:t>
            </a:r>
            <a:br>
              <a:rPr lang="fr-FR" sz="2400" b="1" dirty="0">
                <a:solidFill>
                  <a:srgbClr val="5C7597"/>
                </a:solidFill>
              </a:rPr>
            </a:br>
            <a:r>
              <a:rPr lang="fr-FR" sz="2400" b="1" dirty="0">
                <a:solidFill>
                  <a:srgbClr val="5C7597"/>
                </a:solidFill>
              </a:rPr>
              <a:t>(« </a:t>
            </a:r>
            <a:r>
              <a:rPr lang="fr-FR" sz="2400" b="1" dirty="0" err="1">
                <a:solidFill>
                  <a:srgbClr val="5C7597"/>
                </a:solidFill>
              </a:rPr>
              <a:t>SpiderFlash</a:t>
            </a:r>
            <a:r>
              <a:rPr lang="fr-FR" sz="2400" b="1" dirty="0">
                <a:solidFill>
                  <a:srgbClr val="5C7597"/>
                </a:solidFill>
              </a:rPr>
              <a:t> »)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EEF9512F-13D9-8946-A9B9-1F207B406A30}"/>
              </a:ext>
            </a:extLst>
          </p:cNvPr>
          <p:cNvSpPr txBox="1"/>
          <p:nvPr/>
        </p:nvSpPr>
        <p:spPr>
          <a:xfrm>
            <a:off x="11181086" y="6213924"/>
            <a:ext cx="9473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ESC 2018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E0652B2A-1FE9-8047-AF83-8D34CE2122BD}"/>
              </a:ext>
            </a:extLst>
          </p:cNvPr>
          <p:cNvSpPr txBox="1"/>
          <p:nvPr/>
        </p:nvSpPr>
        <p:spPr>
          <a:xfrm>
            <a:off x="4772483" y="3330660"/>
            <a:ext cx="1435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Classe </a:t>
            </a:r>
            <a:r>
              <a:rPr lang="fr-FR" sz="2000" b="1" dirty="0" err="1"/>
              <a:t>IIa</a:t>
            </a:r>
            <a:r>
              <a:rPr lang="fr-FR" sz="2000" b="1" dirty="0"/>
              <a:t>, B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CCECF1E6-BF57-754B-9B6C-AD6D42FCA310}"/>
              </a:ext>
            </a:extLst>
          </p:cNvPr>
          <p:cNvSpPr txBox="1"/>
          <p:nvPr/>
        </p:nvSpPr>
        <p:spPr>
          <a:xfrm>
            <a:off x="1072642" y="3949917"/>
            <a:ext cx="49678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- Enregistrement ECG </a:t>
            </a:r>
            <a:r>
              <a:rPr lang="fr-FR" b="1" i="1" dirty="0"/>
              <a:t>passif</a:t>
            </a:r>
            <a:r>
              <a:rPr lang="fr-FR" i="1" dirty="0"/>
              <a:t> permanent de 24h/48h</a:t>
            </a:r>
          </a:p>
          <a:p>
            <a:r>
              <a:rPr lang="fr-FR" i="1" dirty="0"/>
              <a:t>-</a:t>
            </a:r>
            <a:r>
              <a:rPr lang="fr-FR" b="1" i="1" dirty="0"/>
              <a:t> 5 électrodes </a:t>
            </a:r>
            <a:r>
              <a:rPr lang="fr-FR" i="1" dirty="0"/>
              <a:t>= 2 dérivations (+ 1 terre)</a:t>
            </a:r>
          </a:p>
          <a:p>
            <a:r>
              <a:rPr lang="fr-FR" i="1" dirty="0"/>
              <a:t>- Réalisé en </a:t>
            </a:r>
            <a:r>
              <a:rPr lang="fr-FR" b="1" i="1" dirty="0"/>
              <a:t>ambulatoire</a:t>
            </a:r>
          </a:p>
        </p:txBody>
      </p:sp>
    </p:spTree>
    <p:extLst>
      <p:ext uri="{BB962C8B-B14F-4D97-AF65-F5344CB8AC3E}">
        <p14:creationId xmlns:p14="http://schemas.microsoft.com/office/powerpoint/2010/main" val="12300828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e 20">
            <a:extLst>
              <a:ext uri="{FF2B5EF4-FFF2-40B4-BE49-F238E27FC236}">
                <a16:creationId xmlns:a16="http://schemas.microsoft.com/office/drawing/2014/main" id="{0A9EC3A7-53A2-314F-92CA-85038C17BBE2}"/>
              </a:ext>
            </a:extLst>
          </p:cNvPr>
          <p:cNvGrpSpPr/>
          <p:nvPr/>
        </p:nvGrpSpPr>
        <p:grpSpPr>
          <a:xfrm>
            <a:off x="0" y="6446242"/>
            <a:ext cx="12192000" cy="674053"/>
            <a:chOff x="0" y="6291262"/>
            <a:chExt cx="12192000" cy="67405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74424C0-4E9D-D144-A159-5A39AF87F75A}"/>
                </a:ext>
              </a:extLst>
            </p:cNvPr>
            <p:cNvSpPr/>
            <p:nvPr/>
          </p:nvSpPr>
          <p:spPr>
            <a:xfrm>
              <a:off x="0" y="6397498"/>
              <a:ext cx="12192000" cy="567817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  <a:effectLst>
              <a:outerShdw blurRad="50800" dist="38100" dir="18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800"/>
                <a:t>	</a:t>
              </a:r>
            </a:p>
          </p:txBody>
        </p:sp>
        <p:sp>
          <p:nvSpPr>
            <p:cNvPr id="23" name="Triangle 22">
              <a:extLst>
                <a:ext uri="{FF2B5EF4-FFF2-40B4-BE49-F238E27FC236}">
                  <a16:creationId xmlns:a16="http://schemas.microsoft.com/office/drawing/2014/main" id="{73667C00-D4F2-334B-9422-A8A6CBD03E62}"/>
                </a:ext>
              </a:extLst>
            </p:cNvPr>
            <p:cNvSpPr/>
            <p:nvPr/>
          </p:nvSpPr>
          <p:spPr>
            <a:xfrm rot="10800000">
              <a:off x="4998719" y="6291262"/>
              <a:ext cx="2209175" cy="264524"/>
            </a:xfrm>
            <a:prstGeom prst="triangle">
              <a:avLst>
                <a:gd name="adj" fmla="val 485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38FDC0AB-9EC8-C547-9E63-D85E69316B12}"/>
              </a:ext>
            </a:extLst>
          </p:cNvPr>
          <p:cNvCxnSpPr>
            <a:cxnSpLocks/>
          </p:cNvCxnSpPr>
          <p:nvPr/>
        </p:nvCxnSpPr>
        <p:spPr>
          <a:xfrm>
            <a:off x="1043410" y="710040"/>
            <a:ext cx="2321015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AFC8D335-D3AD-8E43-B8A0-8339CE187A0E}"/>
              </a:ext>
            </a:extLst>
          </p:cNvPr>
          <p:cNvCxnSpPr/>
          <p:nvPr/>
        </p:nvCxnSpPr>
        <p:spPr>
          <a:xfrm>
            <a:off x="514330" y="522863"/>
            <a:ext cx="0" cy="4683938"/>
          </a:xfrm>
          <a:prstGeom prst="line">
            <a:avLst/>
          </a:prstGeom>
          <a:ln>
            <a:solidFill>
              <a:srgbClr val="EF7A89">
                <a:alpha val="3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ircle">
            <a:extLst>
              <a:ext uri="{FF2B5EF4-FFF2-40B4-BE49-F238E27FC236}">
                <a16:creationId xmlns:a16="http://schemas.microsoft.com/office/drawing/2014/main" id="{BB72B386-3F4F-1446-8A66-4B87DAFD3A3E}"/>
              </a:ext>
            </a:extLst>
          </p:cNvPr>
          <p:cNvSpPr>
            <a:spLocks noChangeAspect="1"/>
          </p:cNvSpPr>
          <p:nvPr/>
        </p:nvSpPr>
        <p:spPr>
          <a:xfrm>
            <a:off x="190988" y="186820"/>
            <a:ext cx="672084" cy="672086"/>
          </a:xfrm>
          <a:prstGeom prst="ellipse">
            <a:avLst/>
          </a:prstGeom>
          <a:solidFill>
            <a:srgbClr val="EF7A89">
              <a:alpha val="27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49" name="Circle">
            <a:extLst>
              <a:ext uri="{FF2B5EF4-FFF2-40B4-BE49-F238E27FC236}">
                <a16:creationId xmlns:a16="http://schemas.microsoft.com/office/drawing/2014/main" id="{654E1CCB-2A32-9240-8D37-E787009C20FD}"/>
              </a:ext>
            </a:extLst>
          </p:cNvPr>
          <p:cNvSpPr>
            <a:spLocks noChangeAspect="1"/>
          </p:cNvSpPr>
          <p:nvPr/>
        </p:nvSpPr>
        <p:spPr>
          <a:xfrm>
            <a:off x="190988" y="1748133"/>
            <a:ext cx="672084" cy="672086"/>
          </a:xfrm>
          <a:prstGeom prst="ellipse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50" name="Circle">
            <a:extLst>
              <a:ext uri="{FF2B5EF4-FFF2-40B4-BE49-F238E27FC236}">
                <a16:creationId xmlns:a16="http://schemas.microsoft.com/office/drawing/2014/main" id="{886548EC-E2E4-2147-BD0C-AA35B0DF0A51}"/>
              </a:ext>
            </a:extLst>
          </p:cNvPr>
          <p:cNvSpPr>
            <a:spLocks noChangeAspect="1"/>
          </p:cNvSpPr>
          <p:nvPr/>
        </p:nvSpPr>
        <p:spPr>
          <a:xfrm>
            <a:off x="190988" y="3309445"/>
            <a:ext cx="672084" cy="672086"/>
          </a:xfrm>
          <a:prstGeom prst="ellipse">
            <a:avLst/>
          </a:prstGeom>
          <a:solidFill>
            <a:schemeClr val="accent6">
              <a:alpha val="29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51" name="Circle">
            <a:extLst>
              <a:ext uri="{FF2B5EF4-FFF2-40B4-BE49-F238E27FC236}">
                <a16:creationId xmlns:a16="http://schemas.microsoft.com/office/drawing/2014/main" id="{9E1223E4-B545-E246-A6BC-EC1231DBA9AC}"/>
              </a:ext>
            </a:extLst>
          </p:cNvPr>
          <p:cNvSpPr>
            <a:spLocks noChangeAspect="1"/>
          </p:cNvSpPr>
          <p:nvPr/>
        </p:nvSpPr>
        <p:spPr>
          <a:xfrm>
            <a:off x="190988" y="4870758"/>
            <a:ext cx="672084" cy="672086"/>
          </a:xfrm>
          <a:prstGeom prst="ellipse">
            <a:avLst/>
          </a:prstGeom>
          <a:solidFill>
            <a:schemeClr val="accent5">
              <a:alpha val="3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pic>
        <p:nvPicPr>
          <p:cNvPr id="52" name="Graphique 51" descr="Conversation">
            <a:extLst>
              <a:ext uri="{FF2B5EF4-FFF2-40B4-BE49-F238E27FC236}">
                <a16:creationId xmlns:a16="http://schemas.microsoft.com/office/drawing/2014/main" id="{ECE2438C-36CA-134D-A3AD-32AA841C7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730" y="4995785"/>
            <a:ext cx="457200" cy="457200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1B2532A4-9BC7-604F-A244-AD5C5D240BC0}"/>
              </a:ext>
            </a:extLst>
          </p:cNvPr>
          <p:cNvSpPr/>
          <p:nvPr/>
        </p:nvSpPr>
        <p:spPr>
          <a:xfrm>
            <a:off x="464546" y="1206569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CBD7B9F-95B4-4E41-AF9D-5E3EEA25FF39}"/>
              </a:ext>
            </a:extLst>
          </p:cNvPr>
          <p:cNvSpPr/>
          <p:nvPr/>
        </p:nvSpPr>
        <p:spPr>
          <a:xfrm>
            <a:off x="471132" y="2759877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69FA02F-320A-9247-9A2E-800060BE820D}"/>
              </a:ext>
            </a:extLst>
          </p:cNvPr>
          <p:cNvSpPr/>
          <p:nvPr/>
        </p:nvSpPr>
        <p:spPr>
          <a:xfrm>
            <a:off x="465118" y="4295598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pic>
        <p:nvPicPr>
          <p:cNvPr id="56" name="Graphique 55" descr="Santé mentale avec un remplissage uni">
            <a:extLst>
              <a:ext uri="{FF2B5EF4-FFF2-40B4-BE49-F238E27FC236}">
                <a16:creationId xmlns:a16="http://schemas.microsoft.com/office/drawing/2014/main" id="{F771C951-68D5-884A-BB33-144881625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8430" y="278842"/>
            <a:ext cx="471365" cy="471365"/>
          </a:xfrm>
          <a:prstGeom prst="rect">
            <a:avLst/>
          </a:prstGeom>
        </p:spPr>
      </p:pic>
      <p:pic>
        <p:nvPicPr>
          <p:cNvPr id="57" name="Graphique 56" descr="Stéthoscope avec un remplissage uni">
            <a:extLst>
              <a:ext uri="{FF2B5EF4-FFF2-40B4-BE49-F238E27FC236}">
                <a16:creationId xmlns:a16="http://schemas.microsoft.com/office/drawing/2014/main" id="{E6969E6B-2689-3549-BB27-2F406BE6C3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5730" y="1874943"/>
            <a:ext cx="457200" cy="457200"/>
          </a:xfrm>
          <a:prstGeom prst="rect">
            <a:avLst/>
          </a:prstGeom>
        </p:spPr>
      </p:pic>
      <p:pic>
        <p:nvPicPr>
          <p:cNvPr id="58" name="Graphique 57" descr="Seringue avec un remplissage uni">
            <a:extLst>
              <a:ext uri="{FF2B5EF4-FFF2-40B4-BE49-F238E27FC236}">
                <a16:creationId xmlns:a16="http://schemas.microsoft.com/office/drawing/2014/main" id="{A41A506E-E1F7-2E4B-BDF6-E218B5A53E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4760" y="3430336"/>
            <a:ext cx="452335" cy="452335"/>
          </a:xfrm>
          <a:prstGeom prst="rect">
            <a:avLst/>
          </a:prstGeom>
        </p:spPr>
      </p:pic>
      <p:sp>
        <p:nvSpPr>
          <p:cNvPr id="24" name="TextBox 58">
            <a:extLst>
              <a:ext uri="{FF2B5EF4-FFF2-40B4-BE49-F238E27FC236}">
                <a16:creationId xmlns:a16="http://schemas.microsoft.com/office/drawing/2014/main" id="{E8B454AB-B3B1-CD42-96DD-E6AE0A57CBF0}"/>
              </a:ext>
            </a:extLst>
          </p:cNvPr>
          <p:cNvSpPr txBox="1"/>
          <p:nvPr/>
        </p:nvSpPr>
        <p:spPr>
          <a:xfrm>
            <a:off x="906270" y="252914"/>
            <a:ext cx="4725974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EXAMENS ‘NON’ INVASIFS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949165AE-6CE3-5149-AFE1-84AAEC45AD22}"/>
              </a:ext>
            </a:extLst>
          </p:cNvPr>
          <p:cNvSpPr/>
          <p:nvPr/>
        </p:nvSpPr>
        <p:spPr>
          <a:xfrm>
            <a:off x="5710836" y="219554"/>
            <a:ext cx="3399187" cy="57888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0">
                <a:schemeClr val="accent4"/>
              </a:gs>
              <a:gs pos="0">
                <a:schemeClr val="accent4"/>
              </a:gs>
              <a:gs pos="100000">
                <a:schemeClr val="accent6"/>
              </a:gs>
            </a:gsLst>
            <a:lin ang="10800000" scaled="1"/>
            <a:tileRect/>
          </a:gradFill>
        </p:spPr>
        <p:txBody>
          <a:bodyPr wrap="none" rtlCol="0" anchor="ctr">
            <a:spAutoFit/>
          </a:bodyPr>
          <a:lstStyle/>
          <a:p>
            <a:pPr algn="ctr" fontAlgn="ctr"/>
            <a:r>
              <a:rPr lang="fr-FR" sz="28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MONITORING ECG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B58F0046-BF52-AF4A-A1DD-7F42396B436F}"/>
              </a:ext>
            </a:extLst>
          </p:cNvPr>
          <p:cNvSpPr txBox="1"/>
          <p:nvPr/>
        </p:nvSpPr>
        <p:spPr>
          <a:xfrm>
            <a:off x="4574453" y="1053620"/>
            <a:ext cx="71032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Si récidive probable durant durée de vie de la batterie (</a:t>
            </a:r>
            <a:r>
              <a:rPr lang="fr-FR" sz="2000" b="1" dirty="0"/>
              <a:t>3 à 4 ans</a:t>
            </a:r>
            <a:r>
              <a:rPr lang="fr-FR" sz="2000" dirty="0"/>
              <a:t>)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F5517004-2F03-504E-A6E7-3D34299E3EB0}"/>
              </a:ext>
            </a:extLst>
          </p:cNvPr>
          <p:cNvSpPr txBox="1"/>
          <p:nvPr/>
        </p:nvSpPr>
        <p:spPr>
          <a:xfrm>
            <a:off x="2184520" y="1494146"/>
            <a:ext cx="1250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Classe I, A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53FA7150-0AE3-D94C-91B7-3A19E626F3B7}"/>
              </a:ext>
            </a:extLst>
          </p:cNvPr>
          <p:cNvSpPr txBox="1"/>
          <p:nvPr/>
        </p:nvSpPr>
        <p:spPr>
          <a:xfrm>
            <a:off x="11181086" y="6213924"/>
            <a:ext cx="9473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ESC 2018</a:t>
            </a:r>
          </a:p>
        </p:txBody>
      </p:sp>
      <p:sp>
        <p:nvSpPr>
          <p:cNvPr id="42" name="Espace réservé du contenu 2">
            <a:extLst>
              <a:ext uri="{FF2B5EF4-FFF2-40B4-BE49-F238E27FC236}">
                <a16:creationId xmlns:a16="http://schemas.microsoft.com/office/drawing/2014/main" id="{C4A770A5-F43E-E948-80CB-8C76A6401998}"/>
              </a:ext>
            </a:extLst>
          </p:cNvPr>
          <p:cNvSpPr txBox="1">
            <a:spLocks/>
          </p:cNvSpPr>
          <p:nvPr/>
        </p:nvSpPr>
        <p:spPr>
          <a:xfrm>
            <a:off x="3459897" y="1841856"/>
            <a:ext cx="9105792" cy="22282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300"/>
              </a:spcBef>
            </a:pPr>
            <a:r>
              <a:rPr lang="fr-FR" sz="2000" dirty="0"/>
              <a:t>Dispositif </a:t>
            </a:r>
            <a:r>
              <a:rPr lang="fr-FR" sz="2000" b="1" dirty="0"/>
              <a:t>sous cutané = </a:t>
            </a:r>
            <a:r>
              <a:rPr lang="fr-FR" sz="2000" dirty="0"/>
              <a:t>pas de matériel </a:t>
            </a:r>
            <a:r>
              <a:rPr lang="fr-FR" sz="2000" dirty="0" err="1"/>
              <a:t>intra-vasculaire</a:t>
            </a:r>
            <a:r>
              <a:rPr lang="fr-FR" sz="2000" dirty="0"/>
              <a:t> (≠ PM ou DAI)</a:t>
            </a:r>
          </a:p>
          <a:p>
            <a:pPr algn="l">
              <a:spcBef>
                <a:spcPts val="300"/>
              </a:spcBef>
            </a:pPr>
            <a:r>
              <a:rPr lang="fr-FR" sz="2000" dirty="0"/>
              <a:t>N’enregistre pas en continu mais:</a:t>
            </a:r>
          </a:p>
          <a:p>
            <a:pPr algn="l">
              <a:spcBef>
                <a:spcPts val="300"/>
              </a:spcBef>
            </a:pPr>
            <a:r>
              <a:rPr lang="fr-FR" sz="2000" dirty="0"/>
              <a:t>	- si troubles du rythme ou de conduction/rythme prédéfinis</a:t>
            </a:r>
          </a:p>
          <a:p>
            <a:pPr algn="l">
              <a:spcBef>
                <a:spcPts val="300"/>
              </a:spcBef>
            </a:pPr>
            <a:r>
              <a:rPr lang="fr-FR" sz="2000" b="1" dirty="0"/>
              <a:t>	- activation</a:t>
            </a:r>
            <a:r>
              <a:rPr lang="fr-FR" sz="2000" dirty="0"/>
              <a:t> par patient/témoin en cas de symptômes </a:t>
            </a:r>
            <a:r>
              <a:rPr lang="fr-FR" sz="2000" b="1" dirty="0"/>
              <a:t>(par télécommande)</a:t>
            </a:r>
          </a:p>
          <a:p>
            <a:pPr algn="l">
              <a:spcBef>
                <a:spcPts val="300"/>
              </a:spcBef>
            </a:pPr>
            <a:endParaRPr lang="fr-FR" sz="2000" b="1" dirty="0"/>
          </a:p>
          <a:p>
            <a:pPr algn="l">
              <a:spcBef>
                <a:spcPts val="300"/>
              </a:spcBef>
            </a:pPr>
            <a:r>
              <a:rPr lang="fr-FR" sz="2000" b="1" dirty="0"/>
              <a:t>	=&gt; Suivi en télécardiologie</a:t>
            </a:r>
          </a:p>
        </p:txBody>
      </p:sp>
      <p:pic>
        <p:nvPicPr>
          <p:cNvPr id="46" name="Picture 2" descr="Reveal, Both">
            <a:extLst>
              <a:ext uri="{FF2B5EF4-FFF2-40B4-BE49-F238E27FC236}">
                <a16:creationId xmlns:a16="http://schemas.microsoft.com/office/drawing/2014/main" id="{D8CE1638-6AC8-F74F-9319-1DFAEF87E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 l="19147" t="8696" r="17023" b="10870"/>
          <a:stretch>
            <a:fillRect/>
          </a:stretch>
        </p:blipFill>
        <p:spPr bwMode="auto">
          <a:xfrm rot="16200000">
            <a:off x="1685600" y="1895060"/>
            <a:ext cx="1271358" cy="2352012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60" name="Picture 4" descr="http://www.aphp.fr/wp-content/blogs.dir/12/files/2014/05/Tools_Together_bichat.jpg">
            <a:extLst>
              <a:ext uri="{FF2B5EF4-FFF2-40B4-BE49-F238E27FC236}">
                <a16:creationId xmlns:a16="http://schemas.microsoft.com/office/drawing/2014/main" id="{9EF4A2AB-10DF-0C40-9993-9EED7C487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 l="23627" r="25961"/>
          <a:stretch>
            <a:fillRect/>
          </a:stretch>
        </p:blipFill>
        <p:spPr bwMode="auto">
          <a:xfrm rot="5400000">
            <a:off x="2247817" y="4018738"/>
            <a:ext cx="1170490" cy="3482781"/>
          </a:xfrm>
          <a:prstGeom prst="rect">
            <a:avLst/>
          </a:prstGeom>
          <a:ln>
            <a:noFill/>
          </a:ln>
          <a:effectLst>
            <a:softEdge rad="25400"/>
          </a:effectLst>
        </p:spPr>
      </p:pic>
      <p:pic>
        <p:nvPicPr>
          <p:cNvPr id="62" name="Picture 9" descr="http://www.medicinatv.com/imagenes/2280.jpg">
            <a:extLst>
              <a:ext uri="{FF2B5EF4-FFF2-40B4-BE49-F238E27FC236}">
                <a16:creationId xmlns:a16="http://schemas.microsoft.com/office/drawing/2014/main" id="{E08DEB16-176E-164F-B8B2-F61384C5A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610353" y="3793226"/>
            <a:ext cx="3445105" cy="2588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3" name="Picture 4" descr="Résultat de recherche d'images pour &quot;reveal holter&quot;">
            <a:extLst>
              <a:ext uri="{FF2B5EF4-FFF2-40B4-BE49-F238E27FC236}">
                <a16:creationId xmlns:a16="http://schemas.microsoft.com/office/drawing/2014/main" id="{8DB6A676-9D03-714B-89D6-B6939265E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763205" y="3793226"/>
            <a:ext cx="2847148" cy="2609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4" name="Rectangle : coins arrondis 63">
            <a:extLst>
              <a:ext uri="{FF2B5EF4-FFF2-40B4-BE49-F238E27FC236}">
                <a16:creationId xmlns:a16="http://schemas.microsoft.com/office/drawing/2014/main" id="{A6C43ED6-A0A0-D240-8E94-566CCBB6F8A0}"/>
              </a:ext>
            </a:extLst>
          </p:cNvPr>
          <p:cNvSpPr/>
          <p:nvPr/>
        </p:nvSpPr>
        <p:spPr>
          <a:xfrm>
            <a:off x="1201765" y="951180"/>
            <a:ext cx="3435813" cy="510778"/>
          </a:xfrm>
          <a:prstGeom prst="roundRect">
            <a:avLst/>
          </a:prstGeom>
          <a:gradFill>
            <a:gsLst>
              <a:gs pos="0">
                <a:schemeClr val="accent6">
                  <a:lumMod val="89000"/>
                </a:schemeClr>
              </a:gs>
              <a:gs pos="0">
                <a:schemeClr val="accent4"/>
              </a:gs>
              <a:gs pos="0">
                <a:schemeClr val="accent4"/>
              </a:gs>
              <a:gs pos="100000">
                <a:schemeClr val="accent6"/>
              </a:gs>
            </a:gsLst>
            <a:lin ang="10800000" scaled="1"/>
          </a:gradFill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b="1" dirty="0">
                <a:solidFill>
                  <a:srgbClr val="5C7597"/>
                </a:solidFill>
              </a:rPr>
              <a:t>HOLTER IMPLANTABLE</a:t>
            </a:r>
          </a:p>
        </p:txBody>
      </p:sp>
      <p:pic>
        <p:nvPicPr>
          <p:cNvPr id="15364" name="Picture 4" descr="BIOTRONIK Releases BIOMONITOR III Injectable Cardiac Monitor | Medgadget">
            <a:extLst>
              <a:ext uri="{FF2B5EF4-FFF2-40B4-BE49-F238E27FC236}">
                <a16:creationId xmlns:a16="http://schemas.microsoft.com/office/drawing/2014/main" id="{53934D81-9F9F-A84A-89CA-614B302CC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468416" y="2565233"/>
            <a:ext cx="314968" cy="273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onfirm Rx™ Insertable Cardiac Monitor (ICM) | Abbott Confirm Rx™ ICM">
            <a:extLst>
              <a:ext uri="{FF2B5EF4-FFF2-40B4-BE49-F238E27FC236}">
                <a16:creationId xmlns:a16="http://schemas.microsoft.com/office/drawing/2014/main" id="{E867E95C-EAB4-4248-9048-7DE172679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687" y="3902889"/>
            <a:ext cx="2095034" cy="112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886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riangle 196">
            <a:extLst>
              <a:ext uri="{FF2B5EF4-FFF2-40B4-BE49-F238E27FC236}">
                <a16:creationId xmlns:a16="http://schemas.microsoft.com/office/drawing/2014/main" id="{D29A2CE5-5234-814D-9553-ABF456FD2A96}"/>
              </a:ext>
            </a:extLst>
          </p:cNvPr>
          <p:cNvSpPr/>
          <p:nvPr/>
        </p:nvSpPr>
        <p:spPr>
          <a:xfrm flipV="1">
            <a:off x="5765800" y="6629384"/>
            <a:ext cx="660400" cy="18075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 dirty="0"/>
          </a:p>
        </p:txBody>
      </p:sp>
      <p:sp>
        <p:nvSpPr>
          <p:cNvPr id="32" name="TextBox 58">
            <a:extLst>
              <a:ext uri="{FF2B5EF4-FFF2-40B4-BE49-F238E27FC236}">
                <a16:creationId xmlns:a16="http://schemas.microsoft.com/office/drawing/2014/main" id="{6C46FF0D-93EF-9A46-8D9A-88DF54D844C5}"/>
              </a:ext>
            </a:extLst>
          </p:cNvPr>
          <p:cNvSpPr txBox="1"/>
          <p:nvPr/>
        </p:nvSpPr>
        <p:spPr>
          <a:xfrm>
            <a:off x="1066763" y="297862"/>
            <a:ext cx="6085320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QUELLES SYNCOPES A BILANTER ?</a:t>
            </a:r>
            <a:endParaRPr lang="en-US" sz="2800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3" name="TextBox 58">
            <a:extLst>
              <a:ext uri="{FF2B5EF4-FFF2-40B4-BE49-F238E27FC236}">
                <a16:creationId xmlns:a16="http://schemas.microsoft.com/office/drawing/2014/main" id="{7C286BF8-BBA3-6E46-9798-1950B0FE334F}"/>
              </a:ext>
            </a:extLst>
          </p:cNvPr>
          <p:cNvSpPr txBox="1"/>
          <p:nvPr/>
        </p:nvSpPr>
        <p:spPr>
          <a:xfrm>
            <a:off x="1066763" y="1815756"/>
            <a:ext cx="4533613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EXAMENS NON INVASIFS</a:t>
            </a:r>
          </a:p>
        </p:txBody>
      </p:sp>
      <p:sp>
        <p:nvSpPr>
          <p:cNvPr id="34" name="TextBox 58">
            <a:extLst>
              <a:ext uri="{FF2B5EF4-FFF2-40B4-BE49-F238E27FC236}">
                <a16:creationId xmlns:a16="http://schemas.microsoft.com/office/drawing/2014/main" id="{A82A406A-37BA-DC44-9488-C4200D0DC9B0}"/>
              </a:ext>
            </a:extLst>
          </p:cNvPr>
          <p:cNvSpPr txBox="1"/>
          <p:nvPr/>
        </p:nvSpPr>
        <p:spPr>
          <a:xfrm>
            <a:off x="1066763" y="3394532"/>
            <a:ext cx="3637534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EXAMENS INVASIFS</a:t>
            </a:r>
            <a:endParaRPr lang="en-US" sz="2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5" name="TextBox 58">
            <a:extLst>
              <a:ext uri="{FF2B5EF4-FFF2-40B4-BE49-F238E27FC236}">
                <a16:creationId xmlns:a16="http://schemas.microsoft.com/office/drawing/2014/main" id="{77E13C7E-2042-FC48-9453-516A52FBBE69}"/>
              </a:ext>
            </a:extLst>
          </p:cNvPr>
          <p:cNvSpPr txBox="1"/>
          <p:nvPr/>
        </p:nvSpPr>
        <p:spPr>
          <a:xfrm>
            <a:off x="1066763" y="4939537"/>
            <a:ext cx="5024132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DISCUSSION / QUESTIONS ?</a:t>
            </a:r>
          </a:p>
        </p:txBody>
      </p: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84877977-838F-F44D-8021-1DFF777A9211}"/>
              </a:ext>
            </a:extLst>
          </p:cNvPr>
          <p:cNvGrpSpPr/>
          <p:nvPr/>
        </p:nvGrpSpPr>
        <p:grpSpPr>
          <a:xfrm>
            <a:off x="0" y="6446242"/>
            <a:ext cx="12192000" cy="674053"/>
            <a:chOff x="0" y="6291262"/>
            <a:chExt cx="12192000" cy="674053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7823E42-7B27-2C47-9D4A-B8DF3D231BEE}"/>
                </a:ext>
              </a:extLst>
            </p:cNvPr>
            <p:cNvSpPr/>
            <p:nvPr/>
          </p:nvSpPr>
          <p:spPr>
            <a:xfrm>
              <a:off x="0" y="6397498"/>
              <a:ext cx="12192000" cy="567817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  <a:effectLst>
              <a:outerShdw blurRad="50800" dist="38100" dir="18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800"/>
                <a:t>	</a:t>
              </a:r>
            </a:p>
          </p:txBody>
        </p:sp>
        <p:sp>
          <p:nvSpPr>
            <p:cNvPr id="47" name="Triangle 46">
              <a:extLst>
                <a:ext uri="{FF2B5EF4-FFF2-40B4-BE49-F238E27FC236}">
                  <a16:creationId xmlns:a16="http://schemas.microsoft.com/office/drawing/2014/main" id="{627E3EB4-0DE6-A841-857E-4F7FE5344E41}"/>
                </a:ext>
              </a:extLst>
            </p:cNvPr>
            <p:cNvSpPr/>
            <p:nvPr/>
          </p:nvSpPr>
          <p:spPr>
            <a:xfrm rot="10800000">
              <a:off x="4998719" y="6291262"/>
              <a:ext cx="2209175" cy="264524"/>
            </a:xfrm>
            <a:prstGeom prst="triangle">
              <a:avLst>
                <a:gd name="adj" fmla="val 485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890FBF20-6D35-DD4F-872C-6890FC9751FA}"/>
              </a:ext>
            </a:extLst>
          </p:cNvPr>
          <p:cNvCxnSpPr/>
          <p:nvPr/>
        </p:nvCxnSpPr>
        <p:spPr>
          <a:xfrm>
            <a:off x="514330" y="522863"/>
            <a:ext cx="0" cy="4683938"/>
          </a:xfrm>
          <a:prstGeom prst="line">
            <a:avLst/>
          </a:prstGeom>
          <a:ln>
            <a:solidFill>
              <a:srgbClr val="EF7A89">
                <a:alpha val="3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ircle">
            <a:extLst>
              <a:ext uri="{FF2B5EF4-FFF2-40B4-BE49-F238E27FC236}">
                <a16:creationId xmlns:a16="http://schemas.microsoft.com/office/drawing/2014/main" id="{A8815FF9-013B-494D-94FA-8A5EDEE52805}"/>
              </a:ext>
            </a:extLst>
          </p:cNvPr>
          <p:cNvSpPr>
            <a:spLocks noChangeAspect="1"/>
          </p:cNvSpPr>
          <p:nvPr/>
        </p:nvSpPr>
        <p:spPr>
          <a:xfrm>
            <a:off x="190988" y="186820"/>
            <a:ext cx="672084" cy="672086"/>
          </a:xfrm>
          <a:prstGeom prst="ellipse">
            <a:avLst/>
          </a:prstGeom>
          <a:solidFill>
            <a:srgbClr val="EF7A89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49" name="Circle">
            <a:extLst>
              <a:ext uri="{FF2B5EF4-FFF2-40B4-BE49-F238E27FC236}">
                <a16:creationId xmlns:a16="http://schemas.microsoft.com/office/drawing/2014/main" id="{DFB3C392-F5B8-0840-A6F9-2FF0476B2051}"/>
              </a:ext>
            </a:extLst>
          </p:cNvPr>
          <p:cNvSpPr>
            <a:spLocks noChangeAspect="1"/>
          </p:cNvSpPr>
          <p:nvPr/>
        </p:nvSpPr>
        <p:spPr>
          <a:xfrm>
            <a:off x="190988" y="1748133"/>
            <a:ext cx="672084" cy="672086"/>
          </a:xfrm>
          <a:prstGeom prst="ellipse">
            <a:avLst/>
          </a:prstGeom>
          <a:solidFill>
            <a:schemeClr val="accent4">
              <a:alpha val="6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52" name="Circle">
            <a:extLst>
              <a:ext uri="{FF2B5EF4-FFF2-40B4-BE49-F238E27FC236}">
                <a16:creationId xmlns:a16="http://schemas.microsoft.com/office/drawing/2014/main" id="{854FDADE-D3F7-3D40-B0D2-6F46EE1FC3D0}"/>
              </a:ext>
            </a:extLst>
          </p:cNvPr>
          <p:cNvSpPr>
            <a:spLocks noChangeAspect="1"/>
          </p:cNvSpPr>
          <p:nvPr/>
        </p:nvSpPr>
        <p:spPr>
          <a:xfrm>
            <a:off x="190988" y="3309445"/>
            <a:ext cx="672084" cy="672086"/>
          </a:xfrm>
          <a:prstGeom prst="ellipse">
            <a:avLst/>
          </a:prstGeom>
          <a:solidFill>
            <a:schemeClr val="accent6">
              <a:alpha val="6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55" name="Circle">
            <a:extLst>
              <a:ext uri="{FF2B5EF4-FFF2-40B4-BE49-F238E27FC236}">
                <a16:creationId xmlns:a16="http://schemas.microsoft.com/office/drawing/2014/main" id="{253B6284-DBA0-A44F-A52A-92D8E2EB6838}"/>
              </a:ext>
            </a:extLst>
          </p:cNvPr>
          <p:cNvSpPr>
            <a:spLocks noChangeAspect="1"/>
          </p:cNvSpPr>
          <p:nvPr/>
        </p:nvSpPr>
        <p:spPr>
          <a:xfrm>
            <a:off x="190988" y="4870758"/>
            <a:ext cx="672084" cy="672086"/>
          </a:xfrm>
          <a:prstGeom prst="ellipse">
            <a:avLst/>
          </a:prstGeom>
          <a:solidFill>
            <a:schemeClr val="accent5">
              <a:alpha val="6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pic>
        <p:nvPicPr>
          <p:cNvPr id="56" name="Graphique 55" descr="Conversation">
            <a:extLst>
              <a:ext uri="{FF2B5EF4-FFF2-40B4-BE49-F238E27FC236}">
                <a16:creationId xmlns:a16="http://schemas.microsoft.com/office/drawing/2014/main" id="{4FDE0E8F-790C-F143-BE9F-3641692C53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5730" y="4995785"/>
            <a:ext cx="457200" cy="457200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D1460114-CB59-DD48-865D-A06E3E17BF85}"/>
              </a:ext>
            </a:extLst>
          </p:cNvPr>
          <p:cNvSpPr/>
          <p:nvPr/>
        </p:nvSpPr>
        <p:spPr>
          <a:xfrm>
            <a:off x="464546" y="1206569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FC8A7C8-1129-5541-A0B5-DDF040A78C44}"/>
              </a:ext>
            </a:extLst>
          </p:cNvPr>
          <p:cNvSpPr/>
          <p:nvPr/>
        </p:nvSpPr>
        <p:spPr>
          <a:xfrm>
            <a:off x="471132" y="2759877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BAF345E-9309-6649-9D1F-417FACB5ADE0}"/>
              </a:ext>
            </a:extLst>
          </p:cNvPr>
          <p:cNvSpPr/>
          <p:nvPr/>
        </p:nvSpPr>
        <p:spPr>
          <a:xfrm>
            <a:off x="465118" y="4295598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pic>
        <p:nvPicPr>
          <p:cNvPr id="4" name="Graphique 3" descr="Santé mentale avec un remplissage uni">
            <a:extLst>
              <a:ext uri="{FF2B5EF4-FFF2-40B4-BE49-F238E27FC236}">
                <a16:creationId xmlns:a16="http://schemas.microsoft.com/office/drawing/2014/main" id="{B0163555-B2A0-2C48-A683-FF4C7A68FE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8430" y="278842"/>
            <a:ext cx="471365" cy="471365"/>
          </a:xfrm>
          <a:prstGeom prst="rect">
            <a:avLst/>
          </a:prstGeom>
        </p:spPr>
      </p:pic>
      <p:pic>
        <p:nvPicPr>
          <p:cNvPr id="7" name="Graphique 6" descr="Stéthoscope avec un remplissage uni">
            <a:extLst>
              <a:ext uri="{FF2B5EF4-FFF2-40B4-BE49-F238E27FC236}">
                <a16:creationId xmlns:a16="http://schemas.microsoft.com/office/drawing/2014/main" id="{CA1052C9-6E8E-3744-8143-8C013AAF32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5730" y="1874943"/>
            <a:ext cx="457200" cy="457200"/>
          </a:xfrm>
          <a:prstGeom prst="rect">
            <a:avLst/>
          </a:prstGeom>
        </p:spPr>
      </p:pic>
      <p:pic>
        <p:nvPicPr>
          <p:cNvPr id="11" name="Graphique 10" descr="Seringue avec un remplissage uni">
            <a:extLst>
              <a:ext uri="{FF2B5EF4-FFF2-40B4-BE49-F238E27FC236}">
                <a16:creationId xmlns:a16="http://schemas.microsoft.com/office/drawing/2014/main" id="{8B12C9D1-9EDA-5749-BADC-6DC88A2DC3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4760" y="3430336"/>
            <a:ext cx="452335" cy="452335"/>
          </a:xfrm>
          <a:prstGeom prst="rect">
            <a:avLst/>
          </a:prstGeom>
        </p:spPr>
      </p:pic>
      <p:pic>
        <p:nvPicPr>
          <p:cNvPr id="12" name="Picture 2" descr="Tomber dans les pommes">
            <a:extLst>
              <a:ext uri="{FF2B5EF4-FFF2-40B4-BE49-F238E27FC236}">
                <a16:creationId xmlns:a16="http://schemas.microsoft.com/office/drawing/2014/main" id="{DF90E58E-C172-1147-BD63-5D7666EDA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638" y="683986"/>
            <a:ext cx="5815374" cy="581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9307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e 20">
            <a:extLst>
              <a:ext uri="{FF2B5EF4-FFF2-40B4-BE49-F238E27FC236}">
                <a16:creationId xmlns:a16="http://schemas.microsoft.com/office/drawing/2014/main" id="{0A9EC3A7-53A2-314F-92CA-85038C17BBE2}"/>
              </a:ext>
            </a:extLst>
          </p:cNvPr>
          <p:cNvGrpSpPr/>
          <p:nvPr/>
        </p:nvGrpSpPr>
        <p:grpSpPr>
          <a:xfrm>
            <a:off x="0" y="6446242"/>
            <a:ext cx="12192000" cy="674053"/>
            <a:chOff x="0" y="6291262"/>
            <a:chExt cx="12192000" cy="67405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74424C0-4E9D-D144-A159-5A39AF87F75A}"/>
                </a:ext>
              </a:extLst>
            </p:cNvPr>
            <p:cNvSpPr/>
            <p:nvPr/>
          </p:nvSpPr>
          <p:spPr>
            <a:xfrm>
              <a:off x="0" y="6397498"/>
              <a:ext cx="12192000" cy="567817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  <a:effectLst>
              <a:outerShdw blurRad="50800" dist="38100" dir="18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800"/>
                <a:t>	</a:t>
              </a:r>
            </a:p>
          </p:txBody>
        </p:sp>
        <p:sp>
          <p:nvSpPr>
            <p:cNvPr id="23" name="Triangle 22">
              <a:extLst>
                <a:ext uri="{FF2B5EF4-FFF2-40B4-BE49-F238E27FC236}">
                  <a16:creationId xmlns:a16="http://schemas.microsoft.com/office/drawing/2014/main" id="{73667C00-D4F2-334B-9422-A8A6CBD03E62}"/>
                </a:ext>
              </a:extLst>
            </p:cNvPr>
            <p:cNvSpPr/>
            <p:nvPr/>
          </p:nvSpPr>
          <p:spPr>
            <a:xfrm rot="10800000">
              <a:off x="4998719" y="6291262"/>
              <a:ext cx="2209175" cy="264524"/>
            </a:xfrm>
            <a:prstGeom prst="triangle">
              <a:avLst>
                <a:gd name="adj" fmla="val 485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38FDC0AB-9EC8-C547-9E63-D85E69316B12}"/>
              </a:ext>
            </a:extLst>
          </p:cNvPr>
          <p:cNvCxnSpPr>
            <a:cxnSpLocks/>
          </p:cNvCxnSpPr>
          <p:nvPr/>
        </p:nvCxnSpPr>
        <p:spPr>
          <a:xfrm>
            <a:off x="1043410" y="710040"/>
            <a:ext cx="2321015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AFC8D335-D3AD-8E43-B8A0-8339CE187A0E}"/>
              </a:ext>
            </a:extLst>
          </p:cNvPr>
          <p:cNvCxnSpPr/>
          <p:nvPr/>
        </p:nvCxnSpPr>
        <p:spPr>
          <a:xfrm>
            <a:off x="514330" y="522863"/>
            <a:ext cx="0" cy="4683938"/>
          </a:xfrm>
          <a:prstGeom prst="line">
            <a:avLst/>
          </a:prstGeom>
          <a:ln>
            <a:solidFill>
              <a:srgbClr val="EF7A89">
                <a:alpha val="3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ircle">
            <a:extLst>
              <a:ext uri="{FF2B5EF4-FFF2-40B4-BE49-F238E27FC236}">
                <a16:creationId xmlns:a16="http://schemas.microsoft.com/office/drawing/2014/main" id="{BB72B386-3F4F-1446-8A66-4B87DAFD3A3E}"/>
              </a:ext>
            </a:extLst>
          </p:cNvPr>
          <p:cNvSpPr>
            <a:spLocks noChangeAspect="1"/>
          </p:cNvSpPr>
          <p:nvPr/>
        </p:nvSpPr>
        <p:spPr>
          <a:xfrm>
            <a:off x="190988" y="186820"/>
            <a:ext cx="672084" cy="672086"/>
          </a:xfrm>
          <a:prstGeom prst="ellipse">
            <a:avLst/>
          </a:prstGeom>
          <a:solidFill>
            <a:srgbClr val="EF7A89">
              <a:alpha val="27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49" name="Circle">
            <a:extLst>
              <a:ext uri="{FF2B5EF4-FFF2-40B4-BE49-F238E27FC236}">
                <a16:creationId xmlns:a16="http://schemas.microsoft.com/office/drawing/2014/main" id="{654E1CCB-2A32-9240-8D37-E787009C20FD}"/>
              </a:ext>
            </a:extLst>
          </p:cNvPr>
          <p:cNvSpPr>
            <a:spLocks noChangeAspect="1"/>
          </p:cNvSpPr>
          <p:nvPr/>
        </p:nvSpPr>
        <p:spPr>
          <a:xfrm>
            <a:off x="190988" y="1748133"/>
            <a:ext cx="672084" cy="672086"/>
          </a:xfrm>
          <a:prstGeom prst="ellipse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50" name="Circle">
            <a:extLst>
              <a:ext uri="{FF2B5EF4-FFF2-40B4-BE49-F238E27FC236}">
                <a16:creationId xmlns:a16="http://schemas.microsoft.com/office/drawing/2014/main" id="{886548EC-E2E4-2147-BD0C-AA35B0DF0A51}"/>
              </a:ext>
            </a:extLst>
          </p:cNvPr>
          <p:cNvSpPr>
            <a:spLocks noChangeAspect="1"/>
          </p:cNvSpPr>
          <p:nvPr/>
        </p:nvSpPr>
        <p:spPr>
          <a:xfrm>
            <a:off x="190988" y="3309445"/>
            <a:ext cx="672084" cy="672086"/>
          </a:xfrm>
          <a:prstGeom prst="ellipse">
            <a:avLst/>
          </a:prstGeom>
          <a:solidFill>
            <a:schemeClr val="accent6">
              <a:alpha val="29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51" name="Circle">
            <a:extLst>
              <a:ext uri="{FF2B5EF4-FFF2-40B4-BE49-F238E27FC236}">
                <a16:creationId xmlns:a16="http://schemas.microsoft.com/office/drawing/2014/main" id="{9E1223E4-B545-E246-A6BC-EC1231DBA9AC}"/>
              </a:ext>
            </a:extLst>
          </p:cNvPr>
          <p:cNvSpPr>
            <a:spLocks noChangeAspect="1"/>
          </p:cNvSpPr>
          <p:nvPr/>
        </p:nvSpPr>
        <p:spPr>
          <a:xfrm>
            <a:off x="190988" y="4870758"/>
            <a:ext cx="672084" cy="672086"/>
          </a:xfrm>
          <a:prstGeom prst="ellipse">
            <a:avLst/>
          </a:prstGeom>
          <a:solidFill>
            <a:schemeClr val="accent5">
              <a:alpha val="3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pic>
        <p:nvPicPr>
          <p:cNvPr id="52" name="Graphique 51" descr="Conversation">
            <a:extLst>
              <a:ext uri="{FF2B5EF4-FFF2-40B4-BE49-F238E27FC236}">
                <a16:creationId xmlns:a16="http://schemas.microsoft.com/office/drawing/2014/main" id="{ECE2438C-36CA-134D-A3AD-32AA841C7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730" y="4995785"/>
            <a:ext cx="457200" cy="457200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1B2532A4-9BC7-604F-A244-AD5C5D240BC0}"/>
              </a:ext>
            </a:extLst>
          </p:cNvPr>
          <p:cNvSpPr/>
          <p:nvPr/>
        </p:nvSpPr>
        <p:spPr>
          <a:xfrm>
            <a:off x="464546" y="1206569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CBD7B9F-95B4-4E41-AF9D-5E3EEA25FF39}"/>
              </a:ext>
            </a:extLst>
          </p:cNvPr>
          <p:cNvSpPr/>
          <p:nvPr/>
        </p:nvSpPr>
        <p:spPr>
          <a:xfrm>
            <a:off x="471132" y="2759877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69FA02F-320A-9247-9A2E-800060BE820D}"/>
              </a:ext>
            </a:extLst>
          </p:cNvPr>
          <p:cNvSpPr/>
          <p:nvPr/>
        </p:nvSpPr>
        <p:spPr>
          <a:xfrm>
            <a:off x="465118" y="4295598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pic>
        <p:nvPicPr>
          <p:cNvPr id="56" name="Graphique 55" descr="Santé mentale avec un remplissage uni">
            <a:extLst>
              <a:ext uri="{FF2B5EF4-FFF2-40B4-BE49-F238E27FC236}">
                <a16:creationId xmlns:a16="http://schemas.microsoft.com/office/drawing/2014/main" id="{F771C951-68D5-884A-BB33-144881625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8430" y="278842"/>
            <a:ext cx="471365" cy="471365"/>
          </a:xfrm>
          <a:prstGeom prst="rect">
            <a:avLst/>
          </a:prstGeom>
        </p:spPr>
      </p:pic>
      <p:pic>
        <p:nvPicPr>
          <p:cNvPr id="57" name="Graphique 56" descr="Stéthoscope avec un remplissage uni">
            <a:extLst>
              <a:ext uri="{FF2B5EF4-FFF2-40B4-BE49-F238E27FC236}">
                <a16:creationId xmlns:a16="http://schemas.microsoft.com/office/drawing/2014/main" id="{E6969E6B-2689-3549-BB27-2F406BE6C3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5730" y="1874943"/>
            <a:ext cx="457200" cy="457200"/>
          </a:xfrm>
          <a:prstGeom prst="rect">
            <a:avLst/>
          </a:prstGeom>
        </p:spPr>
      </p:pic>
      <p:pic>
        <p:nvPicPr>
          <p:cNvPr id="58" name="Graphique 57" descr="Seringue avec un remplissage uni">
            <a:extLst>
              <a:ext uri="{FF2B5EF4-FFF2-40B4-BE49-F238E27FC236}">
                <a16:creationId xmlns:a16="http://schemas.microsoft.com/office/drawing/2014/main" id="{A41A506E-E1F7-2E4B-BDF6-E218B5A53E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4760" y="3430336"/>
            <a:ext cx="452335" cy="452335"/>
          </a:xfrm>
          <a:prstGeom prst="rect">
            <a:avLst/>
          </a:prstGeom>
        </p:spPr>
      </p:pic>
      <p:sp>
        <p:nvSpPr>
          <p:cNvPr id="24" name="TextBox 58">
            <a:extLst>
              <a:ext uri="{FF2B5EF4-FFF2-40B4-BE49-F238E27FC236}">
                <a16:creationId xmlns:a16="http://schemas.microsoft.com/office/drawing/2014/main" id="{E8B454AB-B3B1-CD42-96DD-E6AE0A57CBF0}"/>
              </a:ext>
            </a:extLst>
          </p:cNvPr>
          <p:cNvSpPr txBox="1"/>
          <p:nvPr/>
        </p:nvSpPr>
        <p:spPr>
          <a:xfrm>
            <a:off x="906270" y="252914"/>
            <a:ext cx="4725974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EXAMENS ‘NON’ INVASIFS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949165AE-6CE3-5149-AFE1-84AAEC45AD22}"/>
              </a:ext>
            </a:extLst>
          </p:cNvPr>
          <p:cNvSpPr/>
          <p:nvPr/>
        </p:nvSpPr>
        <p:spPr>
          <a:xfrm>
            <a:off x="5769384" y="197252"/>
            <a:ext cx="3399187" cy="578882"/>
          </a:xfrm>
          <a:prstGeom prst="roundRect">
            <a:avLst/>
          </a:prstGeom>
          <a:solidFill>
            <a:schemeClr val="accent4"/>
          </a:solidFill>
        </p:spPr>
        <p:txBody>
          <a:bodyPr wrap="none" rtlCol="0" anchor="ctr">
            <a:spAutoFit/>
          </a:bodyPr>
          <a:lstStyle/>
          <a:p>
            <a:pPr algn="ctr" fontAlgn="ctr"/>
            <a:r>
              <a:rPr lang="fr-FR" sz="28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MONITORING ECG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53FA7150-0AE3-D94C-91B7-3A19E626F3B7}"/>
              </a:ext>
            </a:extLst>
          </p:cNvPr>
          <p:cNvSpPr txBox="1"/>
          <p:nvPr/>
        </p:nvSpPr>
        <p:spPr>
          <a:xfrm>
            <a:off x="11181086" y="6213924"/>
            <a:ext cx="9473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ESC 2018</a:t>
            </a:r>
          </a:p>
        </p:txBody>
      </p:sp>
      <p:pic>
        <p:nvPicPr>
          <p:cNvPr id="42" name="Image 41" descr="Une image contenant texte, intérieur&#10;&#10;Description générée automatiquement">
            <a:extLst>
              <a:ext uri="{FF2B5EF4-FFF2-40B4-BE49-F238E27FC236}">
                <a16:creationId xmlns:a16="http://schemas.microsoft.com/office/drawing/2014/main" id="{6FED6B49-4DE8-AE43-9030-B5B8CF06E5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3917" y="882370"/>
            <a:ext cx="7801555" cy="3433694"/>
          </a:xfrm>
          <a:prstGeom prst="rect">
            <a:avLst/>
          </a:prstGeom>
        </p:spPr>
      </p:pic>
      <p:sp>
        <p:nvSpPr>
          <p:cNvPr id="43" name="Rectangle : coins arrondis 42">
            <a:extLst>
              <a:ext uri="{FF2B5EF4-FFF2-40B4-BE49-F238E27FC236}">
                <a16:creationId xmlns:a16="http://schemas.microsoft.com/office/drawing/2014/main" id="{177CC697-C59F-8E49-A9A8-A1C204A32BCF}"/>
              </a:ext>
            </a:extLst>
          </p:cNvPr>
          <p:cNvSpPr/>
          <p:nvPr/>
        </p:nvSpPr>
        <p:spPr>
          <a:xfrm>
            <a:off x="2056206" y="4363098"/>
            <a:ext cx="8549058" cy="5788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fr-FR" sz="2800" b="1" dirty="0"/>
              <a:t>Critères diagnostics </a:t>
            </a:r>
          </a:p>
        </p:txBody>
      </p:sp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id="{B66BCB52-EF87-AD4F-85E2-FBC02BB5516B}"/>
              </a:ext>
            </a:extLst>
          </p:cNvPr>
          <p:cNvSpPr/>
          <p:nvPr/>
        </p:nvSpPr>
        <p:spPr>
          <a:xfrm>
            <a:off x="2056206" y="4939684"/>
            <a:ext cx="8549058" cy="146423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 anchor="ctr">
            <a:spAutoFit/>
          </a:bodyPr>
          <a:lstStyle/>
          <a:p>
            <a:r>
              <a:rPr lang="fr-FR" sz="2000" dirty="0"/>
              <a:t>Survenue concomitante d’une arythmie et d’une syncope</a:t>
            </a:r>
          </a:p>
          <a:p>
            <a:br>
              <a:rPr lang="fr-FR" sz="2000" dirty="0"/>
            </a:br>
            <a:r>
              <a:rPr lang="fr-FR" sz="2000" dirty="0"/>
              <a:t>Si pas de syncope mais découverte BAV3 / pause &gt; 3 sec /</a:t>
            </a:r>
            <a:br>
              <a:rPr lang="fr-FR" sz="2000" dirty="0"/>
            </a:br>
            <a:r>
              <a:rPr lang="fr-FR" sz="2000" dirty="0"/>
              <a:t>arythmie rapide et prolongée (TV / TSV paroxystique) 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DA0FEEB8-FB3C-8A4E-92E6-928B14194B12}"/>
              </a:ext>
            </a:extLst>
          </p:cNvPr>
          <p:cNvSpPr txBox="1"/>
          <p:nvPr/>
        </p:nvSpPr>
        <p:spPr>
          <a:xfrm>
            <a:off x="9237620" y="5064939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Classe I, B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2643C1E0-8598-5043-B72C-5D8FC10AC6F7}"/>
              </a:ext>
            </a:extLst>
          </p:cNvPr>
          <p:cNvSpPr txBox="1"/>
          <p:nvPr/>
        </p:nvSpPr>
        <p:spPr>
          <a:xfrm>
            <a:off x="9237620" y="5817061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Classe </a:t>
            </a:r>
            <a:r>
              <a:rPr lang="fr-FR" b="1" dirty="0" err="1"/>
              <a:t>IIa</a:t>
            </a:r>
            <a:r>
              <a:rPr lang="fr-FR" b="1" dirty="0"/>
              <a:t>, C</a:t>
            </a:r>
          </a:p>
        </p:txBody>
      </p:sp>
      <p:pic>
        <p:nvPicPr>
          <p:cNvPr id="1026" name="Picture 2" descr="Vulnerabilities Identified in Medtronic MyCareLink Patient Monitors">
            <a:extLst>
              <a:ext uri="{FF2B5EF4-FFF2-40B4-BE49-F238E27FC236}">
                <a16:creationId xmlns:a16="http://schemas.microsoft.com/office/drawing/2014/main" id="{7210BC0B-37C7-7341-B349-0C9657280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3" r="13503"/>
          <a:stretch/>
        </p:blipFill>
        <p:spPr bwMode="auto">
          <a:xfrm>
            <a:off x="10315609" y="589783"/>
            <a:ext cx="1615635" cy="14642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élécardiologie">
            <a:extLst>
              <a:ext uri="{FF2B5EF4-FFF2-40B4-BE49-F238E27FC236}">
                <a16:creationId xmlns:a16="http://schemas.microsoft.com/office/drawing/2014/main" id="{5CA28175-D501-9640-AE97-2E8D1E838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5612" y="2122962"/>
            <a:ext cx="1615634" cy="15128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0661D799-9065-5043-93C6-72FDA5251F45}"/>
              </a:ext>
            </a:extLst>
          </p:cNvPr>
          <p:cNvSpPr txBox="1"/>
          <p:nvPr/>
        </p:nvSpPr>
        <p:spPr>
          <a:xfrm>
            <a:off x="10260507" y="3704872"/>
            <a:ext cx="18411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fr-FR" sz="1800" b="1" dirty="0"/>
              <a:t>Suivi en télécardiologie</a:t>
            </a:r>
          </a:p>
        </p:txBody>
      </p:sp>
    </p:spTree>
    <p:extLst>
      <p:ext uri="{BB962C8B-B14F-4D97-AF65-F5344CB8AC3E}">
        <p14:creationId xmlns:p14="http://schemas.microsoft.com/office/powerpoint/2010/main" val="7114731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e 20">
            <a:extLst>
              <a:ext uri="{FF2B5EF4-FFF2-40B4-BE49-F238E27FC236}">
                <a16:creationId xmlns:a16="http://schemas.microsoft.com/office/drawing/2014/main" id="{0A9EC3A7-53A2-314F-92CA-85038C17BBE2}"/>
              </a:ext>
            </a:extLst>
          </p:cNvPr>
          <p:cNvGrpSpPr/>
          <p:nvPr/>
        </p:nvGrpSpPr>
        <p:grpSpPr>
          <a:xfrm>
            <a:off x="0" y="6446242"/>
            <a:ext cx="12192000" cy="674053"/>
            <a:chOff x="0" y="6291262"/>
            <a:chExt cx="12192000" cy="67405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74424C0-4E9D-D144-A159-5A39AF87F75A}"/>
                </a:ext>
              </a:extLst>
            </p:cNvPr>
            <p:cNvSpPr/>
            <p:nvPr/>
          </p:nvSpPr>
          <p:spPr>
            <a:xfrm>
              <a:off x="0" y="6397498"/>
              <a:ext cx="12192000" cy="567817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  <a:effectLst>
              <a:outerShdw blurRad="50800" dist="38100" dir="18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800"/>
                <a:t>	</a:t>
              </a:r>
            </a:p>
          </p:txBody>
        </p:sp>
        <p:sp>
          <p:nvSpPr>
            <p:cNvPr id="23" name="Triangle 22">
              <a:extLst>
                <a:ext uri="{FF2B5EF4-FFF2-40B4-BE49-F238E27FC236}">
                  <a16:creationId xmlns:a16="http://schemas.microsoft.com/office/drawing/2014/main" id="{73667C00-D4F2-334B-9422-A8A6CBD03E62}"/>
                </a:ext>
              </a:extLst>
            </p:cNvPr>
            <p:cNvSpPr/>
            <p:nvPr/>
          </p:nvSpPr>
          <p:spPr>
            <a:xfrm rot="10800000">
              <a:off x="4998719" y="6291262"/>
              <a:ext cx="2209175" cy="264524"/>
            </a:xfrm>
            <a:prstGeom prst="triangle">
              <a:avLst>
                <a:gd name="adj" fmla="val 485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38FDC0AB-9EC8-C547-9E63-D85E69316B12}"/>
              </a:ext>
            </a:extLst>
          </p:cNvPr>
          <p:cNvCxnSpPr>
            <a:cxnSpLocks/>
          </p:cNvCxnSpPr>
          <p:nvPr/>
        </p:nvCxnSpPr>
        <p:spPr>
          <a:xfrm>
            <a:off x="1043410" y="710040"/>
            <a:ext cx="2321015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AFC8D335-D3AD-8E43-B8A0-8339CE187A0E}"/>
              </a:ext>
            </a:extLst>
          </p:cNvPr>
          <p:cNvCxnSpPr/>
          <p:nvPr/>
        </p:nvCxnSpPr>
        <p:spPr>
          <a:xfrm>
            <a:off x="514330" y="522863"/>
            <a:ext cx="0" cy="4683938"/>
          </a:xfrm>
          <a:prstGeom prst="line">
            <a:avLst/>
          </a:prstGeom>
          <a:ln>
            <a:solidFill>
              <a:srgbClr val="EF7A89">
                <a:alpha val="3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ircle">
            <a:extLst>
              <a:ext uri="{FF2B5EF4-FFF2-40B4-BE49-F238E27FC236}">
                <a16:creationId xmlns:a16="http://schemas.microsoft.com/office/drawing/2014/main" id="{BB72B386-3F4F-1446-8A66-4B87DAFD3A3E}"/>
              </a:ext>
            </a:extLst>
          </p:cNvPr>
          <p:cNvSpPr>
            <a:spLocks noChangeAspect="1"/>
          </p:cNvSpPr>
          <p:nvPr/>
        </p:nvSpPr>
        <p:spPr>
          <a:xfrm>
            <a:off x="190988" y="186820"/>
            <a:ext cx="672084" cy="672086"/>
          </a:xfrm>
          <a:prstGeom prst="ellipse">
            <a:avLst/>
          </a:prstGeom>
          <a:solidFill>
            <a:srgbClr val="EF7A89">
              <a:alpha val="27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49" name="Circle">
            <a:extLst>
              <a:ext uri="{FF2B5EF4-FFF2-40B4-BE49-F238E27FC236}">
                <a16:creationId xmlns:a16="http://schemas.microsoft.com/office/drawing/2014/main" id="{654E1CCB-2A32-9240-8D37-E787009C20FD}"/>
              </a:ext>
            </a:extLst>
          </p:cNvPr>
          <p:cNvSpPr>
            <a:spLocks noChangeAspect="1"/>
          </p:cNvSpPr>
          <p:nvPr/>
        </p:nvSpPr>
        <p:spPr>
          <a:xfrm>
            <a:off x="190988" y="1748133"/>
            <a:ext cx="672084" cy="672086"/>
          </a:xfrm>
          <a:prstGeom prst="ellipse">
            <a:avLst/>
          </a:prstGeom>
          <a:solidFill>
            <a:schemeClr val="accent4">
              <a:alpha val="37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50" name="Circle">
            <a:extLst>
              <a:ext uri="{FF2B5EF4-FFF2-40B4-BE49-F238E27FC236}">
                <a16:creationId xmlns:a16="http://schemas.microsoft.com/office/drawing/2014/main" id="{886548EC-E2E4-2147-BD0C-AA35B0DF0A51}"/>
              </a:ext>
            </a:extLst>
          </p:cNvPr>
          <p:cNvSpPr>
            <a:spLocks noChangeAspect="1"/>
          </p:cNvSpPr>
          <p:nvPr/>
        </p:nvSpPr>
        <p:spPr>
          <a:xfrm>
            <a:off x="190988" y="3309445"/>
            <a:ext cx="672084" cy="672086"/>
          </a:xfrm>
          <a:prstGeom prst="ellipse">
            <a:avLst/>
          </a:prstGeom>
          <a:solidFill>
            <a:schemeClr val="accent6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51" name="Circle">
            <a:extLst>
              <a:ext uri="{FF2B5EF4-FFF2-40B4-BE49-F238E27FC236}">
                <a16:creationId xmlns:a16="http://schemas.microsoft.com/office/drawing/2014/main" id="{9E1223E4-B545-E246-A6BC-EC1231DBA9AC}"/>
              </a:ext>
            </a:extLst>
          </p:cNvPr>
          <p:cNvSpPr>
            <a:spLocks noChangeAspect="1"/>
          </p:cNvSpPr>
          <p:nvPr/>
        </p:nvSpPr>
        <p:spPr>
          <a:xfrm>
            <a:off x="190988" y="4870758"/>
            <a:ext cx="672084" cy="672086"/>
          </a:xfrm>
          <a:prstGeom prst="ellipse">
            <a:avLst/>
          </a:prstGeom>
          <a:solidFill>
            <a:schemeClr val="accent5">
              <a:alpha val="3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pic>
        <p:nvPicPr>
          <p:cNvPr id="52" name="Graphique 51" descr="Conversation">
            <a:extLst>
              <a:ext uri="{FF2B5EF4-FFF2-40B4-BE49-F238E27FC236}">
                <a16:creationId xmlns:a16="http://schemas.microsoft.com/office/drawing/2014/main" id="{ECE2438C-36CA-134D-A3AD-32AA841C7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730" y="4995785"/>
            <a:ext cx="457200" cy="457200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1B2532A4-9BC7-604F-A244-AD5C5D240BC0}"/>
              </a:ext>
            </a:extLst>
          </p:cNvPr>
          <p:cNvSpPr/>
          <p:nvPr/>
        </p:nvSpPr>
        <p:spPr>
          <a:xfrm>
            <a:off x="464546" y="1206569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CBD7B9F-95B4-4E41-AF9D-5E3EEA25FF39}"/>
              </a:ext>
            </a:extLst>
          </p:cNvPr>
          <p:cNvSpPr/>
          <p:nvPr/>
        </p:nvSpPr>
        <p:spPr>
          <a:xfrm>
            <a:off x="471132" y="2759877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69FA02F-320A-9247-9A2E-800060BE820D}"/>
              </a:ext>
            </a:extLst>
          </p:cNvPr>
          <p:cNvSpPr/>
          <p:nvPr/>
        </p:nvSpPr>
        <p:spPr>
          <a:xfrm>
            <a:off x="465118" y="4295598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pic>
        <p:nvPicPr>
          <p:cNvPr id="56" name="Graphique 55" descr="Santé mentale avec un remplissage uni">
            <a:extLst>
              <a:ext uri="{FF2B5EF4-FFF2-40B4-BE49-F238E27FC236}">
                <a16:creationId xmlns:a16="http://schemas.microsoft.com/office/drawing/2014/main" id="{F771C951-68D5-884A-BB33-144881625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8430" y="278842"/>
            <a:ext cx="471365" cy="471365"/>
          </a:xfrm>
          <a:prstGeom prst="rect">
            <a:avLst/>
          </a:prstGeom>
        </p:spPr>
      </p:pic>
      <p:pic>
        <p:nvPicPr>
          <p:cNvPr id="57" name="Graphique 56" descr="Stéthoscope avec un remplissage uni">
            <a:extLst>
              <a:ext uri="{FF2B5EF4-FFF2-40B4-BE49-F238E27FC236}">
                <a16:creationId xmlns:a16="http://schemas.microsoft.com/office/drawing/2014/main" id="{E6969E6B-2689-3549-BB27-2F406BE6C3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5730" y="1874943"/>
            <a:ext cx="457200" cy="457200"/>
          </a:xfrm>
          <a:prstGeom prst="rect">
            <a:avLst/>
          </a:prstGeom>
        </p:spPr>
      </p:pic>
      <p:pic>
        <p:nvPicPr>
          <p:cNvPr id="58" name="Graphique 57" descr="Seringue avec un remplissage uni">
            <a:extLst>
              <a:ext uri="{FF2B5EF4-FFF2-40B4-BE49-F238E27FC236}">
                <a16:creationId xmlns:a16="http://schemas.microsoft.com/office/drawing/2014/main" id="{A41A506E-E1F7-2E4B-BDF6-E218B5A53E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4760" y="3430336"/>
            <a:ext cx="452335" cy="452335"/>
          </a:xfrm>
          <a:prstGeom prst="rect">
            <a:avLst/>
          </a:prstGeom>
        </p:spPr>
      </p:pic>
      <p:sp>
        <p:nvSpPr>
          <p:cNvPr id="24" name="TextBox 58">
            <a:extLst>
              <a:ext uri="{FF2B5EF4-FFF2-40B4-BE49-F238E27FC236}">
                <a16:creationId xmlns:a16="http://schemas.microsoft.com/office/drawing/2014/main" id="{E8B454AB-B3B1-CD42-96DD-E6AE0A57CBF0}"/>
              </a:ext>
            </a:extLst>
          </p:cNvPr>
          <p:cNvSpPr txBox="1"/>
          <p:nvPr/>
        </p:nvSpPr>
        <p:spPr>
          <a:xfrm>
            <a:off x="906270" y="219763"/>
            <a:ext cx="3712876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EXAMENS INVASIFS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172A64EC-EE01-1840-B247-772DD326DCAC}"/>
              </a:ext>
            </a:extLst>
          </p:cNvPr>
          <p:cNvSpPr/>
          <p:nvPr/>
        </p:nvSpPr>
        <p:spPr>
          <a:xfrm>
            <a:off x="4619146" y="175435"/>
            <a:ext cx="7231468" cy="578882"/>
          </a:xfrm>
          <a:prstGeom prst="roundRect">
            <a:avLst/>
          </a:prstGeom>
          <a:solidFill>
            <a:schemeClr val="accent6"/>
          </a:solidFill>
        </p:spPr>
        <p:txBody>
          <a:bodyPr wrap="none" rtlCol="0" anchor="ctr">
            <a:spAutoFit/>
          </a:bodyPr>
          <a:lstStyle/>
          <a:p>
            <a:pPr algn="ctr" fontAlgn="ctr"/>
            <a:r>
              <a:rPr lang="fr-FR" sz="28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EXPLORATION ELECTROPHYSIOLOGIQUE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DEE03A8-4509-5743-A0EE-6CFBB88E942B}"/>
              </a:ext>
            </a:extLst>
          </p:cNvPr>
          <p:cNvSpPr txBox="1"/>
          <p:nvPr/>
        </p:nvSpPr>
        <p:spPr>
          <a:xfrm>
            <a:off x="1421027" y="1089403"/>
            <a:ext cx="5542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QUE si les examens NON INVASIFS sont non concluants !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D2D1C775-5B2C-1242-A6E0-69EB830472F9}"/>
              </a:ext>
            </a:extLst>
          </p:cNvPr>
          <p:cNvSpPr/>
          <p:nvPr/>
        </p:nvSpPr>
        <p:spPr>
          <a:xfrm>
            <a:off x="1972778" y="1635069"/>
            <a:ext cx="7950489" cy="112371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 anchor="ctr">
            <a:spAutoFit/>
          </a:bodyPr>
          <a:lstStyle/>
          <a:p>
            <a:r>
              <a:rPr lang="fr-FR" sz="2000" b="1" dirty="0"/>
              <a:t>INDIQUEE si : </a:t>
            </a:r>
          </a:p>
          <a:p>
            <a:pPr marL="285750" indent="-285750">
              <a:buFontTx/>
              <a:buChar char="-"/>
            </a:pPr>
            <a:r>
              <a:rPr lang="fr-FR" sz="2000" dirty="0"/>
              <a:t>Antécédent </a:t>
            </a:r>
            <a:r>
              <a:rPr lang="fr-FR" sz="2000" b="1" dirty="0"/>
              <a:t>d’infarctus</a:t>
            </a:r>
            <a:r>
              <a:rPr lang="fr-FR" sz="2000" dirty="0"/>
              <a:t> (</a:t>
            </a:r>
            <a:r>
              <a:rPr lang="fr-FR" sz="2000" b="1" dirty="0"/>
              <a:t>I, B</a:t>
            </a:r>
            <a:r>
              <a:rPr lang="fr-FR" sz="2000" dirty="0"/>
              <a:t>) pour recherche de </a:t>
            </a:r>
            <a:r>
              <a:rPr lang="fr-FR" sz="2000" b="1" dirty="0"/>
              <a:t>TV monomorphe</a:t>
            </a:r>
          </a:p>
          <a:p>
            <a:pPr marL="285750" indent="-285750">
              <a:buFontTx/>
              <a:buChar char="-"/>
            </a:pPr>
            <a:r>
              <a:rPr lang="fr-FR" sz="2000" b="1" dirty="0"/>
              <a:t>Bloc </a:t>
            </a:r>
            <a:r>
              <a:rPr lang="fr-FR" sz="2000" b="1" dirty="0" err="1"/>
              <a:t>bifasciculaire</a:t>
            </a:r>
            <a:r>
              <a:rPr lang="fr-FR" sz="2000" b="1" dirty="0"/>
              <a:t> </a:t>
            </a:r>
            <a:r>
              <a:rPr lang="fr-FR" sz="2000" dirty="0"/>
              <a:t>(</a:t>
            </a:r>
            <a:r>
              <a:rPr lang="fr-FR" sz="2000" b="1" dirty="0" err="1"/>
              <a:t>IIa</a:t>
            </a:r>
            <a:r>
              <a:rPr lang="fr-FR" sz="2000" b="1" dirty="0"/>
              <a:t>, B</a:t>
            </a:r>
            <a:r>
              <a:rPr lang="fr-FR" sz="2000" dirty="0"/>
              <a:t>) pour mesure du </a:t>
            </a:r>
            <a:r>
              <a:rPr lang="fr-FR" sz="2000" b="1" dirty="0"/>
              <a:t>HV</a:t>
            </a:r>
            <a:r>
              <a:rPr lang="fr-FR" sz="2000" dirty="0"/>
              <a:t> (pathologique si </a:t>
            </a:r>
            <a:r>
              <a:rPr lang="fr-FR" sz="2000" b="1" dirty="0"/>
              <a:t>&gt; 70 ms</a:t>
            </a:r>
            <a:r>
              <a:rPr lang="fr-FR" sz="2000" dirty="0"/>
              <a:t>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E785CFB-5818-7D45-9452-66460F5D14AF}"/>
              </a:ext>
            </a:extLst>
          </p:cNvPr>
          <p:cNvSpPr txBox="1"/>
          <p:nvPr/>
        </p:nvSpPr>
        <p:spPr>
          <a:xfrm>
            <a:off x="9761254" y="3159894"/>
            <a:ext cx="22613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Si négatif </a:t>
            </a:r>
            <a:br>
              <a:rPr lang="fr-FR" dirty="0"/>
            </a:br>
            <a:r>
              <a:rPr lang="fr-FR" dirty="0">
                <a:sym typeface="Wingdings" pitchFamily="2" charset="2"/>
              </a:rPr>
              <a:t></a:t>
            </a:r>
            <a:r>
              <a:rPr lang="fr-FR" dirty="0"/>
              <a:t> </a:t>
            </a:r>
            <a:r>
              <a:rPr lang="fr-FR" b="1" dirty="0">
                <a:solidFill>
                  <a:schemeClr val="accent6">
                    <a:lumMod val="50000"/>
                  </a:schemeClr>
                </a:solidFill>
              </a:rPr>
              <a:t>Holter implantable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75632E9-DA10-6A48-8B54-F6F3FE448027}"/>
              </a:ext>
            </a:extLst>
          </p:cNvPr>
          <p:cNvSpPr txBox="1"/>
          <p:nvPr/>
        </p:nvSpPr>
        <p:spPr>
          <a:xfrm>
            <a:off x="1268630" y="5420335"/>
            <a:ext cx="50847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/>
              <a:t>Ponction veineuse (fémorale droite ++) sous AL</a:t>
            </a:r>
          </a:p>
          <a:p>
            <a:r>
              <a:rPr lang="fr-FR" sz="2000" i="1" dirty="0"/>
              <a:t>Sous scopie </a:t>
            </a:r>
            <a:r>
              <a:rPr lang="fr-FR" sz="2000" i="1" dirty="0">
                <a:sym typeface="Wingdings" pitchFamily="2" charset="2"/>
              </a:rPr>
              <a:t> examen irradiant</a:t>
            </a:r>
          </a:p>
          <a:p>
            <a:r>
              <a:rPr lang="fr-FR" sz="2000" i="1" dirty="0">
                <a:sym typeface="Wingdings" pitchFamily="2" charset="2"/>
              </a:rPr>
              <a:t>Une ou plusieurs sondes dans OD et VD</a:t>
            </a:r>
            <a:endParaRPr lang="fr-FR" sz="2000" i="1" dirty="0"/>
          </a:p>
        </p:txBody>
      </p:sp>
      <p:cxnSp>
        <p:nvCxnSpPr>
          <p:cNvPr id="7" name="Connecteur en arc 6">
            <a:extLst>
              <a:ext uri="{FF2B5EF4-FFF2-40B4-BE49-F238E27FC236}">
                <a16:creationId xmlns:a16="http://schemas.microsoft.com/office/drawing/2014/main" id="{8BD0DD5A-E78D-674A-A196-DB527403DC84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68748" y="2756628"/>
            <a:ext cx="669124" cy="484112"/>
          </a:xfrm>
          <a:prstGeom prst="curvedConnector2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636711D1-2608-014D-889D-F5C19DEA9550}"/>
              </a:ext>
            </a:extLst>
          </p:cNvPr>
          <p:cNvSpPr txBox="1"/>
          <p:nvPr/>
        </p:nvSpPr>
        <p:spPr>
          <a:xfrm>
            <a:off x="7053306" y="1089403"/>
            <a:ext cx="333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DIAGNOSTIC +/- THERAPEUTIQUE</a:t>
            </a:r>
          </a:p>
        </p:txBody>
      </p:sp>
      <p:pic>
        <p:nvPicPr>
          <p:cNvPr id="33" name="Picture 2" descr="Résultat de recherche d'images pour &quot;enregistrement endocavitaire&quot;">
            <a:extLst>
              <a:ext uri="{FF2B5EF4-FFF2-40B4-BE49-F238E27FC236}">
                <a16:creationId xmlns:a16="http://schemas.microsoft.com/office/drawing/2014/main" id="{E43ECA4C-7A12-F14C-AA35-AC0967B48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 l="4688" t="37500" r="2499" b="13749"/>
          <a:stretch>
            <a:fillRect/>
          </a:stretch>
        </p:blipFill>
        <p:spPr bwMode="auto">
          <a:xfrm>
            <a:off x="4416457" y="3023892"/>
            <a:ext cx="5323167" cy="2191892"/>
          </a:xfrm>
          <a:prstGeom prst="rect">
            <a:avLst/>
          </a:prstGeom>
          <a:noFill/>
        </p:spPr>
      </p:pic>
      <p:pic>
        <p:nvPicPr>
          <p:cNvPr id="34" name="Picture 4" descr="Image associée">
            <a:extLst>
              <a:ext uri="{FF2B5EF4-FFF2-40B4-BE49-F238E27FC236}">
                <a16:creationId xmlns:a16="http://schemas.microsoft.com/office/drawing/2014/main" id="{3B635B08-B5B7-B141-B71D-05DB79CA9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268630" y="3023892"/>
            <a:ext cx="3126197" cy="2257809"/>
          </a:xfrm>
          <a:prstGeom prst="rect">
            <a:avLst/>
          </a:prstGeom>
          <a:noFill/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B95960A-BC20-3244-8FE8-3C34FC4B97E0}"/>
              </a:ext>
            </a:extLst>
          </p:cNvPr>
          <p:cNvSpPr txBox="1"/>
          <p:nvPr/>
        </p:nvSpPr>
        <p:spPr>
          <a:xfrm>
            <a:off x="10600906" y="6235634"/>
            <a:ext cx="15024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err="1"/>
              <a:t>Icono</a:t>
            </a:r>
            <a:r>
              <a:rPr lang="fr-FR" sz="1400" i="1" dirty="0"/>
              <a:t> Dr BOUDIAS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76FA1D5-9C07-6A4E-B733-AAAC5FE3DB29}"/>
              </a:ext>
            </a:extLst>
          </p:cNvPr>
          <p:cNvSpPr txBox="1"/>
          <p:nvPr/>
        </p:nvSpPr>
        <p:spPr>
          <a:xfrm>
            <a:off x="9480891" y="6222068"/>
            <a:ext cx="9473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ESC 2018</a:t>
            </a:r>
          </a:p>
        </p:txBody>
      </p:sp>
      <p:cxnSp>
        <p:nvCxnSpPr>
          <p:cNvPr id="28" name="Connecteur en arc 27">
            <a:extLst>
              <a:ext uri="{FF2B5EF4-FFF2-40B4-BE49-F238E27FC236}">
                <a16:creationId xmlns:a16="http://schemas.microsoft.com/office/drawing/2014/main" id="{4CCA8207-ED4D-2143-B4DF-7A0A8E83AC8C}"/>
              </a:ext>
            </a:extLst>
          </p:cNvPr>
          <p:cNvCxnSpPr>
            <a:cxnSpLocks/>
          </p:cNvCxnSpPr>
          <p:nvPr/>
        </p:nvCxnSpPr>
        <p:spPr>
          <a:xfrm flipV="1">
            <a:off x="9288966" y="1748134"/>
            <a:ext cx="1139236" cy="489647"/>
          </a:xfrm>
          <a:prstGeom prst="curvedConnector3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84E2C4D9-BF59-1D45-9360-7524A73A56CD}"/>
              </a:ext>
            </a:extLst>
          </p:cNvPr>
          <p:cNvSpPr txBox="1"/>
          <p:nvPr/>
        </p:nvSpPr>
        <p:spPr>
          <a:xfrm>
            <a:off x="10483539" y="1337792"/>
            <a:ext cx="14132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Stimulation </a:t>
            </a:r>
            <a:br>
              <a:rPr lang="fr-FR" dirty="0"/>
            </a:br>
            <a:r>
              <a:rPr lang="fr-FR" dirty="0"/>
              <a:t>ventriculaire </a:t>
            </a:r>
            <a:br>
              <a:rPr lang="fr-FR" dirty="0"/>
            </a:br>
            <a:r>
              <a:rPr lang="fr-FR" dirty="0"/>
              <a:t>programmée</a:t>
            </a:r>
          </a:p>
        </p:txBody>
      </p:sp>
    </p:spTree>
    <p:extLst>
      <p:ext uri="{BB962C8B-B14F-4D97-AF65-F5344CB8AC3E}">
        <p14:creationId xmlns:p14="http://schemas.microsoft.com/office/powerpoint/2010/main" val="10358523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e 20">
            <a:extLst>
              <a:ext uri="{FF2B5EF4-FFF2-40B4-BE49-F238E27FC236}">
                <a16:creationId xmlns:a16="http://schemas.microsoft.com/office/drawing/2014/main" id="{0A9EC3A7-53A2-314F-92CA-85038C17BBE2}"/>
              </a:ext>
            </a:extLst>
          </p:cNvPr>
          <p:cNvGrpSpPr/>
          <p:nvPr/>
        </p:nvGrpSpPr>
        <p:grpSpPr>
          <a:xfrm>
            <a:off x="0" y="6446242"/>
            <a:ext cx="12192000" cy="674053"/>
            <a:chOff x="0" y="6291262"/>
            <a:chExt cx="12192000" cy="67405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74424C0-4E9D-D144-A159-5A39AF87F75A}"/>
                </a:ext>
              </a:extLst>
            </p:cNvPr>
            <p:cNvSpPr/>
            <p:nvPr/>
          </p:nvSpPr>
          <p:spPr>
            <a:xfrm>
              <a:off x="0" y="6397498"/>
              <a:ext cx="12192000" cy="567817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  <a:effectLst>
              <a:outerShdw blurRad="50800" dist="38100" dir="18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800"/>
                <a:t>	</a:t>
              </a:r>
            </a:p>
          </p:txBody>
        </p:sp>
        <p:sp>
          <p:nvSpPr>
            <p:cNvPr id="23" name="Triangle 22">
              <a:extLst>
                <a:ext uri="{FF2B5EF4-FFF2-40B4-BE49-F238E27FC236}">
                  <a16:creationId xmlns:a16="http://schemas.microsoft.com/office/drawing/2014/main" id="{73667C00-D4F2-334B-9422-A8A6CBD03E62}"/>
                </a:ext>
              </a:extLst>
            </p:cNvPr>
            <p:cNvSpPr/>
            <p:nvPr/>
          </p:nvSpPr>
          <p:spPr>
            <a:xfrm rot="10800000">
              <a:off x="4998719" y="6291262"/>
              <a:ext cx="2209175" cy="264524"/>
            </a:xfrm>
            <a:prstGeom prst="triangle">
              <a:avLst>
                <a:gd name="adj" fmla="val 485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38FDC0AB-9EC8-C547-9E63-D85E69316B12}"/>
              </a:ext>
            </a:extLst>
          </p:cNvPr>
          <p:cNvCxnSpPr>
            <a:cxnSpLocks/>
          </p:cNvCxnSpPr>
          <p:nvPr/>
        </p:nvCxnSpPr>
        <p:spPr>
          <a:xfrm>
            <a:off x="1043410" y="710040"/>
            <a:ext cx="2321015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AFC8D335-D3AD-8E43-B8A0-8339CE187A0E}"/>
              </a:ext>
            </a:extLst>
          </p:cNvPr>
          <p:cNvCxnSpPr/>
          <p:nvPr/>
        </p:nvCxnSpPr>
        <p:spPr>
          <a:xfrm>
            <a:off x="514330" y="522863"/>
            <a:ext cx="0" cy="4683938"/>
          </a:xfrm>
          <a:prstGeom prst="line">
            <a:avLst/>
          </a:prstGeom>
          <a:ln>
            <a:solidFill>
              <a:srgbClr val="EF7A89">
                <a:alpha val="3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ircle">
            <a:extLst>
              <a:ext uri="{FF2B5EF4-FFF2-40B4-BE49-F238E27FC236}">
                <a16:creationId xmlns:a16="http://schemas.microsoft.com/office/drawing/2014/main" id="{BB72B386-3F4F-1446-8A66-4B87DAFD3A3E}"/>
              </a:ext>
            </a:extLst>
          </p:cNvPr>
          <p:cNvSpPr>
            <a:spLocks noChangeAspect="1"/>
          </p:cNvSpPr>
          <p:nvPr/>
        </p:nvSpPr>
        <p:spPr>
          <a:xfrm>
            <a:off x="190988" y="186820"/>
            <a:ext cx="672084" cy="672086"/>
          </a:xfrm>
          <a:prstGeom prst="ellipse">
            <a:avLst/>
          </a:prstGeom>
          <a:solidFill>
            <a:srgbClr val="EF7A89">
              <a:alpha val="27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49" name="Circle">
            <a:extLst>
              <a:ext uri="{FF2B5EF4-FFF2-40B4-BE49-F238E27FC236}">
                <a16:creationId xmlns:a16="http://schemas.microsoft.com/office/drawing/2014/main" id="{654E1CCB-2A32-9240-8D37-E787009C20FD}"/>
              </a:ext>
            </a:extLst>
          </p:cNvPr>
          <p:cNvSpPr>
            <a:spLocks noChangeAspect="1"/>
          </p:cNvSpPr>
          <p:nvPr/>
        </p:nvSpPr>
        <p:spPr>
          <a:xfrm>
            <a:off x="190988" y="1748133"/>
            <a:ext cx="672084" cy="672086"/>
          </a:xfrm>
          <a:prstGeom prst="ellipse">
            <a:avLst/>
          </a:prstGeom>
          <a:solidFill>
            <a:schemeClr val="accent4">
              <a:alpha val="37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50" name="Circle">
            <a:extLst>
              <a:ext uri="{FF2B5EF4-FFF2-40B4-BE49-F238E27FC236}">
                <a16:creationId xmlns:a16="http://schemas.microsoft.com/office/drawing/2014/main" id="{886548EC-E2E4-2147-BD0C-AA35B0DF0A51}"/>
              </a:ext>
            </a:extLst>
          </p:cNvPr>
          <p:cNvSpPr>
            <a:spLocks noChangeAspect="1"/>
          </p:cNvSpPr>
          <p:nvPr/>
        </p:nvSpPr>
        <p:spPr>
          <a:xfrm>
            <a:off x="190988" y="3309445"/>
            <a:ext cx="672084" cy="672086"/>
          </a:xfrm>
          <a:prstGeom prst="ellipse">
            <a:avLst/>
          </a:prstGeom>
          <a:solidFill>
            <a:schemeClr val="accent6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51" name="Circle">
            <a:extLst>
              <a:ext uri="{FF2B5EF4-FFF2-40B4-BE49-F238E27FC236}">
                <a16:creationId xmlns:a16="http://schemas.microsoft.com/office/drawing/2014/main" id="{9E1223E4-B545-E246-A6BC-EC1231DBA9AC}"/>
              </a:ext>
            </a:extLst>
          </p:cNvPr>
          <p:cNvSpPr>
            <a:spLocks noChangeAspect="1"/>
          </p:cNvSpPr>
          <p:nvPr/>
        </p:nvSpPr>
        <p:spPr>
          <a:xfrm>
            <a:off x="190988" y="4870758"/>
            <a:ext cx="672084" cy="672086"/>
          </a:xfrm>
          <a:prstGeom prst="ellipse">
            <a:avLst/>
          </a:prstGeom>
          <a:solidFill>
            <a:schemeClr val="accent5">
              <a:alpha val="3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pic>
        <p:nvPicPr>
          <p:cNvPr id="52" name="Graphique 51" descr="Conversation">
            <a:extLst>
              <a:ext uri="{FF2B5EF4-FFF2-40B4-BE49-F238E27FC236}">
                <a16:creationId xmlns:a16="http://schemas.microsoft.com/office/drawing/2014/main" id="{ECE2438C-36CA-134D-A3AD-32AA841C75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5730" y="4995785"/>
            <a:ext cx="457200" cy="457200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1B2532A4-9BC7-604F-A244-AD5C5D240BC0}"/>
              </a:ext>
            </a:extLst>
          </p:cNvPr>
          <p:cNvSpPr/>
          <p:nvPr/>
        </p:nvSpPr>
        <p:spPr>
          <a:xfrm>
            <a:off x="464546" y="1206569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CBD7B9F-95B4-4E41-AF9D-5E3EEA25FF39}"/>
              </a:ext>
            </a:extLst>
          </p:cNvPr>
          <p:cNvSpPr/>
          <p:nvPr/>
        </p:nvSpPr>
        <p:spPr>
          <a:xfrm>
            <a:off x="471132" y="2759877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69FA02F-320A-9247-9A2E-800060BE820D}"/>
              </a:ext>
            </a:extLst>
          </p:cNvPr>
          <p:cNvSpPr/>
          <p:nvPr/>
        </p:nvSpPr>
        <p:spPr>
          <a:xfrm>
            <a:off x="465118" y="4295598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pic>
        <p:nvPicPr>
          <p:cNvPr id="56" name="Graphique 55" descr="Santé mentale avec un remplissage uni">
            <a:extLst>
              <a:ext uri="{FF2B5EF4-FFF2-40B4-BE49-F238E27FC236}">
                <a16:creationId xmlns:a16="http://schemas.microsoft.com/office/drawing/2014/main" id="{F771C951-68D5-884A-BB33-144881625A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8430" y="278842"/>
            <a:ext cx="471365" cy="471365"/>
          </a:xfrm>
          <a:prstGeom prst="rect">
            <a:avLst/>
          </a:prstGeom>
        </p:spPr>
      </p:pic>
      <p:pic>
        <p:nvPicPr>
          <p:cNvPr id="57" name="Graphique 56" descr="Stéthoscope avec un remplissage uni">
            <a:extLst>
              <a:ext uri="{FF2B5EF4-FFF2-40B4-BE49-F238E27FC236}">
                <a16:creationId xmlns:a16="http://schemas.microsoft.com/office/drawing/2014/main" id="{E6969E6B-2689-3549-BB27-2F406BE6C3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5730" y="1874943"/>
            <a:ext cx="457200" cy="457200"/>
          </a:xfrm>
          <a:prstGeom prst="rect">
            <a:avLst/>
          </a:prstGeom>
        </p:spPr>
      </p:pic>
      <p:pic>
        <p:nvPicPr>
          <p:cNvPr id="58" name="Graphique 57" descr="Seringue avec un remplissage uni">
            <a:extLst>
              <a:ext uri="{FF2B5EF4-FFF2-40B4-BE49-F238E27FC236}">
                <a16:creationId xmlns:a16="http://schemas.microsoft.com/office/drawing/2014/main" id="{A41A506E-E1F7-2E4B-BDF6-E218B5A53E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4760" y="3430336"/>
            <a:ext cx="452335" cy="452335"/>
          </a:xfrm>
          <a:prstGeom prst="rect">
            <a:avLst/>
          </a:prstGeom>
        </p:spPr>
      </p:pic>
      <p:sp>
        <p:nvSpPr>
          <p:cNvPr id="24" name="TextBox 58">
            <a:extLst>
              <a:ext uri="{FF2B5EF4-FFF2-40B4-BE49-F238E27FC236}">
                <a16:creationId xmlns:a16="http://schemas.microsoft.com/office/drawing/2014/main" id="{E8B454AB-B3B1-CD42-96DD-E6AE0A57CBF0}"/>
              </a:ext>
            </a:extLst>
          </p:cNvPr>
          <p:cNvSpPr txBox="1"/>
          <p:nvPr/>
        </p:nvSpPr>
        <p:spPr>
          <a:xfrm>
            <a:off x="906270" y="219763"/>
            <a:ext cx="3714478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EXAMENS INVASIFS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3CDB0A1-EFEC-AE46-AB93-BB31062FAA76}"/>
              </a:ext>
            </a:extLst>
          </p:cNvPr>
          <p:cNvSpPr/>
          <p:nvPr/>
        </p:nvSpPr>
        <p:spPr>
          <a:xfrm>
            <a:off x="4757888" y="171325"/>
            <a:ext cx="3904160" cy="578882"/>
          </a:xfrm>
          <a:prstGeom prst="roundRect">
            <a:avLst/>
          </a:prstGeom>
          <a:solidFill>
            <a:schemeClr val="accent6"/>
          </a:solidFill>
        </p:spPr>
        <p:txBody>
          <a:bodyPr wrap="none" rtlCol="0" anchor="ctr">
            <a:spAutoFit/>
          </a:bodyPr>
          <a:lstStyle/>
          <a:p>
            <a:pPr algn="ctr" fontAlgn="ctr"/>
            <a:r>
              <a:rPr lang="fr-FR" sz="28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CORONAROGRAPHIE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E4C013C-3D87-3246-AA3D-079449D5B21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64478" y="884893"/>
            <a:ext cx="4324343" cy="2943767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B4C3AD9C-8553-CE44-8BB9-39DA7E0B638C}"/>
              </a:ext>
            </a:extLst>
          </p:cNvPr>
          <p:cNvSpPr txBox="1"/>
          <p:nvPr/>
        </p:nvSpPr>
        <p:spPr>
          <a:xfrm>
            <a:off x="11181086" y="6213924"/>
            <a:ext cx="9473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ESC 2018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6FD0AA2-324F-2A42-A554-EB7CCE241F93}"/>
              </a:ext>
            </a:extLst>
          </p:cNvPr>
          <p:cNvSpPr txBox="1"/>
          <p:nvPr/>
        </p:nvSpPr>
        <p:spPr>
          <a:xfrm>
            <a:off x="2975428" y="3059668"/>
            <a:ext cx="2522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highlight>
                  <a:srgbClr val="FFFF00"/>
                </a:highlight>
              </a:rPr>
              <a:t>CORO Mr LANDON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7A125F4-2716-7249-B1BD-D467D0524311}"/>
              </a:ext>
            </a:extLst>
          </p:cNvPr>
          <p:cNvSpPr txBox="1"/>
          <p:nvPr/>
        </p:nvSpPr>
        <p:spPr>
          <a:xfrm>
            <a:off x="1678977" y="970059"/>
            <a:ext cx="3932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En fonction de la clinique +++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B5A5C40-73FE-BD4B-AC4A-A62FBD035F47}"/>
              </a:ext>
            </a:extLst>
          </p:cNvPr>
          <p:cNvSpPr txBox="1"/>
          <p:nvPr/>
        </p:nvSpPr>
        <p:spPr>
          <a:xfrm>
            <a:off x="1043410" y="5524235"/>
            <a:ext cx="80810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Une sténose coronaire n’explique théoriquement pas la syncope à elle seule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0251504-D2B3-8546-850C-EEED9F806BD0}"/>
              </a:ext>
            </a:extLst>
          </p:cNvPr>
          <p:cNvSpPr txBox="1"/>
          <p:nvPr/>
        </p:nvSpPr>
        <p:spPr>
          <a:xfrm>
            <a:off x="4562451" y="5963294"/>
            <a:ext cx="6764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MAIS… peut favoriser des troubles rythmiques, dysfonction sinusale …</a:t>
            </a:r>
          </a:p>
        </p:txBody>
      </p:sp>
      <p:pic>
        <p:nvPicPr>
          <p:cNvPr id="2" name="IMG_1663" descr="IMG_1663">
            <a:hlinkClick r:id="" action="ppaction://media"/>
            <a:extLst>
              <a:ext uri="{FF2B5EF4-FFF2-40B4-BE49-F238E27FC236}">
                <a16:creationId xmlns:a16="http://schemas.microsoft.com/office/drawing/2014/main" id="{F11D53FE-09FC-C744-9078-05F8993047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3"/>
          <a:srcRect l="16320" r="15879"/>
          <a:stretch/>
        </p:blipFill>
        <p:spPr>
          <a:xfrm>
            <a:off x="1410902" y="1470673"/>
            <a:ext cx="4468315" cy="370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2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Reveal, Both">
            <a:extLst>
              <a:ext uri="{FF2B5EF4-FFF2-40B4-BE49-F238E27FC236}">
                <a16:creationId xmlns:a16="http://schemas.microsoft.com/office/drawing/2014/main" id="{08211F84-BB06-0A4D-857F-EAF02AFCCF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59538" t="8697" r="19009" b="27320"/>
          <a:stretch/>
        </p:blipFill>
        <p:spPr bwMode="auto">
          <a:xfrm>
            <a:off x="1646595" y="5508256"/>
            <a:ext cx="233308" cy="1021557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30" name="Picture 4" descr="BIOTRONIK Releases BIOMONITOR III Injectable Cardiac Monitor | Medgadget">
            <a:extLst>
              <a:ext uri="{FF2B5EF4-FFF2-40B4-BE49-F238E27FC236}">
                <a16:creationId xmlns:a16="http://schemas.microsoft.com/office/drawing/2014/main" id="{0C1BDE3A-480C-5D45-9588-FB27157EF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673" y="5206800"/>
            <a:ext cx="146324" cy="127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Confirm Rx™ Insertable Cardiac Monitor (ICM) | Abbott Confirm Rx™ ICM">
            <a:extLst>
              <a:ext uri="{FF2B5EF4-FFF2-40B4-BE49-F238E27FC236}">
                <a16:creationId xmlns:a16="http://schemas.microsoft.com/office/drawing/2014/main" id="{86605975-2606-C34F-9E27-9E9CAE95A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91279" y="5792271"/>
            <a:ext cx="1021556" cy="55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0A9EC3A7-53A2-314F-92CA-85038C17BBE2}"/>
              </a:ext>
            </a:extLst>
          </p:cNvPr>
          <p:cNvGrpSpPr/>
          <p:nvPr/>
        </p:nvGrpSpPr>
        <p:grpSpPr>
          <a:xfrm>
            <a:off x="0" y="6446242"/>
            <a:ext cx="12192000" cy="674053"/>
            <a:chOff x="0" y="6291262"/>
            <a:chExt cx="12192000" cy="67405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74424C0-4E9D-D144-A159-5A39AF87F75A}"/>
                </a:ext>
              </a:extLst>
            </p:cNvPr>
            <p:cNvSpPr/>
            <p:nvPr/>
          </p:nvSpPr>
          <p:spPr>
            <a:xfrm>
              <a:off x="0" y="6397498"/>
              <a:ext cx="12192000" cy="567817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  <a:effectLst>
              <a:outerShdw blurRad="50800" dist="38100" dir="18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800"/>
                <a:t>	</a:t>
              </a:r>
            </a:p>
          </p:txBody>
        </p:sp>
        <p:sp>
          <p:nvSpPr>
            <p:cNvPr id="23" name="Triangle 22">
              <a:extLst>
                <a:ext uri="{FF2B5EF4-FFF2-40B4-BE49-F238E27FC236}">
                  <a16:creationId xmlns:a16="http://schemas.microsoft.com/office/drawing/2014/main" id="{73667C00-D4F2-334B-9422-A8A6CBD03E62}"/>
                </a:ext>
              </a:extLst>
            </p:cNvPr>
            <p:cNvSpPr/>
            <p:nvPr/>
          </p:nvSpPr>
          <p:spPr>
            <a:xfrm rot="10800000">
              <a:off x="4998719" y="6291262"/>
              <a:ext cx="2209175" cy="264524"/>
            </a:xfrm>
            <a:prstGeom prst="triangle">
              <a:avLst>
                <a:gd name="adj" fmla="val 485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38FDC0AB-9EC8-C547-9E63-D85E69316B12}"/>
              </a:ext>
            </a:extLst>
          </p:cNvPr>
          <p:cNvCxnSpPr>
            <a:cxnSpLocks/>
          </p:cNvCxnSpPr>
          <p:nvPr/>
        </p:nvCxnSpPr>
        <p:spPr>
          <a:xfrm>
            <a:off x="1043410" y="710040"/>
            <a:ext cx="2321015" cy="0"/>
          </a:xfrm>
          <a:prstGeom prst="line">
            <a:avLst/>
          </a:prstGeom>
          <a:ln w="12700">
            <a:solidFill>
              <a:srgbClr val="4D73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AFC8D335-D3AD-8E43-B8A0-8339CE187A0E}"/>
              </a:ext>
            </a:extLst>
          </p:cNvPr>
          <p:cNvCxnSpPr/>
          <p:nvPr/>
        </p:nvCxnSpPr>
        <p:spPr>
          <a:xfrm>
            <a:off x="514330" y="522863"/>
            <a:ext cx="0" cy="4683938"/>
          </a:xfrm>
          <a:prstGeom prst="line">
            <a:avLst/>
          </a:prstGeom>
          <a:ln>
            <a:solidFill>
              <a:srgbClr val="EF7A89">
                <a:alpha val="3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ircle">
            <a:extLst>
              <a:ext uri="{FF2B5EF4-FFF2-40B4-BE49-F238E27FC236}">
                <a16:creationId xmlns:a16="http://schemas.microsoft.com/office/drawing/2014/main" id="{BB72B386-3F4F-1446-8A66-4B87DAFD3A3E}"/>
              </a:ext>
            </a:extLst>
          </p:cNvPr>
          <p:cNvSpPr>
            <a:spLocks noChangeAspect="1"/>
          </p:cNvSpPr>
          <p:nvPr/>
        </p:nvSpPr>
        <p:spPr>
          <a:xfrm>
            <a:off x="190988" y="186820"/>
            <a:ext cx="672084" cy="672086"/>
          </a:xfrm>
          <a:prstGeom prst="ellipse">
            <a:avLst/>
          </a:prstGeom>
          <a:solidFill>
            <a:srgbClr val="EF7A89">
              <a:alpha val="27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49" name="Circle">
            <a:extLst>
              <a:ext uri="{FF2B5EF4-FFF2-40B4-BE49-F238E27FC236}">
                <a16:creationId xmlns:a16="http://schemas.microsoft.com/office/drawing/2014/main" id="{654E1CCB-2A32-9240-8D37-E787009C20FD}"/>
              </a:ext>
            </a:extLst>
          </p:cNvPr>
          <p:cNvSpPr>
            <a:spLocks noChangeAspect="1"/>
          </p:cNvSpPr>
          <p:nvPr/>
        </p:nvSpPr>
        <p:spPr>
          <a:xfrm>
            <a:off x="190988" y="1748133"/>
            <a:ext cx="672084" cy="672086"/>
          </a:xfrm>
          <a:prstGeom prst="ellipse">
            <a:avLst/>
          </a:prstGeom>
          <a:solidFill>
            <a:schemeClr val="accent4">
              <a:alpha val="37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50" name="Circle">
            <a:extLst>
              <a:ext uri="{FF2B5EF4-FFF2-40B4-BE49-F238E27FC236}">
                <a16:creationId xmlns:a16="http://schemas.microsoft.com/office/drawing/2014/main" id="{886548EC-E2E4-2147-BD0C-AA35B0DF0A51}"/>
              </a:ext>
            </a:extLst>
          </p:cNvPr>
          <p:cNvSpPr>
            <a:spLocks noChangeAspect="1"/>
          </p:cNvSpPr>
          <p:nvPr/>
        </p:nvSpPr>
        <p:spPr>
          <a:xfrm>
            <a:off x="190988" y="3309445"/>
            <a:ext cx="672084" cy="672086"/>
          </a:xfrm>
          <a:prstGeom prst="ellipse">
            <a:avLst/>
          </a:prstGeom>
          <a:solidFill>
            <a:schemeClr val="accent6">
              <a:alpha val="29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51" name="Circle">
            <a:extLst>
              <a:ext uri="{FF2B5EF4-FFF2-40B4-BE49-F238E27FC236}">
                <a16:creationId xmlns:a16="http://schemas.microsoft.com/office/drawing/2014/main" id="{9E1223E4-B545-E246-A6BC-EC1231DBA9AC}"/>
              </a:ext>
            </a:extLst>
          </p:cNvPr>
          <p:cNvSpPr>
            <a:spLocks noChangeAspect="1"/>
          </p:cNvSpPr>
          <p:nvPr/>
        </p:nvSpPr>
        <p:spPr>
          <a:xfrm>
            <a:off x="190988" y="4870758"/>
            <a:ext cx="672084" cy="672086"/>
          </a:xfrm>
          <a:prstGeom prst="ellipse">
            <a:avLst/>
          </a:prstGeom>
          <a:solidFill>
            <a:schemeClr val="accent5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pic>
        <p:nvPicPr>
          <p:cNvPr id="52" name="Graphique 51" descr="Conversation">
            <a:extLst>
              <a:ext uri="{FF2B5EF4-FFF2-40B4-BE49-F238E27FC236}">
                <a16:creationId xmlns:a16="http://schemas.microsoft.com/office/drawing/2014/main" id="{ECE2438C-36CA-134D-A3AD-32AA841C75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5730" y="4995785"/>
            <a:ext cx="457200" cy="457200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1B2532A4-9BC7-604F-A244-AD5C5D240BC0}"/>
              </a:ext>
            </a:extLst>
          </p:cNvPr>
          <p:cNvSpPr/>
          <p:nvPr/>
        </p:nvSpPr>
        <p:spPr>
          <a:xfrm>
            <a:off x="464546" y="1206569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CBD7B9F-95B4-4E41-AF9D-5E3EEA25FF39}"/>
              </a:ext>
            </a:extLst>
          </p:cNvPr>
          <p:cNvSpPr/>
          <p:nvPr/>
        </p:nvSpPr>
        <p:spPr>
          <a:xfrm>
            <a:off x="471132" y="2759877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69FA02F-320A-9247-9A2E-800060BE820D}"/>
              </a:ext>
            </a:extLst>
          </p:cNvPr>
          <p:cNvSpPr/>
          <p:nvPr/>
        </p:nvSpPr>
        <p:spPr>
          <a:xfrm>
            <a:off x="465118" y="4295598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pic>
        <p:nvPicPr>
          <p:cNvPr id="56" name="Graphique 55" descr="Santé mentale avec un remplissage uni">
            <a:extLst>
              <a:ext uri="{FF2B5EF4-FFF2-40B4-BE49-F238E27FC236}">
                <a16:creationId xmlns:a16="http://schemas.microsoft.com/office/drawing/2014/main" id="{F771C951-68D5-884A-BB33-144881625A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8430" y="278842"/>
            <a:ext cx="471365" cy="471365"/>
          </a:xfrm>
          <a:prstGeom prst="rect">
            <a:avLst/>
          </a:prstGeom>
        </p:spPr>
      </p:pic>
      <p:pic>
        <p:nvPicPr>
          <p:cNvPr id="57" name="Graphique 56" descr="Stéthoscope avec un remplissage uni">
            <a:extLst>
              <a:ext uri="{FF2B5EF4-FFF2-40B4-BE49-F238E27FC236}">
                <a16:creationId xmlns:a16="http://schemas.microsoft.com/office/drawing/2014/main" id="{E6969E6B-2689-3549-BB27-2F406BE6C3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5730" y="1874943"/>
            <a:ext cx="457200" cy="457200"/>
          </a:xfrm>
          <a:prstGeom prst="rect">
            <a:avLst/>
          </a:prstGeom>
        </p:spPr>
      </p:pic>
      <p:pic>
        <p:nvPicPr>
          <p:cNvPr id="58" name="Graphique 57" descr="Seringue avec un remplissage uni">
            <a:extLst>
              <a:ext uri="{FF2B5EF4-FFF2-40B4-BE49-F238E27FC236}">
                <a16:creationId xmlns:a16="http://schemas.microsoft.com/office/drawing/2014/main" id="{A41A506E-E1F7-2E4B-BDF6-E218B5A53E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4760" y="3430336"/>
            <a:ext cx="452335" cy="452335"/>
          </a:xfrm>
          <a:prstGeom prst="rect">
            <a:avLst/>
          </a:prstGeom>
        </p:spPr>
      </p:pic>
      <p:sp>
        <p:nvSpPr>
          <p:cNvPr id="19" name="TextBox 58">
            <a:extLst>
              <a:ext uri="{FF2B5EF4-FFF2-40B4-BE49-F238E27FC236}">
                <a16:creationId xmlns:a16="http://schemas.microsoft.com/office/drawing/2014/main" id="{73CC1AFF-1418-6E41-BB83-F9BC3DC000DD}"/>
              </a:ext>
            </a:extLst>
          </p:cNvPr>
          <p:cNvSpPr txBox="1"/>
          <p:nvPr/>
        </p:nvSpPr>
        <p:spPr>
          <a:xfrm>
            <a:off x="998395" y="252914"/>
            <a:ext cx="5024132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DISCUSSION / QUESTIONS ?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4E76C933-B827-DD4D-8442-CD18001DDEFE}"/>
              </a:ext>
            </a:extLst>
          </p:cNvPr>
          <p:cNvSpPr/>
          <p:nvPr/>
        </p:nvSpPr>
        <p:spPr>
          <a:xfrm>
            <a:off x="8405335" y="1389870"/>
            <a:ext cx="2881500" cy="919401"/>
          </a:xfrm>
          <a:prstGeom prst="roundRect">
            <a:avLst/>
          </a:prstGeom>
          <a:noFill/>
          <a:ln>
            <a:solidFill>
              <a:srgbClr val="5C7597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b="1" dirty="0">
                <a:solidFill>
                  <a:srgbClr val="5C7597"/>
                </a:solidFill>
              </a:rPr>
              <a:t>Interrogatoire </a:t>
            </a:r>
            <a:r>
              <a:rPr lang="fr-FR" sz="2400" dirty="0">
                <a:solidFill>
                  <a:srgbClr val="5C7597"/>
                </a:solidFill>
              </a:rPr>
              <a:t>+</a:t>
            </a:r>
            <a:br>
              <a:rPr lang="fr-FR" sz="2400" b="1" dirty="0">
                <a:solidFill>
                  <a:srgbClr val="5C7597"/>
                </a:solidFill>
              </a:rPr>
            </a:br>
            <a:r>
              <a:rPr lang="fr-FR" sz="2400" b="1" dirty="0">
                <a:solidFill>
                  <a:srgbClr val="5C7597"/>
                </a:solidFill>
              </a:rPr>
              <a:t> Clinique </a:t>
            </a:r>
            <a:r>
              <a:rPr lang="fr-FR" sz="2400" dirty="0">
                <a:solidFill>
                  <a:srgbClr val="5C7597"/>
                </a:solidFill>
              </a:rPr>
              <a:t>+</a:t>
            </a:r>
            <a:r>
              <a:rPr lang="fr-FR" sz="2400" b="1" dirty="0">
                <a:solidFill>
                  <a:srgbClr val="5C7597"/>
                </a:solidFill>
              </a:rPr>
              <a:t> ECG</a:t>
            </a: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9F77F53-8DBC-2B48-9B2C-B0DCC9D776CB}"/>
              </a:ext>
            </a:extLst>
          </p:cNvPr>
          <p:cNvSpPr/>
          <p:nvPr/>
        </p:nvSpPr>
        <p:spPr>
          <a:xfrm>
            <a:off x="8390095" y="2816299"/>
            <a:ext cx="2896740" cy="919401"/>
          </a:xfrm>
          <a:prstGeom prst="roundRect">
            <a:avLst/>
          </a:prstGeom>
          <a:noFill/>
          <a:ln>
            <a:solidFill>
              <a:srgbClr val="5C7597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fr-FR" sz="2400" dirty="0">
                <a:solidFill>
                  <a:srgbClr val="5C7597"/>
                </a:solidFill>
                <a:sym typeface="Wingdings" pitchFamily="2" charset="2"/>
              </a:rPr>
              <a:t></a:t>
            </a:r>
            <a:r>
              <a:rPr lang="fr-FR" sz="2400" dirty="0">
                <a:solidFill>
                  <a:srgbClr val="5C7597"/>
                </a:solidFill>
              </a:rPr>
              <a:t> Souvent examens </a:t>
            </a:r>
            <a:br>
              <a:rPr lang="fr-FR" sz="2400" dirty="0">
                <a:solidFill>
                  <a:srgbClr val="5C7597"/>
                </a:solidFill>
              </a:rPr>
            </a:br>
            <a:r>
              <a:rPr lang="fr-FR" sz="2400" dirty="0">
                <a:solidFill>
                  <a:srgbClr val="5C7597"/>
                </a:solidFill>
              </a:rPr>
              <a:t>complémentaires ++</a:t>
            </a:r>
            <a:endParaRPr lang="fr-FR" sz="2400" b="1" dirty="0">
              <a:solidFill>
                <a:srgbClr val="5C7597"/>
              </a:solidFill>
            </a:endParaRP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2F7BC7B7-C7D5-6442-B33E-07C2C15035FE}"/>
              </a:ext>
            </a:extLst>
          </p:cNvPr>
          <p:cNvSpPr/>
          <p:nvPr/>
        </p:nvSpPr>
        <p:spPr>
          <a:xfrm>
            <a:off x="8405334" y="4242728"/>
            <a:ext cx="2896739" cy="919401"/>
          </a:xfrm>
          <a:prstGeom prst="roundRect">
            <a:avLst/>
          </a:prstGeom>
          <a:noFill/>
          <a:ln>
            <a:solidFill>
              <a:srgbClr val="5C7597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dirty="0">
                <a:solidFill>
                  <a:srgbClr val="5C7597"/>
                </a:solidFill>
                <a:sym typeface="Wingdings" pitchFamily="2" charset="2"/>
              </a:rPr>
              <a:t>Hospitalisation </a:t>
            </a:r>
            <a:br>
              <a:rPr lang="fr-FR" sz="2400" dirty="0">
                <a:solidFill>
                  <a:srgbClr val="5C7597"/>
                </a:solidFill>
                <a:sym typeface="Wingdings" pitchFamily="2" charset="2"/>
              </a:rPr>
            </a:br>
            <a:r>
              <a:rPr lang="fr-FR" sz="2400" dirty="0">
                <a:solidFill>
                  <a:srgbClr val="5C7597"/>
                </a:solidFill>
                <a:sym typeface="Wingdings" pitchFamily="2" charset="2"/>
              </a:rPr>
              <a:t>ou non ?</a:t>
            </a:r>
            <a:endParaRPr lang="fr-FR" sz="2400" dirty="0">
              <a:solidFill>
                <a:srgbClr val="5C7597"/>
              </a:solidFill>
            </a:endParaRPr>
          </a:p>
        </p:txBody>
      </p:sp>
      <p:graphicFrame>
        <p:nvGraphicFramePr>
          <p:cNvPr id="2" name="Diagramme 1">
            <a:extLst>
              <a:ext uri="{FF2B5EF4-FFF2-40B4-BE49-F238E27FC236}">
                <a16:creationId xmlns:a16="http://schemas.microsoft.com/office/drawing/2014/main" id="{20F30A56-9F2C-6748-AAE3-49E33D614E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8602189"/>
              </p:ext>
            </p:extLst>
          </p:nvPr>
        </p:nvGraphicFramePr>
        <p:xfrm>
          <a:off x="1157934" y="908304"/>
          <a:ext cx="7318441" cy="4735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54392E7E-D943-A549-BF95-462FDC44F0A0}"/>
              </a:ext>
            </a:extLst>
          </p:cNvPr>
          <p:cNvSpPr/>
          <p:nvPr/>
        </p:nvSpPr>
        <p:spPr>
          <a:xfrm>
            <a:off x="3216011" y="5601914"/>
            <a:ext cx="8463086" cy="510778"/>
          </a:xfrm>
          <a:prstGeom prst="roundRect">
            <a:avLst/>
          </a:prstGeom>
          <a:noFill/>
          <a:ln>
            <a:solidFill>
              <a:srgbClr val="5C7597"/>
            </a:solidFill>
          </a:ln>
        </p:spPr>
        <p:txBody>
          <a:bodyPr wrap="none" rtlCol="0" anchor="ctr">
            <a:spAutoFit/>
          </a:bodyPr>
          <a:lstStyle/>
          <a:p>
            <a:r>
              <a:rPr lang="fr-FR" sz="2400" dirty="0">
                <a:solidFill>
                  <a:srgbClr val="5C7597"/>
                </a:solidFill>
              </a:rPr>
              <a:t>Explosion des </a:t>
            </a:r>
            <a:r>
              <a:rPr lang="fr-FR" sz="2400" b="1" dirty="0">
                <a:solidFill>
                  <a:srgbClr val="5C7597"/>
                </a:solidFill>
              </a:rPr>
              <a:t>Holters implantables</a:t>
            </a:r>
            <a:r>
              <a:rPr lang="fr-FR" sz="2400" dirty="0">
                <a:solidFill>
                  <a:srgbClr val="5C7597"/>
                </a:solidFill>
              </a:rPr>
              <a:t>… et les </a:t>
            </a:r>
            <a:r>
              <a:rPr lang="fr-FR" sz="2400" b="1" dirty="0">
                <a:solidFill>
                  <a:srgbClr val="5C7597"/>
                </a:solidFill>
              </a:rPr>
              <a:t>Montres connectées 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1E3EC6-30AB-4747-B22B-AF8CD63A0861}"/>
              </a:ext>
            </a:extLst>
          </p:cNvPr>
          <p:cNvSpPr/>
          <p:nvPr/>
        </p:nvSpPr>
        <p:spPr>
          <a:xfrm>
            <a:off x="1164520" y="2520778"/>
            <a:ext cx="10514577" cy="14607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561301D-0A5B-F34F-9B65-8181BCC6F450}"/>
              </a:ext>
            </a:extLst>
          </p:cNvPr>
          <p:cNvSpPr/>
          <p:nvPr/>
        </p:nvSpPr>
        <p:spPr>
          <a:xfrm>
            <a:off x="971530" y="3932909"/>
            <a:ext cx="10850259" cy="13966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23C213B-F0A8-9A45-8E51-ABF706AC9C91}"/>
              </a:ext>
            </a:extLst>
          </p:cNvPr>
          <p:cNvSpPr/>
          <p:nvPr/>
        </p:nvSpPr>
        <p:spPr>
          <a:xfrm>
            <a:off x="994634" y="5199199"/>
            <a:ext cx="11159364" cy="133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778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6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angle 5">
            <a:extLst>
              <a:ext uri="{FF2B5EF4-FFF2-40B4-BE49-F238E27FC236}">
                <a16:creationId xmlns:a16="http://schemas.microsoft.com/office/drawing/2014/main" id="{272C965F-710B-D245-ABDD-984646F004E2}"/>
              </a:ext>
            </a:extLst>
          </p:cNvPr>
          <p:cNvSpPr/>
          <p:nvPr/>
        </p:nvSpPr>
        <p:spPr>
          <a:xfrm rot="10800000">
            <a:off x="5184461" y="6291262"/>
            <a:ext cx="2194560" cy="39014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8524513-C204-2344-98DD-69FCFA37D0E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23794" y="268271"/>
            <a:ext cx="5137809" cy="6321457"/>
          </a:xfrm>
          <a:prstGeom prst="rect">
            <a:avLst/>
          </a:prstGeom>
        </p:spPr>
      </p:pic>
      <p:pic>
        <p:nvPicPr>
          <p:cNvPr id="10" name="Image 9" descr="Une image contenant brosse&#10;&#10;Description générée automatiquement">
            <a:extLst>
              <a:ext uri="{FF2B5EF4-FFF2-40B4-BE49-F238E27FC236}">
                <a16:creationId xmlns:a16="http://schemas.microsoft.com/office/drawing/2014/main" id="{02116022-6503-1241-A3DA-D6C5B8FC8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9073" y="329211"/>
            <a:ext cx="1013654" cy="162184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5D5BFD1-13B5-A949-8B0D-23CD8D967AEB}"/>
              </a:ext>
            </a:extLst>
          </p:cNvPr>
          <p:cNvSpPr txBox="1"/>
          <p:nvPr/>
        </p:nvSpPr>
        <p:spPr>
          <a:xfrm>
            <a:off x="5523749" y="1591370"/>
            <a:ext cx="3502434" cy="73866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sz="1600" dirty="0">
                <a:solidFill>
                  <a:schemeClr val="tx2"/>
                </a:solidFill>
              </a:rPr>
              <a:t>RENCONTRES MEDICALES – Vic sur Cère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sz="1600" dirty="0">
                <a:solidFill>
                  <a:schemeClr val="tx2"/>
                </a:solidFill>
              </a:rPr>
              <a:t>30/09 et 01/10/2022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1C4C1D4-10F6-C247-B252-ED9285B8C333}"/>
              </a:ext>
            </a:extLst>
          </p:cNvPr>
          <p:cNvSpPr txBox="1"/>
          <p:nvPr/>
        </p:nvSpPr>
        <p:spPr>
          <a:xfrm>
            <a:off x="5852818" y="4938863"/>
            <a:ext cx="2877711" cy="11621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600" dirty="0">
                <a:solidFill>
                  <a:schemeClr val="tx2"/>
                </a:solidFill>
              </a:rPr>
              <a:t>Dr Marion BOUCHANT-PIOCHE</a:t>
            </a:r>
          </a:p>
          <a:p>
            <a:pPr algn="ctr">
              <a:lnSpc>
                <a:spcPct val="150000"/>
              </a:lnSpc>
            </a:pPr>
            <a:r>
              <a:rPr lang="fr-FR" sz="1600" dirty="0">
                <a:solidFill>
                  <a:schemeClr val="tx2"/>
                </a:solidFill>
              </a:rPr>
              <a:t>CCU-AH – Service de Cardiologie</a:t>
            </a:r>
          </a:p>
          <a:p>
            <a:pPr algn="ctr">
              <a:lnSpc>
                <a:spcPct val="150000"/>
              </a:lnSpc>
            </a:pPr>
            <a:r>
              <a:rPr lang="fr-FR" sz="1600" dirty="0">
                <a:solidFill>
                  <a:schemeClr val="tx2"/>
                </a:solidFill>
              </a:rPr>
              <a:t>CHU Gabriel </a:t>
            </a:r>
            <a:r>
              <a:rPr lang="fr-FR" sz="1600" dirty="0" err="1">
                <a:solidFill>
                  <a:schemeClr val="tx2"/>
                </a:solidFill>
              </a:rPr>
              <a:t>Montpied</a:t>
            </a:r>
            <a:endParaRPr lang="fr-FR" sz="1600" dirty="0">
              <a:solidFill>
                <a:schemeClr val="tx2"/>
              </a:solidFill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596F318E-A90C-5349-B09B-94A5EB866D21}"/>
              </a:ext>
            </a:extLst>
          </p:cNvPr>
          <p:cNvCxnSpPr/>
          <p:nvPr/>
        </p:nvCxnSpPr>
        <p:spPr>
          <a:xfrm>
            <a:off x="5676694" y="1499619"/>
            <a:ext cx="3196545" cy="0"/>
          </a:xfrm>
          <a:prstGeom prst="line">
            <a:avLst/>
          </a:prstGeom>
          <a:ln w="12700">
            <a:solidFill>
              <a:srgbClr val="FFB5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5ECC93C3-525E-7347-813B-80BB62C42C47}"/>
              </a:ext>
            </a:extLst>
          </p:cNvPr>
          <p:cNvCxnSpPr>
            <a:cxnSpLocks/>
          </p:cNvCxnSpPr>
          <p:nvPr/>
        </p:nvCxnSpPr>
        <p:spPr>
          <a:xfrm>
            <a:off x="4182476" y="4771011"/>
            <a:ext cx="6564413" cy="0"/>
          </a:xfrm>
          <a:prstGeom prst="line">
            <a:avLst/>
          </a:prstGeom>
          <a:ln w="12700">
            <a:solidFill>
              <a:srgbClr val="FFB5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58BECB26-EAB4-D54E-BCEE-0FCDE097B947}"/>
              </a:ext>
            </a:extLst>
          </p:cNvPr>
          <p:cNvGrpSpPr/>
          <p:nvPr/>
        </p:nvGrpSpPr>
        <p:grpSpPr>
          <a:xfrm>
            <a:off x="0" y="6421870"/>
            <a:ext cx="12192000" cy="698425"/>
            <a:chOff x="0" y="6266890"/>
            <a:chExt cx="12192000" cy="69842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9BC7A94-1A30-1D42-BD86-209B85F66092}"/>
                </a:ext>
              </a:extLst>
            </p:cNvPr>
            <p:cNvSpPr/>
            <p:nvPr/>
          </p:nvSpPr>
          <p:spPr>
            <a:xfrm>
              <a:off x="0" y="6397498"/>
              <a:ext cx="12192000" cy="567817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  <a:effectLst>
              <a:outerShdw blurRad="50800" dist="38100" dir="18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800" dirty="0"/>
                <a:t>	</a:t>
              </a:r>
            </a:p>
          </p:txBody>
        </p:sp>
        <p:sp>
          <p:nvSpPr>
            <p:cNvPr id="20" name="Triangle 19">
              <a:extLst>
                <a:ext uri="{FF2B5EF4-FFF2-40B4-BE49-F238E27FC236}">
                  <a16:creationId xmlns:a16="http://schemas.microsoft.com/office/drawing/2014/main" id="{296F5724-058F-D245-80C7-4B8941CDCF3B}"/>
                </a:ext>
              </a:extLst>
            </p:cNvPr>
            <p:cNvSpPr/>
            <p:nvPr/>
          </p:nvSpPr>
          <p:spPr>
            <a:xfrm rot="10800000">
              <a:off x="6200734" y="6266890"/>
              <a:ext cx="2209175" cy="336498"/>
            </a:xfrm>
            <a:prstGeom prst="triangle">
              <a:avLst>
                <a:gd name="adj" fmla="val 485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4B67C695-DD69-BB4B-8D88-95C044F7B33D}"/>
              </a:ext>
            </a:extLst>
          </p:cNvPr>
          <p:cNvCxnSpPr>
            <a:cxnSpLocks/>
          </p:cNvCxnSpPr>
          <p:nvPr/>
        </p:nvCxnSpPr>
        <p:spPr>
          <a:xfrm>
            <a:off x="4182476" y="2534146"/>
            <a:ext cx="6564413" cy="0"/>
          </a:xfrm>
          <a:prstGeom prst="line">
            <a:avLst/>
          </a:prstGeom>
          <a:ln w="12700">
            <a:solidFill>
              <a:srgbClr val="FFB5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58">
            <a:extLst>
              <a:ext uri="{FF2B5EF4-FFF2-40B4-BE49-F238E27FC236}">
                <a16:creationId xmlns:a16="http://schemas.microsoft.com/office/drawing/2014/main" id="{15DAF1F5-E35E-B64C-BCF3-081FEA8A824B}"/>
              </a:ext>
            </a:extLst>
          </p:cNvPr>
          <p:cNvSpPr txBox="1"/>
          <p:nvPr/>
        </p:nvSpPr>
        <p:spPr>
          <a:xfrm>
            <a:off x="3170002" y="605056"/>
            <a:ext cx="6782626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3600" b="1" dirty="0">
                <a:solidFill>
                  <a:srgbClr val="5C7597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MERCI DE VOTRE ATTENTION,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951C0F-09FB-8C48-8417-E7CD5314F30B}"/>
              </a:ext>
            </a:extLst>
          </p:cNvPr>
          <p:cNvSpPr/>
          <p:nvPr/>
        </p:nvSpPr>
        <p:spPr>
          <a:xfrm>
            <a:off x="-84667" y="1465214"/>
            <a:ext cx="12361333" cy="7120295"/>
          </a:xfrm>
          <a:prstGeom prst="rect">
            <a:avLst/>
          </a:prstGeom>
          <a:solidFill>
            <a:schemeClr val="accent2">
              <a:lumMod val="20000"/>
              <a:lumOff val="80000"/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88D833E-E1D2-E745-9E18-DDEDA3CBF94A}"/>
              </a:ext>
            </a:extLst>
          </p:cNvPr>
          <p:cNvSpPr txBox="1"/>
          <p:nvPr/>
        </p:nvSpPr>
        <p:spPr>
          <a:xfrm>
            <a:off x="3602466" y="2964917"/>
            <a:ext cx="7783434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SYNCOPES</a:t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QUEL BILAN RÉALISER ?</a:t>
            </a:r>
          </a:p>
        </p:txBody>
      </p:sp>
    </p:spTree>
    <p:extLst>
      <p:ext uri="{BB962C8B-B14F-4D97-AF65-F5344CB8AC3E}">
        <p14:creationId xmlns:p14="http://schemas.microsoft.com/office/powerpoint/2010/main" val="4236131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e 20">
            <a:extLst>
              <a:ext uri="{FF2B5EF4-FFF2-40B4-BE49-F238E27FC236}">
                <a16:creationId xmlns:a16="http://schemas.microsoft.com/office/drawing/2014/main" id="{0A9EC3A7-53A2-314F-92CA-85038C17BBE2}"/>
              </a:ext>
            </a:extLst>
          </p:cNvPr>
          <p:cNvGrpSpPr/>
          <p:nvPr/>
        </p:nvGrpSpPr>
        <p:grpSpPr>
          <a:xfrm>
            <a:off x="0" y="6446242"/>
            <a:ext cx="12192000" cy="674053"/>
            <a:chOff x="0" y="6291262"/>
            <a:chExt cx="12192000" cy="67405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74424C0-4E9D-D144-A159-5A39AF87F75A}"/>
                </a:ext>
              </a:extLst>
            </p:cNvPr>
            <p:cNvSpPr/>
            <p:nvPr/>
          </p:nvSpPr>
          <p:spPr>
            <a:xfrm>
              <a:off x="0" y="6397498"/>
              <a:ext cx="12192000" cy="567817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  <a:effectLst>
              <a:outerShdw blurRad="50800" dist="38100" dir="18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800"/>
                <a:t>	</a:t>
              </a:r>
            </a:p>
          </p:txBody>
        </p:sp>
        <p:sp>
          <p:nvSpPr>
            <p:cNvPr id="23" name="Triangle 22">
              <a:extLst>
                <a:ext uri="{FF2B5EF4-FFF2-40B4-BE49-F238E27FC236}">
                  <a16:creationId xmlns:a16="http://schemas.microsoft.com/office/drawing/2014/main" id="{73667C00-D4F2-334B-9422-A8A6CBD03E62}"/>
                </a:ext>
              </a:extLst>
            </p:cNvPr>
            <p:cNvSpPr/>
            <p:nvPr/>
          </p:nvSpPr>
          <p:spPr>
            <a:xfrm rot="10800000">
              <a:off x="4998719" y="6291262"/>
              <a:ext cx="2209175" cy="264524"/>
            </a:xfrm>
            <a:prstGeom prst="triangle">
              <a:avLst>
                <a:gd name="adj" fmla="val 485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38FDC0AB-9EC8-C547-9E63-D85E69316B12}"/>
              </a:ext>
            </a:extLst>
          </p:cNvPr>
          <p:cNvCxnSpPr>
            <a:cxnSpLocks/>
          </p:cNvCxnSpPr>
          <p:nvPr/>
        </p:nvCxnSpPr>
        <p:spPr>
          <a:xfrm>
            <a:off x="1043410" y="710040"/>
            <a:ext cx="2321015" cy="0"/>
          </a:xfrm>
          <a:prstGeom prst="line">
            <a:avLst/>
          </a:prstGeom>
          <a:ln w="12700">
            <a:solidFill>
              <a:srgbClr val="FFB5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58">
            <a:extLst>
              <a:ext uri="{FF2B5EF4-FFF2-40B4-BE49-F238E27FC236}">
                <a16:creationId xmlns:a16="http://schemas.microsoft.com/office/drawing/2014/main" id="{DB54779C-04AE-EA44-A109-EB8A075D8D38}"/>
              </a:ext>
            </a:extLst>
          </p:cNvPr>
          <p:cNvSpPr txBox="1"/>
          <p:nvPr/>
        </p:nvSpPr>
        <p:spPr>
          <a:xfrm>
            <a:off x="1051293" y="169390"/>
            <a:ext cx="5780750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QUELLES SYNCOPES A BILANTER</a:t>
            </a:r>
            <a:endParaRPr lang="en-US" sz="2800" i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AFC8D335-D3AD-8E43-B8A0-8339CE187A0E}"/>
              </a:ext>
            </a:extLst>
          </p:cNvPr>
          <p:cNvCxnSpPr/>
          <p:nvPr/>
        </p:nvCxnSpPr>
        <p:spPr>
          <a:xfrm>
            <a:off x="514330" y="522863"/>
            <a:ext cx="0" cy="4683938"/>
          </a:xfrm>
          <a:prstGeom prst="line">
            <a:avLst/>
          </a:prstGeom>
          <a:ln>
            <a:solidFill>
              <a:srgbClr val="EF7A89">
                <a:alpha val="3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ircle">
            <a:extLst>
              <a:ext uri="{FF2B5EF4-FFF2-40B4-BE49-F238E27FC236}">
                <a16:creationId xmlns:a16="http://schemas.microsoft.com/office/drawing/2014/main" id="{BB72B386-3F4F-1446-8A66-4B87DAFD3A3E}"/>
              </a:ext>
            </a:extLst>
          </p:cNvPr>
          <p:cNvSpPr>
            <a:spLocks noChangeAspect="1"/>
          </p:cNvSpPr>
          <p:nvPr/>
        </p:nvSpPr>
        <p:spPr>
          <a:xfrm>
            <a:off x="190988" y="186820"/>
            <a:ext cx="672084" cy="672086"/>
          </a:xfrm>
          <a:prstGeom prst="ellipse">
            <a:avLst/>
          </a:prstGeom>
          <a:solidFill>
            <a:srgbClr val="EF7A89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49" name="Circle">
            <a:extLst>
              <a:ext uri="{FF2B5EF4-FFF2-40B4-BE49-F238E27FC236}">
                <a16:creationId xmlns:a16="http://schemas.microsoft.com/office/drawing/2014/main" id="{654E1CCB-2A32-9240-8D37-E787009C20FD}"/>
              </a:ext>
            </a:extLst>
          </p:cNvPr>
          <p:cNvSpPr>
            <a:spLocks noChangeAspect="1"/>
          </p:cNvSpPr>
          <p:nvPr/>
        </p:nvSpPr>
        <p:spPr>
          <a:xfrm>
            <a:off x="190988" y="1748133"/>
            <a:ext cx="672084" cy="672086"/>
          </a:xfrm>
          <a:prstGeom prst="ellipse">
            <a:avLst/>
          </a:prstGeom>
          <a:solidFill>
            <a:schemeClr val="accent4">
              <a:alpha val="3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50" name="Circle">
            <a:extLst>
              <a:ext uri="{FF2B5EF4-FFF2-40B4-BE49-F238E27FC236}">
                <a16:creationId xmlns:a16="http://schemas.microsoft.com/office/drawing/2014/main" id="{886548EC-E2E4-2147-BD0C-AA35B0DF0A51}"/>
              </a:ext>
            </a:extLst>
          </p:cNvPr>
          <p:cNvSpPr>
            <a:spLocks noChangeAspect="1"/>
          </p:cNvSpPr>
          <p:nvPr/>
        </p:nvSpPr>
        <p:spPr>
          <a:xfrm>
            <a:off x="190988" y="3309445"/>
            <a:ext cx="672084" cy="672086"/>
          </a:xfrm>
          <a:prstGeom prst="ellipse">
            <a:avLst/>
          </a:prstGeom>
          <a:solidFill>
            <a:schemeClr val="accent6">
              <a:alpha val="29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51" name="Circle">
            <a:extLst>
              <a:ext uri="{FF2B5EF4-FFF2-40B4-BE49-F238E27FC236}">
                <a16:creationId xmlns:a16="http://schemas.microsoft.com/office/drawing/2014/main" id="{9E1223E4-B545-E246-A6BC-EC1231DBA9AC}"/>
              </a:ext>
            </a:extLst>
          </p:cNvPr>
          <p:cNvSpPr>
            <a:spLocks noChangeAspect="1"/>
          </p:cNvSpPr>
          <p:nvPr/>
        </p:nvSpPr>
        <p:spPr>
          <a:xfrm>
            <a:off x="190988" y="4870758"/>
            <a:ext cx="672084" cy="672086"/>
          </a:xfrm>
          <a:prstGeom prst="ellipse">
            <a:avLst/>
          </a:prstGeom>
          <a:solidFill>
            <a:schemeClr val="accent5">
              <a:alpha val="3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pic>
        <p:nvPicPr>
          <p:cNvPr id="52" name="Graphique 51" descr="Conversation">
            <a:extLst>
              <a:ext uri="{FF2B5EF4-FFF2-40B4-BE49-F238E27FC236}">
                <a16:creationId xmlns:a16="http://schemas.microsoft.com/office/drawing/2014/main" id="{ECE2438C-36CA-134D-A3AD-32AA841C7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730" y="4995785"/>
            <a:ext cx="457200" cy="457200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1B2532A4-9BC7-604F-A244-AD5C5D240BC0}"/>
              </a:ext>
            </a:extLst>
          </p:cNvPr>
          <p:cNvSpPr/>
          <p:nvPr/>
        </p:nvSpPr>
        <p:spPr>
          <a:xfrm>
            <a:off x="464546" y="1206569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CBD7B9F-95B4-4E41-AF9D-5E3EEA25FF39}"/>
              </a:ext>
            </a:extLst>
          </p:cNvPr>
          <p:cNvSpPr/>
          <p:nvPr/>
        </p:nvSpPr>
        <p:spPr>
          <a:xfrm>
            <a:off x="471132" y="2759877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69FA02F-320A-9247-9A2E-800060BE820D}"/>
              </a:ext>
            </a:extLst>
          </p:cNvPr>
          <p:cNvSpPr/>
          <p:nvPr/>
        </p:nvSpPr>
        <p:spPr>
          <a:xfrm>
            <a:off x="465118" y="4295598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pic>
        <p:nvPicPr>
          <p:cNvPr id="56" name="Graphique 55" descr="Santé mentale avec un remplissage uni">
            <a:extLst>
              <a:ext uri="{FF2B5EF4-FFF2-40B4-BE49-F238E27FC236}">
                <a16:creationId xmlns:a16="http://schemas.microsoft.com/office/drawing/2014/main" id="{F771C951-68D5-884A-BB33-144881625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8430" y="278842"/>
            <a:ext cx="471365" cy="471365"/>
          </a:xfrm>
          <a:prstGeom prst="rect">
            <a:avLst/>
          </a:prstGeom>
        </p:spPr>
      </p:pic>
      <p:pic>
        <p:nvPicPr>
          <p:cNvPr id="57" name="Graphique 56" descr="Stéthoscope avec un remplissage uni">
            <a:extLst>
              <a:ext uri="{FF2B5EF4-FFF2-40B4-BE49-F238E27FC236}">
                <a16:creationId xmlns:a16="http://schemas.microsoft.com/office/drawing/2014/main" id="{E6969E6B-2689-3549-BB27-2F406BE6C3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5730" y="1874943"/>
            <a:ext cx="457200" cy="457200"/>
          </a:xfrm>
          <a:prstGeom prst="rect">
            <a:avLst/>
          </a:prstGeom>
        </p:spPr>
      </p:pic>
      <p:pic>
        <p:nvPicPr>
          <p:cNvPr id="58" name="Graphique 57" descr="Seringue avec un remplissage uni">
            <a:extLst>
              <a:ext uri="{FF2B5EF4-FFF2-40B4-BE49-F238E27FC236}">
                <a16:creationId xmlns:a16="http://schemas.microsoft.com/office/drawing/2014/main" id="{A41A506E-E1F7-2E4B-BDF6-E218B5A53E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4760" y="3430336"/>
            <a:ext cx="452335" cy="45233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7954CF5-27C5-7D45-BE33-ADB055E1F0F7}"/>
              </a:ext>
            </a:extLst>
          </p:cNvPr>
          <p:cNvSpPr txBox="1"/>
          <p:nvPr/>
        </p:nvSpPr>
        <p:spPr>
          <a:xfrm>
            <a:off x="6832043" y="246334"/>
            <a:ext cx="2942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Cf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 présentation Dr BOUDIAS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F758114-DC7E-D34E-9680-2B4E440486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37687" y="766545"/>
            <a:ext cx="6768431" cy="572134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4FA8DE7-4EE2-9041-9A44-6D8761E6B803}"/>
              </a:ext>
            </a:extLst>
          </p:cNvPr>
          <p:cNvSpPr txBox="1"/>
          <p:nvPr/>
        </p:nvSpPr>
        <p:spPr>
          <a:xfrm>
            <a:off x="11181086" y="6213924"/>
            <a:ext cx="9473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ESC 2018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486474-7284-3043-8540-5CB0A006DBC4}"/>
              </a:ext>
            </a:extLst>
          </p:cNvPr>
          <p:cNvSpPr/>
          <p:nvPr/>
        </p:nvSpPr>
        <p:spPr>
          <a:xfrm>
            <a:off x="5090983" y="2100648"/>
            <a:ext cx="2014152" cy="2446638"/>
          </a:xfrm>
          <a:prstGeom prst="rect">
            <a:avLst/>
          </a:prstGeom>
          <a:solidFill>
            <a:srgbClr val="FFC8C5">
              <a:alpha val="22000"/>
            </a:srgbClr>
          </a:solidFill>
          <a:ln w="38100">
            <a:solidFill>
              <a:srgbClr val="EF7A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24913C9-4F17-3D42-8BC9-C71608E861D9}"/>
              </a:ext>
            </a:extLst>
          </p:cNvPr>
          <p:cNvSpPr/>
          <p:nvPr/>
        </p:nvSpPr>
        <p:spPr>
          <a:xfrm>
            <a:off x="4107749" y="4547286"/>
            <a:ext cx="3911785" cy="1173892"/>
          </a:xfrm>
          <a:prstGeom prst="rect">
            <a:avLst/>
          </a:prstGeom>
          <a:solidFill>
            <a:srgbClr val="FFC8C5">
              <a:alpha val="28000"/>
            </a:srgbClr>
          </a:solidFill>
          <a:ln w="38100">
            <a:solidFill>
              <a:srgbClr val="EF7A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7760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e 20">
            <a:extLst>
              <a:ext uri="{FF2B5EF4-FFF2-40B4-BE49-F238E27FC236}">
                <a16:creationId xmlns:a16="http://schemas.microsoft.com/office/drawing/2014/main" id="{0A9EC3A7-53A2-314F-92CA-85038C17BBE2}"/>
              </a:ext>
            </a:extLst>
          </p:cNvPr>
          <p:cNvGrpSpPr/>
          <p:nvPr/>
        </p:nvGrpSpPr>
        <p:grpSpPr>
          <a:xfrm>
            <a:off x="0" y="6446242"/>
            <a:ext cx="12192000" cy="674053"/>
            <a:chOff x="0" y="6291262"/>
            <a:chExt cx="12192000" cy="67405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74424C0-4E9D-D144-A159-5A39AF87F75A}"/>
                </a:ext>
              </a:extLst>
            </p:cNvPr>
            <p:cNvSpPr/>
            <p:nvPr/>
          </p:nvSpPr>
          <p:spPr>
            <a:xfrm>
              <a:off x="0" y="6397498"/>
              <a:ext cx="12192000" cy="567817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  <a:effectLst>
              <a:outerShdw blurRad="50800" dist="38100" dir="18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800"/>
                <a:t>	</a:t>
              </a:r>
            </a:p>
          </p:txBody>
        </p:sp>
        <p:sp>
          <p:nvSpPr>
            <p:cNvPr id="23" name="Triangle 22">
              <a:extLst>
                <a:ext uri="{FF2B5EF4-FFF2-40B4-BE49-F238E27FC236}">
                  <a16:creationId xmlns:a16="http://schemas.microsoft.com/office/drawing/2014/main" id="{73667C00-D4F2-334B-9422-A8A6CBD03E62}"/>
                </a:ext>
              </a:extLst>
            </p:cNvPr>
            <p:cNvSpPr/>
            <p:nvPr/>
          </p:nvSpPr>
          <p:spPr>
            <a:xfrm rot="10800000">
              <a:off x="4998719" y="6291262"/>
              <a:ext cx="2209175" cy="264524"/>
            </a:xfrm>
            <a:prstGeom prst="triangle">
              <a:avLst>
                <a:gd name="adj" fmla="val 485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38FDC0AB-9EC8-C547-9E63-D85E69316B12}"/>
              </a:ext>
            </a:extLst>
          </p:cNvPr>
          <p:cNvCxnSpPr>
            <a:cxnSpLocks/>
          </p:cNvCxnSpPr>
          <p:nvPr/>
        </p:nvCxnSpPr>
        <p:spPr>
          <a:xfrm>
            <a:off x="1043410" y="710040"/>
            <a:ext cx="2321015" cy="0"/>
          </a:xfrm>
          <a:prstGeom prst="line">
            <a:avLst/>
          </a:prstGeom>
          <a:ln w="12700">
            <a:solidFill>
              <a:srgbClr val="FFB5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58">
            <a:extLst>
              <a:ext uri="{FF2B5EF4-FFF2-40B4-BE49-F238E27FC236}">
                <a16:creationId xmlns:a16="http://schemas.microsoft.com/office/drawing/2014/main" id="{DB54779C-04AE-EA44-A109-EB8A075D8D38}"/>
              </a:ext>
            </a:extLst>
          </p:cNvPr>
          <p:cNvSpPr txBox="1"/>
          <p:nvPr/>
        </p:nvSpPr>
        <p:spPr>
          <a:xfrm>
            <a:off x="1051293" y="169390"/>
            <a:ext cx="5780750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QUELLES SYNCOPES A BILANTER</a:t>
            </a:r>
            <a:endParaRPr lang="en-US" sz="2800" i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AFC8D335-D3AD-8E43-B8A0-8339CE187A0E}"/>
              </a:ext>
            </a:extLst>
          </p:cNvPr>
          <p:cNvCxnSpPr/>
          <p:nvPr/>
        </p:nvCxnSpPr>
        <p:spPr>
          <a:xfrm>
            <a:off x="514330" y="522863"/>
            <a:ext cx="0" cy="4683938"/>
          </a:xfrm>
          <a:prstGeom prst="line">
            <a:avLst/>
          </a:prstGeom>
          <a:ln>
            <a:solidFill>
              <a:srgbClr val="EF7A89">
                <a:alpha val="3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ircle">
            <a:extLst>
              <a:ext uri="{FF2B5EF4-FFF2-40B4-BE49-F238E27FC236}">
                <a16:creationId xmlns:a16="http://schemas.microsoft.com/office/drawing/2014/main" id="{BB72B386-3F4F-1446-8A66-4B87DAFD3A3E}"/>
              </a:ext>
            </a:extLst>
          </p:cNvPr>
          <p:cNvSpPr>
            <a:spLocks noChangeAspect="1"/>
          </p:cNvSpPr>
          <p:nvPr/>
        </p:nvSpPr>
        <p:spPr>
          <a:xfrm>
            <a:off x="190988" y="186820"/>
            <a:ext cx="672084" cy="672086"/>
          </a:xfrm>
          <a:prstGeom prst="ellipse">
            <a:avLst/>
          </a:prstGeom>
          <a:solidFill>
            <a:srgbClr val="EF7A89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49" name="Circle">
            <a:extLst>
              <a:ext uri="{FF2B5EF4-FFF2-40B4-BE49-F238E27FC236}">
                <a16:creationId xmlns:a16="http://schemas.microsoft.com/office/drawing/2014/main" id="{654E1CCB-2A32-9240-8D37-E787009C20FD}"/>
              </a:ext>
            </a:extLst>
          </p:cNvPr>
          <p:cNvSpPr>
            <a:spLocks noChangeAspect="1"/>
          </p:cNvSpPr>
          <p:nvPr/>
        </p:nvSpPr>
        <p:spPr>
          <a:xfrm>
            <a:off x="190988" y="1748133"/>
            <a:ext cx="672084" cy="672086"/>
          </a:xfrm>
          <a:prstGeom prst="ellipse">
            <a:avLst/>
          </a:prstGeom>
          <a:solidFill>
            <a:schemeClr val="accent4">
              <a:alpha val="3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50" name="Circle">
            <a:extLst>
              <a:ext uri="{FF2B5EF4-FFF2-40B4-BE49-F238E27FC236}">
                <a16:creationId xmlns:a16="http://schemas.microsoft.com/office/drawing/2014/main" id="{886548EC-E2E4-2147-BD0C-AA35B0DF0A51}"/>
              </a:ext>
            </a:extLst>
          </p:cNvPr>
          <p:cNvSpPr>
            <a:spLocks noChangeAspect="1"/>
          </p:cNvSpPr>
          <p:nvPr/>
        </p:nvSpPr>
        <p:spPr>
          <a:xfrm>
            <a:off x="190988" y="3309445"/>
            <a:ext cx="672084" cy="672086"/>
          </a:xfrm>
          <a:prstGeom prst="ellipse">
            <a:avLst/>
          </a:prstGeom>
          <a:solidFill>
            <a:schemeClr val="accent6">
              <a:alpha val="29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51" name="Circle">
            <a:extLst>
              <a:ext uri="{FF2B5EF4-FFF2-40B4-BE49-F238E27FC236}">
                <a16:creationId xmlns:a16="http://schemas.microsoft.com/office/drawing/2014/main" id="{9E1223E4-B545-E246-A6BC-EC1231DBA9AC}"/>
              </a:ext>
            </a:extLst>
          </p:cNvPr>
          <p:cNvSpPr>
            <a:spLocks noChangeAspect="1"/>
          </p:cNvSpPr>
          <p:nvPr/>
        </p:nvSpPr>
        <p:spPr>
          <a:xfrm>
            <a:off x="190988" y="4870758"/>
            <a:ext cx="672084" cy="672086"/>
          </a:xfrm>
          <a:prstGeom prst="ellipse">
            <a:avLst/>
          </a:prstGeom>
          <a:solidFill>
            <a:schemeClr val="accent5">
              <a:alpha val="3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pic>
        <p:nvPicPr>
          <p:cNvPr id="52" name="Graphique 51" descr="Conversation">
            <a:extLst>
              <a:ext uri="{FF2B5EF4-FFF2-40B4-BE49-F238E27FC236}">
                <a16:creationId xmlns:a16="http://schemas.microsoft.com/office/drawing/2014/main" id="{ECE2438C-36CA-134D-A3AD-32AA841C7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730" y="4995785"/>
            <a:ext cx="457200" cy="457200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1B2532A4-9BC7-604F-A244-AD5C5D240BC0}"/>
              </a:ext>
            </a:extLst>
          </p:cNvPr>
          <p:cNvSpPr/>
          <p:nvPr/>
        </p:nvSpPr>
        <p:spPr>
          <a:xfrm>
            <a:off x="464546" y="1206569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CBD7B9F-95B4-4E41-AF9D-5E3EEA25FF39}"/>
              </a:ext>
            </a:extLst>
          </p:cNvPr>
          <p:cNvSpPr/>
          <p:nvPr/>
        </p:nvSpPr>
        <p:spPr>
          <a:xfrm>
            <a:off x="471132" y="2759877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69FA02F-320A-9247-9A2E-800060BE820D}"/>
              </a:ext>
            </a:extLst>
          </p:cNvPr>
          <p:cNvSpPr/>
          <p:nvPr/>
        </p:nvSpPr>
        <p:spPr>
          <a:xfrm>
            <a:off x="465118" y="4295598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pic>
        <p:nvPicPr>
          <p:cNvPr id="56" name="Graphique 55" descr="Santé mentale avec un remplissage uni">
            <a:extLst>
              <a:ext uri="{FF2B5EF4-FFF2-40B4-BE49-F238E27FC236}">
                <a16:creationId xmlns:a16="http://schemas.microsoft.com/office/drawing/2014/main" id="{F771C951-68D5-884A-BB33-144881625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8430" y="278842"/>
            <a:ext cx="471365" cy="471365"/>
          </a:xfrm>
          <a:prstGeom prst="rect">
            <a:avLst/>
          </a:prstGeom>
        </p:spPr>
      </p:pic>
      <p:pic>
        <p:nvPicPr>
          <p:cNvPr id="57" name="Graphique 56" descr="Stéthoscope avec un remplissage uni">
            <a:extLst>
              <a:ext uri="{FF2B5EF4-FFF2-40B4-BE49-F238E27FC236}">
                <a16:creationId xmlns:a16="http://schemas.microsoft.com/office/drawing/2014/main" id="{E6969E6B-2689-3549-BB27-2F406BE6C3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5730" y="1874943"/>
            <a:ext cx="457200" cy="457200"/>
          </a:xfrm>
          <a:prstGeom prst="rect">
            <a:avLst/>
          </a:prstGeom>
        </p:spPr>
      </p:pic>
      <p:pic>
        <p:nvPicPr>
          <p:cNvPr id="58" name="Graphique 57" descr="Seringue avec un remplissage uni">
            <a:extLst>
              <a:ext uri="{FF2B5EF4-FFF2-40B4-BE49-F238E27FC236}">
                <a16:creationId xmlns:a16="http://schemas.microsoft.com/office/drawing/2014/main" id="{A41A506E-E1F7-2E4B-BDF6-E218B5A53E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4760" y="3430336"/>
            <a:ext cx="452335" cy="452335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842E6035-EBF0-484F-BE36-140F84838E17}"/>
              </a:ext>
            </a:extLst>
          </p:cNvPr>
          <p:cNvSpPr txBox="1"/>
          <p:nvPr/>
        </p:nvSpPr>
        <p:spPr>
          <a:xfrm>
            <a:off x="11181086" y="6213924"/>
            <a:ext cx="9473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ESC 2018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37583ED2-C61B-2948-845F-07B2555A61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30993" y="798846"/>
            <a:ext cx="8100579" cy="558434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3F6B58E-7D28-C247-B457-2545F8795E8C}"/>
              </a:ext>
            </a:extLst>
          </p:cNvPr>
          <p:cNvSpPr/>
          <p:nvPr/>
        </p:nvSpPr>
        <p:spPr>
          <a:xfrm>
            <a:off x="4838653" y="4430598"/>
            <a:ext cx="5096180" cy="1845111"/>
          </a:xfrm>
          <a:prstGeom prst="rect">
            <a:avLst/>
          </a:prstGeom>
          <a:noFill/>
          <a:ln w="57150">
            <a:solidFill>
              <a:srgbClr val="EF7A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E00C2A4-6CD4-6944-8F0F-DFAF54CA104F}"/>
              </a:ext>
            </a:extLst>
          </p:cNvPr>
          <p:cNvSpPr/>
          <p:nvPr/>
        </p:nvSpPr>
        <p:spPr>
          <a:xfrm>
            <a:off x="7339914" y="141713"/>
            <a:ext cx="4788483" cy="1606418"/>
          </a:xfrm>
          <a:prstGeom prst="roundRect">
            <a:avLst/>
          </a:prstGeom>
          <a:solidFill>
            <a:schemeClr val="bg1"/>
          </a:solidFill>
          <a:ln>
            <a:solidFill>
              <a:srgbClr val="EF7A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schemeClr val="tx1"/>
                </a:solidFill>
              </a:rPr>
              <a:t>1) </a:t>
            </a:r>
            <a:r>
              <a:rPr lang="fr-FR" b="1" dirty="0">
                <a:solidFill>
                  <a:schemeClr val="tx1"/>
                </a:solidFill>
              </a:rPr>
              <a:t>Repérer les diagnostics évidents</a:t>
            </a:r>
            <a:br>
              <a:rPr lang="fr-FR" dirty="0">
                <a:solidFill>
                  <a:schemeClr val="tx1"/>
                </a:solidFill>
              </a:rPr>
            </a:br>
            <a:endParaRPr lang="fr-FR" dirty="0">
              <a:solidFill>
                <a:schemeClr val="tx1"/>
              </a:solidFill>
            </a:endParaRPr>
          </a:p>
          <a:p>
            <a:r>
              <a:rPr lang="fr-FR" dirty="0">
                <a:solidFill>
                  <a:schemeClr val="tx1"/>
                </a:solidFill>
              </a:rPr>
              <a:t>2) </a:t>
            </a:r>
            <a:r>
              <a:rPr lang="fr-FR" b="1" dirty="0">
                <a:solidFill>
                  <a:schemeClr val="tx1"/>
                </a:solidFill>
              </a:rPr>
              <a:t>Stratifier le risque </a:t>
            </a:r>
            <a:r>
              <a:rPr lang="fr-FR" dirty="0">
                <a:solidFill>
                  <a:schemeClr val="tx1"/>
                </a:solidFill>
              </a:rPr>
              <a:t>des autres diagnostics</a:t>
            </a:r>
          </a:p>
          <a:p>
            <a:endParaRPr lang="fr-FR" dirty="0">
              <a:solidFill>
                <a:schemeClr val="tx1"/>
              </a:solidFill>
            </a:endParaRPr>
          </a:p>
          <a:p>
            <a:r>
              <a:rPr lang="fr-FR" dirty="0">
                <a:solidFill>
                  <a:schemeClr val="tx1"/>
                </a:solidFill>
              </a:rPr>
              <a:t>        =&gt; </a:t>
            </a:r>
            <a:r>
              <a:rPr lang="fr-FR" b="1" dirty="0">
                <a:solidFill>
                  <a:schemeClr val="tx1"/>
                </a:solidFill>
              </a:rPr>
              <a:t>Hospitalisation</a:t>
            </a:r>
            <a:r>
              <a:rPr lang="fr-FR" dirty="0">
                <a:solidFill>
                  <a:schemeClr val="tx1"/>
                </a:solidFill>
              </a:rPr>
              <a:t> si risque moyen et élevé</a:t>
            </a:r>
          </a:p>
        </p:txBody>
      </p:sp>
    </p:spTree>
    <p:extLst>
      <p:ext uri="{BB962C8B-B14F-4D97-AF65-F5344CB8AC3E}">
        <p14:creationId xmlns:p14="http://schemas.microsoft.com/office/powerpoint/2010/main" val="659063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e 20">
            <a:extLst>
              <a:ext uri="{FF2B5EF4-FFF2-40B4-BE49-F238E27FC236}">
                <a16:creationId xmlns:a16="http://schemas.microsoft.com/office/drawing/2014/main" id="{0A9EC3A7-53A2-314F-92CA-85038C17BBE2}"/>
              </a:ext>
            </a:extLst>
          </p:cNvPr>
          <p:cNvGrpSpPr/>
          <p:nvPr/>
        </p:nvGrpSpPr>
        <p:grpSpPr>
          <a:xfrm>
            <a:off x="0" y="6446242"/>
            <a:ext cx="12192000" cy="674053"/>
            <a:chOff x="0" y="6291262"/>
            <a:chExt cx="12192000" cy="67405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74424C0-4E9D-D144-A159-5A39AF87F75A}"/>
                </a:ext>
              </a:extLst>
            </p:cNvPr>
            <p:cNvSpPr/>
            <p:nvPr/>
          </p:nvSpPr>
          <p:spPr>
            <a:xfrm>
              <a:off x="0" y="6397498"/>
              <a:ext cx="12192000" cy="567817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  <a:effectLst>
              <a:outerShdw blurRad="50800" dist="38100" dir="18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800"/>
                <a:t>	</a:t>
              </a:r>
            </a:p>
          </p:txBody>
        </p:sp>
        <p:sp>
          <p:nvSpPr>
            <p:cNvPr id="23" name="Triangle 22">
              <a:extLst>
                <a:ext uri="{FF2B5EF4-FFF2-40B4-BE49-F238E27FC236}">
                  <a16:creationId xmlns:a16="http://schemas.microsoft.com/office/drawing/2014/main" id="{73667C00-D4F2-334B-9422-A8A6CBD03E62}"/>
                </a:ext>
              </a:extLst>
            </p:cNvPr>
            <p:cNvSpPr/>
            <p:nvPr/>
          </p:nvSpPr>
          <p:spPr>
            <a:xfrm rot="10800000">
              <a:off x="4998719" y="6291262"/>
              <a:ext cx="2209175" cy="264524"/>
            </a:xfrm>
            <a:prstGeom prst="triangle">
              <a:avLst>
                <a:gd name="adj" fmla="val 485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38FDC0AB-9EC8-C547-9E63-D85E69316B12}"/>
              </a:ext>
            </a:extLst>
          </p:cNvPr>
          <p:cNvCxnSpPr>
            <a:cxnSpLocks/>
          </p:cNvCxnSpPr>
          <p:nvPr/>
        </p:nvCxnSpPr>
        <p:spPr>
          <a:xfrm>
            <a:off x="1043410" y="710040"/>
            <a:ext cx="2321015" cy="0"/>
          </a:xfrm>
          <a:prstGeom prst="line">
            <a:avLst/>
          </a:prstGeom>
          <a:ln w="12700">
            <a:solidFill>
              <a:srgbClr val="FFB5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58">
            <a:extLst>
              <a:ext uri="{FF2B5EF4-FFF2-40B4-BE49-F238E27FC236}">
                <a16:creationId xmlns:a16="http://schemas.microsoft.com/office/drawing/2014/main" id="{DB54779C-04AE-EA44-A109-EB8A075D8D38}"/>
              </a:ext>
            </a:extLst>
          </p:cNvPr>
          <p:cNvSpPr txBox="1"/>
          <p:nvPr/>
        </p:nvSpPr>
        <p:spPr>
          <a:xfrm>
            <a:off x="1051293" y="169390"/>
            <a:ext cx="5780750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QUELLES SYNCOPES A BILANTER</a:t>
            </a:r>
            <a:endParaRPr lang="en-US" sz="2800" i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AFC8D335-D3AD-8E43-B8A0-8339CE187A0E}"/>
              </a:ext>
            </a:extLst>
          </p:cNvPr>
          <p:cNvCxnSpPr/>
          <p:nvPr/>
        </p:nvCxnSpPr>
        <p:spPr>
          <a:xfrm>
            <a:off x="514330" y="522863"/>
            <a:ext cx="0" cy="4683938"/>
          </a:xfrm>
          <a:prstGeom prst="line">
            <a:avLst/>
          </a:prstGeom>
          <a:ln>
            <a:solidFill>
              <a:srgbClr val="EF7A89">
                <a:alpha val="3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ircle">
            <a:extLst>
              <a:ext uri="{FF2B5EF4-FFF2-40B4-BE49-F238E27FC236}">
                <a16:creationId xmlns:a16="http://schemas.microsoft.com/office/drawing/2014/main" id="{BB72B386-3F4F-1446-8A66-4B87DAFD3A3E}"/>
              </a:ext>
            </a:extLst>
          </p:cNvPr>
          <p:cNvSpPr>
            <a:spLocks noChangeAspect="1"/>
          </p:cNvSpPr>
          <p:nvPr/>
        </p:nvSpPr>
        <p:spPr>
          <a:xfrm>
            <a:off x="190988" y="186820"/>
            <a:ext cx="672084" cy="672086"/>
          </a:xfrm>
          <a:prstGeom prst="ellipse">
            <a:avLst/>
          </a:prstGeom>
          <a:solidFill>
            <a:srgbClr val="EF7A89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49" name="Circle">
            <a:extLst>
              <a:ext uri="{FF2B5EF4-FFF2-40B4-BE49-F238E27FC236}">
                <a16:creationId xmlns:a16="http://schemas.microsoft.com/office/drawing/2014/main" id="{654E1CCB-2A32-9240-8D37-E787009C20FD}"/>
              </a:ext>
            </a:extLst>
          </p:cNvPr>
          <p:cNvSpPr>
            <a:spLocks noChangeAspect="1"/>
          </p:cNvSpPr>
          <p:nvPr/>
        </p:nvSpPr>
        <p:spPr>
          <a:xfrm>
            <a:off x="190988" y="1748133"/>
            <a:ext cx="672084" cy="672086"/>
          </a:xfrm>
          <a:prstGeom prst="ellipse">
            <a:avLst/>
          </a:prstGeom>
          <a:solidFill>
            <a:schemeClr val="accent4">
              <a:alpha val="3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50" name="Circle">
            <a:extLst>
              <a:ext uri="{FF2B5EF4-FFF2-40B4-BE49-F238E27FC236}">
                <a16:creationId xmlns:a16="http://schemas.microsoft.com/office/drawing/2014/main" id="{886548EC-E2E4-2147-BD0C-AA35B0DF0A51}"/>
              </a:ext>
            </a:extLst>
          </p:cNvPr>
          <p:cNvSpPr>
            <a:spLocks noChangeAspect="1"/>
          </p:cNvSpPr>
          <p:nvPr/>
        </p:nvSpPr>
        <p:spPr>
          <a:xfrm>
            <a:off x="190988" y="3309445"/>
            <a:ext cx="672084" cy="672086"/>
          </a:xfrm>
          <a:prstGeom prst="ellipse">
            <a:avLst/>
          </a:prstGeom>
          <a:solidFill>
            <a:schemeClr val="accent6">
              <a:alpha val="29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51" name="Circle">
            <a:extLst>
              <a:ext uri="{FF2B5EF4-FFF2-40B4-BE49-F238E27FC236}">
                <a16:creationId xmlns:a16="http://schemas.microsoft.com/office/drawing/2014/main" id="{9E1223E4-B545-E246-A6BC-EC1231DBA9AC}"/>
              </a:ext>
            </a:extLst>
          </p:cNvPr>
          <p:cNvSpPr>
            <a:spLocks noChangeAspect="1"/>
          </p:cNvSpPr>
          <p:nvPr/>
        </p:nvSpPr>
        <p:spPr>
          <a:xfrm>
            <a:off x="190988" y="4870758"/>
            <a:ext cx="672084" cy="672086"/>
          </a:xfrm>
          <a:prstGeom prst="ellipse">
            <a:avLst/>
          </a:prstGeom>
          <a:solidFill>
            <a:schemeClr val="accent5">
              <a:alpha val="3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pic>
        <p:nvPicPr>
          <p:cNvPr id="52" name="Graphique 51" descr="Conversation">
            <a:extLst>
              <a:ext uri="{FF2B5EF4-FFF2-40B4-BE49-F238E27FC236}">
                <a16:creationId xmlns:a16="http://schemas.microsoft.com/office/drawing/2014/main" id="{ECE2438C-36CA-134D-A3AD-32AA841C7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730" y="4995785"/>
            <a:ext cx="457200" cy="457200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1B2532A4-9BC7-604F-A244-AD5C5D240BC0}"/>
              </a:ext>
            </a:extLst>
          </p:cNvPr>
          <p:cNvSpPr/>
          <p:nvPr/>
        </p:nvSpPr>
        <p:spPr>
          <a:xfrm>
            <a:off x="464546" y="1206569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CBD7B9F-95B4-4E41-AF9D-5E3EEA25FF39}"/>
              </a:ext>
            </a:extLst>
          </p:cNvPr>
          <p:cNvSpPr/>
          <p:nvPr/>
        </p:nvSpPr>
        <p:spPr>
          <a:xfrm>
            <a:off x="471132" y="2759877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69FA02F-320A-9247-9A2E-800060BE820D}"/>
              </a:ext>
            </a:extLst>
          </p:cNvPr>
          <p:cNvSpPr/>
          <p:nvPr/>
        </p:nvSpPr>
        <p:spPr>
          <a:xfrm>
            <a:off x="465118" y="4295598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pic>
        <p:nvPicPr>
          <p:cNvPr id="56" name="Graphique 55" descr="Santé mentale avec un remplissage uni">
            <a:extLst>
              <a:ext uri="{FF2B5EF4-FFF2-40B4-BE49-F238E27FC236}">
                <a16:creationId xmlns:a16="http://schemas.microsoft.com/office/drawing/2014/main" id="{F771C951-68D5-884A-BB33-144881625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8430" y="278842"/>
            <a:ext cx="471365" cy="471365"/>
          </a:xfrm>
          <a:prstGeom prst="rect">
            <a:avLst/>
          </a:prstGeom>
        </p:spPr>
      </p:pic>
      <p:pic>
        <p:nvPicPr>
          <p:cNvPr id="57" name="Graphique 56" descr="Stéthoscope avec un remplissage uni">
            <a:extLst>
              <a:ext uri="{FF2B5EF4-FFF2-40B4-BE49-F238E27FC236}">
                <a16:creationId xmlns:a16="http://schemas.microsoft.com/office/drawing/2014/main" id="{E6969E6B-2689-3549-BB27-2F406BE6C3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5730" y="1874943"/>
            <a:ext cx="457200" cy="457200"/>
          </a:xfrm>
          <a:prstGeom prst="rect">
            <a:avLst/>
          </a:prstGeom>
        </p:spPr>
      </p:pic>
      <p:pic>
        <p:nvPicPr>
          <p:cNvPr id="58" name="Graphique 57" descr="Seringue avec un remplissage uni">
            <a:extLst>
              <a:ext uri="{FF2B5EF4-FFF2-40B4-BE49-F238E27FC236}">
                <a16:creationId xmlns:a16="http://schemas.microsoft.com/office/drawing/2014/main" id="{A41A506E-E1F7-2E4B-BDF6-E218B5A53E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4760" y="3430336"/>
            <a:ext cx="452335" cy="452335"/>
          </a:xfrm>
          <a:prstGeom prst="rect">
            <a:avLst/>
          </a:prstGeom>
        </p:spPr>
      </p:pic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DB084A67-51E0-FB46-84AA-3F93C8B654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1672" y="1143701"/>
            <a:ext cx="10976192" cy="3486414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24BC0A56-DB21-CF4F-95F9-6AFE09728365}"/>
              </a:ext>
            </a:extLst>
          </p:cNvPr>
          <p:cNvSpPr txBox="1"/>
          <p:nvPr/>
        </p:nvSpPr>
        <p:spPr>
          <a:xfrm>
            <a:off x="11181086" y="6213924"/>
            <a:ext cx="9473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ESC 2018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9535887-B618-B34C-BA21-1B54A19FE6AE}"/>
              </a:ext>
            </a:extLst>
          </p:cNvPr>
          <p:cNvSpPr txBox="1"/>
          <p:nvPr/>
        </p:nvSpPr>
        <p:spPr>
          <a:xfrm>
            <a:off x="7603494" y="5639749"/>
            <a:ext cx="3870931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000" dirty="0">
                <a:solidFill>
                  <a:srgbClr val="FF0000"/>
                </a:solidFill>
              </a:rPr>
              <a:t>Haut risque </a:t>
            </a:r>
            <a:r>
              <a:rPr lang="fr-FR" sz="2000" dirty="0">
                <a:sym typeface="Wingdings" pitchFamily="2" charset="2"/>
              </a:rPr>
              <a:t> Surveillance </a:t>
            </a:r>
            <a:r>
              <a:rPr lang="fr-FR" sz="2000" dirty="0" err="1">
                <a:sym typeface="Wingdings" pitchFamily="2" charset="2"/>
              </a:rPr>
              <a:t>scopée</a:t>
            </a:r>
            <a:r>
              <a:rPr lang="fr-FR" sz="2000" dirty="0">
                <a:sym typeface="Wingdings" pitchFamily="2" charset="2"/>
              </a:rPr>
              <a:t> </a:t>
            </a:r>
            <a:br>
              <a:rPr lang="fr-FR" sz="2000" dirty="0">
                <a:sym typeface="Wingdings" pitchFamily="2" charset="2"/>
              </a:rPr>
            </a:br>
            <a:r>
              <a:rPr lang="fr-FR" sz="2000" dirty="0">
                <a:sym typeface="Wingdings" pitchFamily="2" charset="2"/>
              </a:rPr>
              <a:t>prolongée et/ou hospitalisation</a:t>
            </a:r>
            <a:endParaRPr lang="fr-FR" sz="2000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6B9DDE0-BE68-A049-B616-8BDCE5718BFC}"/>
              </a:ext>
            </a:extLst>
          </p:cNvPr>
          <p:cNvSpPr txBox="1"/>
          <p:nvPr/>
        </p:nvSpPr>
        <p:spPr>
          <a:xfrm>
            <a:off x="3179789" y="5328828"/>
            <a:ext cx="4042453" cy="707886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000" dirty="0">
                <a:solidFill>
                  <a:schemeClr val="accent4"/>
                </a:solidFill>
              </a:rPr>
              <a:t>Risque intermédiaire </a:t>
            </a:r>
            <a:r>
              <a:rPr lang="fr-FR" sz="2000" dirty="0">
                <a:sym typeface="Wingdings" pitchFamily="2" charset="2"/>
              </a:rPr>
              <a:t> Surveillance </a:t>
            </a:r>
            <a:br>
              <a:rPr lang="fr-FR" sz="2000" dirty="0">
                <a:sym typeface="Wingdings" pitchFamily="2" charset="2"/>
              </a:rPr>
            </a:br>
            <a:r>
              <a:rPr lang="fr-FR" sz="2000" dirty="0">
                <a:sym typeface="Wingdings" pitchFamily="2" charset="2"/>
              </a:rPr>
              <a:t>aux urgences / </a:t>
            </a:r>
            <a:r>
              <a:rPr lang="fr-FR" sz="2000" dirty="0" err="1">
                <a:sym typeface="Wingdings" pitchFamily="2" charset="2"/>
              </a:rPr>
              <a:t>scopée</a:t>
            </a:r>
            <a:endParaRPr lang="fr-FR" sz="2000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947C58E-E5C0-204B-AE99-84B744B85C70}"/>
              </a:ext>
            </a:extLst>
          </p:cNvPr>
          <p:cNvSpPr/>
          <p:nvPr/>
        </p:nvSpPr>
        <p:spPr>
          <a:xfrm>
            <a:off x="1322173" y="2199503"/>
            <a:ext cx="9119286" cy="622159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EE6BAAC0-DEDD-4640-B14A-294AE71E6E81}"/>
              </a:ext>
            </a:extLst>
          </p:cNvPr>
          <p:cNvSpPr/>
          <p:nvPr/>
        </p:nvSpPr>
        <p:spPr>
          <a:xfrm>
            <a:off x="1322173" y="2860916"/>
            <a:ext cx="9119286" cy="622159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641CBC5C-7221-2E4A-AE4E-CB31B12166C7}"/>
              </a:ext>
            </a:extLst>
          </p:cNvPr>
          <p:cNvSpPr/>
          <p:nvPr/>
        </p:nvSpPr>
        <p:spPr>
          <a:xfrm>
            <a:off x="1322173" y="3520216"/>
            <a:ext cx="9119286" cy="62215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en arc 5">
            <a:extLst>
              <a:ext uri="{FF2B5EF4-FFF2-40B4-BE49-F238E27FC236}">
                <a16:creationId xmlns:a16="http://schemas.microsoft.com/office/drawing/2014/main" id="{2AF3A13F-4709-3041-9381-0EFF0A120E21}"/>
              </a:ext>
            </a:extLst>
          </p:cNvPr>
          <p:cNvCxnSpPr>
            <a:cxnSpLocks/>
            <a:stCxn id="4" idx="1"/>
            <a:endCxn id="2" idx="1"/>
          </p:cNvCxnSpPr>
          <p:nvPr/>
        </p:nvCxnSpPr>
        <p:spPr>
          <a:xfrm rot="10800000" flipH="1" flipV="1">
            <a:off x="1322172" y="2510582"/>
            <a:ext cx="185517" cy="2512831"/>
          </a:xfrm>
          <a:prstGeom prst="curvedConnector3">
            <a:avLst>
              <a:gd name="adj1" fmla="val -123223"/>
            </a:avLst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en arc 31">
            <a:extLst>
              <a:ext uri="{FF2B5EF4-FFF2-40B4-BE49-F238E27FC236}">
                <a16:creationId xmlns:a16="http://schemas.microsoft.com/office/drawing/2014/main" id="{5534E507-4EE7-1346-83C6-BE48DA1C6E48}"/>
              </a:ext>
            </a:extLst>
          </p:cNvPr>
          <p:cNvCxnSpPr>
            <a:cxnSpLocks/>
            <a:endCxn id="26" idx="0"/>
          </p:cNvCxnSpPr>
          <p:nvPr/>
        </p:nvCxnSpPr>
        <p:spPr>
          <a:xfrm rot="16200000" flipH="1">
            <a:off x="4158205" y="4286017"/>
            <a:ext cx="1840168" cy="245454"/>
          </a:xfrm>
          <a:prstGeom prst="curvedConnector3">
            <a:avLst>
              <a:gd name="adj1" fmla="val 50000"/>
            </a:avLst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5821BD1F-A3F6-B742-9004-550ACAC92773}"/>
              </a:ext>
            </a:extLst>
          </p:cNvPr>
          <p:cNvSpPr txBox="1"/>
          <p:nvPr/>
        </p:nvSpPr>
        <p:spPr>
          <a:xfrm>
            <a:off x="1507690" y="4823359"/>
            <a:ext cx="2066591" cy="40011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00B050"/>
                </a:solidFill>
              </a:rPr>
              <a:t>Bas risque </a:t>
            </a:r>
            <a:r>
              <a:rPr lang="fr-FR" sz="2000" dirty="0">
                <a:sym typeface="Wingdings" pitchFamily="2" charset="2"/>
              </a:rPr>
              <a:t> RAD</a:t>
            </a:r>
            <a:endParaRPr lang="fr-FR" sz="2000" dirty="0"/>
          </a:p>
        </p:txBody>
      </p:sp>
      <p:cxnSp>
        <p:nvCxnSpPr>
          <p:cNvPr id="45" name="Connecteur en arc 44">
            <a:extLst>
              <a:ext uri="{FF2B5EF4-FFF2-40B4-BE49-F238E27FC236}">
                <a16:creationId xmlns:a16="http://schemas.microsoft.com/office/drawing/2014/main" id="{83882781-2A17-CA41-8796-458160908D3F}"/>
              </a:ext>
            </a:extLst>
          </p:cNvPr>
          <p:cNvCxnSpPr>
            <a:cxnSpLocks/>
            <a:stCxn id="28" idx="2"/>
            <a:endCxn id="25" idx="0"/>
          </p:cNvCxnSpPr>
          <p:nvPr/>
        </p:nvCxnSpPr>
        <p:spPr>
          <a:xfrm rot="16200000" flipH="1">
            <a:off x="6961701" y="3062490"/>
            <a:ext cx="1497374" cy="3657144"/>
          </a:xfrm>
          <a:prstGeom prst="curvedConnector3">
            <a:avLst>
              <a:gd name="adj1" fmla="val 50000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9319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e 20">
            <a:extLst>
              <a:ext uri="{FF2B5EF4-FFF2-40B4-BE49-F238E27FC236}">
                <a16:creationId xmlns:a16="http://schemas.microsoft.com/office/drawing/2014/main" id="{0A9EC3A7-53A2-314F-92CA-85038C17BBE2}"/>
              </a:ext>
            </a:extLst>
          </p:cNvPr>
          <p:cNvGrpSpPr/>
          <p:nvPr/>
        </p:nvGrpSpPr>
        <p:grpSpPr>
          <a:xfrm>
            <a:off x="0" y="6446242"/>
            <a:ext cx="12192000" cy="674053"/>
            <a:chOff x="0" y="6291262"/>
            <a:chExt cx="12192000" cy="67405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74424C0-4E9D-D144-A159-5A39AF87F75A}"/>
                </a:ext>
              </a:extLst>
            </p:cNvPr>
            <p:cNvSpPr/>
            <p:nvPr/>
          </p:nvSpPr>
          <p:spPr>
            <a:xfrm>
              <a:off x="0" y="6397498"/>
              <a:ext cx="12192000" cy="567817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  <a:effectLst>
              <a:outerShdw blurRad="50800" dist="38100" dir="18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800"/>
                <a:t>	</a:t>
              </a:r>
            </a:p>
          </p:txBody>
        </p:sp>
        <p:sp>
          <p:nvSpPr>
            <p:cNvPr id="23" name="Triangle 22">
              <a:extLst>
                <a:ext uri="{FF2B5EF4-FFF2-40B4-BE49-F238E27FC236}">
                  <a16:creationId xmlns:a16="http://schemas.microsoft.com/office/drawing/2014/main" id="{73667C00-D4F2-334B-9422-A8A6CBD03E62}"/>
                </a:ext>
              </a:extLst>
            </p:cNvPr>
            <p:cNvSpPr/>
            <p:nvPr/>
          </p:nvSpPr>
          <p:spPr>
            <a:xfrm rot="10800000">
              <a:off x="4998719" y="6291262"/>
              <a:ext cx="2209175" cy="264524"/>
            </a:xfrm>
            <a:prstGeom prst="triangle">
              <a:avLst>
                <a:gd name="adj" fmla="val 485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38FDC0AB-9EC8-C547-9E63-D85E69316B12}"/>
              </a:ext>
            </a:extLst>
          </p:cNvPr>
          <p:cNvCxnSpPr>
            <a:cxnSpLocks/>
          </p:cNvCxnSpPr>
          <p:nvPr/>
        </p:nvCxnSpPr>
        <p:spPr>
          <a:xfrm>
            <a:off x="1043410" y="710040"/>
            <a:ext cx="2321015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AFC8D335-D3AD-8E43-B8A0-8339CE187A0E}"/>
              </a:ext>
            </a:extLst>
          </p:cNvPr>
          <p:cNvCxnSpPr/>
          <p:nvPr/>
        </p:nvCxnSpPr>
        <p:spPr>
          <a:xfrm>
            <a:off x="514330" y="522863"/>
            <a:ext cx="0" cy="4683938"/>
          </a:xfrm>
          <a:prstGeom prst="line">
            <a:avLst/>
          </a:prstGeom>
          <a:ln>
            <a:solidFill>
              <a:srgbClr val="EF7A89">
                <a:alpha val="3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ircle">
            <a:extLst>
              <a:ext uri="{FF2B5EF4-FFF2-40B4-BE49-F238E27FC236}">
                <a16:creationId xmlns:a16="http://schemas.microsoft.com/office/drawing/2014/main" id="{BB72B386-3F4F-1446-8A66-4B87DAFD3A3E}"/>
              </a:ext>
            </a:extLst>
          </p:cNvPr>
          <p:cNvSpPr>
            <a:spLocks noChangeAspect="1"/>
          </p:cNvSpPr>
          <p:nvPr/>
        </p:nvSpPr>
        <p:spPr>
          <a:xfrm>
            <a:off x="190988" y="186820"/>
            <a:ext cx="672084" cy="672086"/>
          </a:xfrm>
          <a:prstGeom prst="ellipse">
            <a:avLst/>
          </a:prstGeom>
          <a:solidFill>
            <a:srgbClr val="EF7A89">
              <a:alpha val="27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49" name="Circle">
            <a:extLst>
              <a:ext uri="{FF2B5EF4-FFF2-40B4-BE49-F238E27FC236}">
                <a16:creationId xmlns:a16="http://schemas.microsoft.com/office/drawing/2014/main" id="{654E1CCB-2A32-9240-8D37-E787009C20FD}"/>
              </a:ext>
            </a:extLst>
          </p:cNvPr>
          <p:cNvSpPr>
            <a:spLocks noChangeAspect="1"/>
          </p:cNvSpPr>
          <p:nvPr/>
        </p:nvSpPr>
        <p:spPr>
          <a:xfrm>
            <a:off x="190988" y="1748133"/>
            <a:ext cx="672084" cy="672086"/>
          </a:xfrm>
          <a:prstGeom prst="ellipse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50" name="Circle">
            <a:extLst>
              <a:ext uri="{FF2B5EF4-FFF2-40B4-BE49-F238E27FC236}">
                <a16:creationId xmlns:a16="http://schemas.microsoft.com/office/drawing/2014/main" id="{886548EC-E2E4-2147-BD0C-AA35B0DF0A51}"/>
              </a:ext>
            </a:extLst>
          </p:cNvPr>
          <p:cNvSpPr>
            <a:spLocks noChangeAspect="1"/>
          </p:cNvSpPr>
          <p:nvPr/>
        </p:nvSpPr>
        <p:spPr>
          <a:xfrm>
            <a:off x="190988" y="3309445"/>
            <a:ext cx="672084" cy="672086"/>
          </a:xfrm>
          <a:prstGeom prst="ellipse">
            <a:avLst/>
          </a:prstGeom>
          <a:solidFill>
            <a:schemeClr val="accent6">
              <a:alpha val="29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51" name="Circle">
            <a:extLst>
              <a:ext uri="{FF2B5EF4-FFF2-40B4-BE49-F238E27FC236}">
                <a16:creationId xmlns:a16="http://schemas.microsoft.com/office/drawing/2014/main" id="{9E1223E4-B545-E246-A6BC-EC1231DBA9AC}"/>
              </a:ext>
            </a:extLst>
          </p:cNvPr>
          <p:cNvSpPr>
            <a:spLocks noChangeAspect="1"/>
          </p:cNvSpPr>
          <p:nvPr/>
        </p:nvSpPr>
        <p:spPr>
          <a:xfrm>
            <a:off x="190988" y="4870758"/>
            <a:ext cx="672084" cy="672086"/>
          </a:xfrm>
          <a:prstGeom prst="ellipse">
            <a:avLst/>
          </a:prstGeom>
          <a:solidFill>
            <a:schemeClr val="accent5">
              <a:alpha val="3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pic>
        <p:nvPicPr>
          <p:cNvPr id="52" name="Graphique 51" descr="Conversation">
            <a:extLst>
              <a:ext uri="{FF2B5EF4-FFF2-40B4-BE49-F238E27FC236}">
                <a16:creationId xmlns:a16="http://schemas.microsoft.com/office/drawing/2014/main" id="{ECE2438C-36CA-134D-A3AD-32AA841C7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730" y="4995785"/>
            <a:ext cx="457200" cy="457200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1B2532A4-9BC7-604F-A244-AD5C5D240BC0}"/>
              </a:ext>
            </a:extLst>
          </p:cNvPr>
          <p:cNvSpPr/>
          <p:nvPr/>
        </p:nvSpPr>
        <p:spPr>
          <a:xfrm>
            <a:off x="464546" y="1206569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CBD7B9F-95B4-4E41-AF9D-5E3EEA25FF39}"/>
              </a:ext>
            </a:extLst>
          </p:cNvPr>
          <p:cNvSpPr/>
          <p:nvPr/>
        </p:nvSpPr>
        <p:spPr>
          <a:xfrm>
            <a:off x="471132" y="2759877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69FA02F-320A-9247-9A2E-800060BE820D}"/>
              </a:ext>
            </a:extLst>
          </p:cNvPr>
          <p:cNvSpPr/>
          <p:nvPr/>
        </p:nvSpPr>
        <p:spPr>
          <a:xfrm>
            <a:off x="465118" y="4295598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pic>
        <p:nvPicPr>
          <p:cNvPr id="56" name="Graphique 55" descr="Santé mentale avec un remplissage uni">
            <a:extLst>
              <a:ext uri="{FF2B5EF4-FFF2-40B4-BE49-F238E27FC236}">
                <a16:creationId xmlns:a16="http://schemas.microsoft.com/office/drawing/2014/main" id="{F771C951-68D5-884A-BB33-144881625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8430" y="278842"/>
            <a:ext cx="471365" cy="471365"/>
          </a:xfrm>
          <a:prstGeom prst="rect">
            <a:avLst/>
          </a:prstGeom>
        </p:spPr>
      </p:pic>
      <p:pic>
        <p:nvPicPr>
          <p:cNvPr id="57" name="Graphique 56" descr="Stéthoscope avec un remplissage uni">
            <a:extLst>
              <a:ext uri="{FF2B5EF4-FFF2-40B4-BE49-F238E27FC236}">
                <a16:creationId xmlns:a16="http://schemas.microsoft.com/office/drawing/2014/main" id="{E6969E6B-2689-3549-BB27-2F406BE6C3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5730" y="1874943"/>
            <a:ext cx="457200" cy="457200"/>
          </a:xfrm>
          <a:prstGeom prst="rect">
            <a:avLst/>
          </a:prstGeom>
        </p:spPr>
      </p:pic>
      <p:pic>
        <p:nvPicPr>
          <p:cNvPr id="58" name="Graphique 57" descr="Seringue avec un remplissage uni">
            <a:extLst>
              <a:ext uri="{FF2B5EF4-FFF2-40B4-BE49-F238E27FC236}">
                <a16:creationId xmlns:a16="http://schemas.microsoft.com/office/drawing/2014/main" id="{A41A506E-E1F7-2E4B-BDF6-E218B5A53E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4760" y="3430336"/>
            <a:ext cx="452335" cy="452335"/>
          </a:xfrm>
          <a:prstGeom prst="rect">
            <a:avLst/>
          </a:prstGeom>
        </p:spPr>
      </p:pic>
      <p:sp>
        <p:nvSpPr>
          <p:cNvPr id="24" name="TextBox 58">
            <a:extLst>
              <a:ext uri="{FF2B5EF4-FFF2-40B4-BE49-F238E27FC236}">
                <a16:creationId xmlns:a16="http://schemas.microsoft.com/office/drawing/2014/main" id="{E8B454AB-B3B1-CD42-96DD-E6AE0A57CBF0}"/>
              </a:ext>
            </a:extLst>
          </p:cNvPr>
          <p:cNvSpPr txBox="1"/>
          <p:nvPr/>
        </p:nvSpPr>
        <p:spPr>
          <a:xfrm>
            <a:off x="906270" y="252914"/>
            <a:ext cx="4533613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EXAMENS NON INVASIFS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2BD36816-B265-F043-A820-451360D12902}"/>
              </a:ext>
            </a:extLst>
          </p:cNvPr>
          <p:cNvSpPr/>
          <p:nvPr/>
        </p:nvSpPr>
        <p:spPr>
          <a:xfrm>
            <a:off x="5577023" y="210101"/>
            <a:ext cx="5841664" cy="578882"/>
          </a:xfrm>
          <a:prstGeom prst="roundRect">
            <a:avLst/>
          </a:prstGeom>
          <a:solidFill>
            <a:schemeClr val="accent4"/>
          </a:solidFill>
        </p:spPr>
        <p:txBody>
          <a:bodyPr wrap="none" rtlCol="0" anchor="ctr">
            <a:spAutoFit/>
          </a:bodyPr>
          <a:lstStyle/>
          <a:p>
            <a:pPr algn="ctr" fontAlgn="ctr"/>
            <a:r>
              <a:rPr lang="fr-FR" sz="28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HYPOTENSION ORTHOSTATIQUE</a:t>
            </a:r>
          </a:p>
        </p:txBody>
      </p:sp>
      <p:pic>
        <p:nvPicPr>
          <p:cNvPr id="26" name="Picture 6" descr="Votre Tensiomètre Omron M3 au meilleur prix à 52,9€">
            <a:extLst>
              <a:ext uri="{FF2B5EF4-FFF2-40B4-BE49-F238E27FC236}">
                <a16:creationId xmlns:a16="http://schemas.microsoft.com/office/drawing/2014/main" id="{E4442411-AE34-4948-B5C7-EDF3C1BC90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80"/>
          <a:stretch/>
        </p:blipFill>
        <p:spPr bwMode="auto">
          <a:xfrm>
            <a:off x="1180191" y="1534833"/>
            <a:ext cx="1862646" cy="157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FE496F57-FCFE-6048-B9F3-D552825A0D65}"/>
              </a:ext>
            </a:extLst>
          </p:cNvPr>
          <p:cNvSpPr/>
          <p:nvPr/>
        </p:nvSpPr>
        <p:spPr>
          <a:xfrm>
            <a:off x="1233385" y="1062120"/>
            <a:ext cx="4931101" cy="578882"/>
          </a:xfrm>
          <a:prstGeom prst="roundRect">
            <a:avLst/>
          </a:prstGeom>
          <a:solidFill>
            <a:schemeClr val="accent4"/>
          </a:solidFill>
        </p:spPr>
        <p:txBody>
          <a:bodyPr wrap="square" rtlCol="0" anchor="ctr">
            <a:spAutoFit/>
          </a:bodyPr>
          <a:lstStyle/>
          <a:p>
            <a:pPr algn="ctr" fontAlgn="ctr"/>
            <a:r>
              <a:rPr lang="fr-FR" sz="2800" dirty="0">
                <a:solidFill>
                  <a:schemeClr val="bg1"/>
                </a:solidFill>
                <a:cs typeface="Poppins" pitchFamily="2" charset="77"/>
              </a:rPr>
              <a:t>Tension artérielle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7E8CB9B-3FD7-344D-87B4-631D51DD2F12}"/>
              </a:ext>
            </a:extLst>
          </p:cNvPr>
          <p:cNvSpPr txBox="1"/>
          <p:nvPr/>
        </p:nvSpPr>
        <p:spPr>
          <a:xfrm>
            <a:off x="3755716" y="2588331"/>
            <a:ext cx="749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MAPA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D2B4E7F-F321-9944-B0AF-7FA1897E2561}"/>
              </a:ext>
            </a:extLst>
          </p:cNvPr>
          <p:cNvSpPr txBox="1"/>
          <p:nvPr/>
        </p:nvSpPr>
        <p:spPr>
          <a:xfrm>
            <a:off x="2707036" y="1775964"/>
            <a:ext cx="3346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Test d’hypotension orthostatique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B6358F70-C77A-CB42-B11A-434D1CF23136}"/>
              </a:ext>
            </a:extLst>
          </p:cNvPr>
          <p:cNvSpPr txBox="1"/>
          <p:nvPr/>
        </p:nvSpPr>
        <p:spPr>
          <a:xfrm>
            <a:off x="11181086" y="6213924"/>
            <a:ext cx="9473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ESC 2018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801C4DA-E441-0140-AAE7-B4C6B530A74B}"/>
              </a:ext>
            </a:extLst>
          </p:cNvPr>
          <p:cNvSpPr txBox="1"/>
          <p:nvPr/>
        </p:nvSpPr>
        <p:spPr>
          <a:xfrm>
            <a:off x="3678611" y="2189642"/>
            <a:ext cx="903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Tilt Test</a:t>
            </a:r>
          </a:p>
        </p:txBody>
      </p:sp>
      <p:sp>
        <p:nvSpPr>
          <p:cNvPr id="60" name="Rectangle : coins arrondis 59">
            <a:extLst>
              <a:ext uri="{FF2B5EF4-FFF2-40B4-BE49-F238E27FC236}">
                <a16:creationId xmlns:a16="http://schemas.microsoft.com/office/drawing/2014/main" id="{A4DA1409-3CD2-9544-86E6-600F63548F1D}"/>
              </a:ext>
            </a:extLst>
          </p:cNvPr>
          <p:cNvSpPr/>
          <p:nvPr/>
        </p:nvSpPr>
        <p:spPr>
          <a:xfrm>
            <a:off x="1331154" y="3407714"/>
            <a:ext cx="4425848" cy="166854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fr-FR" sz="2000" b="1" dirty="0"/>
              <a:t>Critères positivité (I, C)</a:t>
            </a:r>
          </a:p>
          <a:p>
            <a:pPr marL="285750" indent="-285750">
              <a:buFontTx/>
              <a:buChar char="-"/>
            </a:pPr>
            <a:r>
              <a:rPr lang="fr-FR" dirty="0"/>
              <a:t>Chute de </a:t>
            </a:r>
            <a:r>
              <a:rPr lang="fr-FR" b="1" dirty="0"/>
              <a:t>≥ 20 </a:t>
            </a:r>
            <a:r>
              <a:rPr lang="fr-FR" b="1" dirty="0" err="1"/>
              <a:t>mmHg</a:t>
            </a:r>
            <a:r>
              <a:rPr lang="fr-FR" b="1" dirty="0"/>
              <a:t> </a:t>
            </a:r>
            <a:r>
              <a:rPr lang="fr-FR" dirty="0"/>
              <a:t>de la </a:t>
            </a:r>
            <a:r>
              <a:rPr lang="fr-FR" b="1" dirty="0"/>
              <a:t>systolique</a:t>
            </a:r>
          </a:p>
          <a:p>
            <a:pPr marL="285750" indent="-285750">
              <a:buFontTx/>
              <a:buChar char="-"/>
            </a:pPr>
            <a:r>
              <a:rPr lang="fr-FR" dirty="0"/>
              <a:t>Chute de </a:t>
            </a:r>
            <a:r>
              <a:rPr lang="fr-FR" b="1" dirty="0"/>
              <a:t>≥ 10 </a:t>
            </a:r>
            <a:r>
              <a:rPr lang="fr-FR" b="1" dirty="0" err="1"/>
              <a:t>mmHg</a:t>
            </a:r>
            <a:r>
              <a:rPr lang="fr-FR" b="1" dirty="0"/>
              <a:t> </a:t>
            </a:r>
            <a:r>
              <a:rPr lang="fr-FR" dirty="0"/>
              <a:t>de la </a:t>
            </a:r>
            <a:r>
              <a:rPr lang="fr-FR" b="1" dirty="0"/>
              <a:t>diastolique</a:t>
            </a:r>
          </a:p>
          <a:p>
            <a:pPr marL="285750" indent="-285750">
              <a:buFontTx/>
              <a:buChar char="-"/>
            </a:pPr>
            <a:r>
              <a:rPr lang="fr-FR" b="1" dirty="0"/>
              <a:t>PAS ≤ 90 </a:t>
            </a:r>
            <a:r>
              <a:rPr lang="fr-FR" b="1" dirty="0" err="1"/>
              <a:t>mmHg</a:t>
            </a:r>
            <a:endParaRPr lang="fr-FR" b="1" dirty="0"/>
          </a:p>
          <a:p>
            <a:pPr marL="285750" indent="-285750">
              <a:buFontTx/>
              <a:buChar char="-"/>
            </a:pPr>
            <a:r>
              <a:rPr lang="fr-FR" dirty="0"/>
              <a:t>Et reproduction des symptômes</a:t>
            </a:r>
          </a:p>
        </p:txBody>
      </p:sp>
      <p:pic>
        <p:nvPicPr>
          <p:cNvPr id="30" name="Image 29" descr="Une image contenant texte&#10;&#10;Description générée automatiquement">
            <a:extLst>
              <a:ext uri="{FF2B5EF4-FFF2-40B4-BE49-F238E27FC236}">
                <a16:creationId xmlns:a16="http://schemas.microsoft.com/office/drawing/2014/main" id="{6BB905C4-765D-5645-BB33-3C83968462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95605" y="1092375"/>
            <a:ext cx="5732792" cy="4206748"/>
          </a:xfrm>
          <a:prstGeom prst="rect">
            <a:avLst/>
          </a:prstGeom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3CE45EF7-1824-654C-9AE1-A4FCB4D7E058}"/>
              </a:ext>
            </a:extLst>
          </p:cNvPr>
          <p:cNvCxnSpPr>
            <a:cxnSpLocks/>
            <a:stCxn id="62" idx="1"/>
            <a:endCxn id="60" idx="3"/>
          </p:cNvCxnSpPr>
          <p:nvPr/>
        </p:nvCxnSpPr>
        <p:spPr>
          <a:xfrm flipH="1">
            <a:off x="5757002" y="2878097"/>
            <a:ext cx="755009" cy="136388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 : coins arrondis 61">
            <a:extLst>
              <a:ext uri="{FF2B5EF4-FFF2-40B4-BE49-F238E27FC236}">
                <a16:creationId xmlns:a16="http://schemas.microsoft.com/office/drawing/2014/main" id="{95A55817-B75C-A543-B9DC-B771285AF8E4}"/>
              </a:ext>
            </a:extLst>
          </p:cNvPr>
          <p:cNvSpPr/>
          <p:nvPr/>
        </p:nvSpPr>
        <p:spPr>
          <a:xfrm>
            <a:off x="6512011" y="2693431"/>
            <a:ext cx="5474043" cy="369332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Rectangle : coins arrondis 62">
            <a:extLst>
              <a:ext uri="{FF2B5EF4-FFF2-40B4-BE49-F238E27FC236}">
                <a16:creationId xmlns:a16="http://schemas.microsoft.com/office/drawing/2014/main" id="{22EA94E6-8F74-E740-B67C-DE9306E2DF9F}"/>
              </a:ext>
            </a:extLst>
          </p:cNvPr>
          <p:cNvSpPr/>
          <p:nvPr/>
        </p:nvSpPr>
        <p:spPr>
          <a:xfrm>
            <a:off x="6512011" y="4006245"/>
            <a:ext cx="5474043" cy="381567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BFB70EA3-7299-494C-B70D-53424A77276B}"/>
              </a:ext>
            </a:extLst>
          </p:cNvPr>
          <p:cNvCxnSpPr>
            <a:stCxn id="63" idx="1"/>
          </p:cNvCxnSpPr>
          <p:nvPr/>
        </p:nvCxnSpPr>
        <p:spPr>
          <a:xfrm flipH="1">
            <a:off x="5439883" y="4197029"/>
            <a:ext cx="1072128" cy="1548863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oneTexte 65">
            <a:extLst>
              <a:ext uri="{FF2B5EF4-FFF2-40B4-BE49-F238E27FC236}">
                <a16:creationId xmlns:a16="http://schemas.microsoft.com/office/drawing/2014/main" id="{E325E01D-FEB1-BD4F-8DD2-2D0F7A834673}"/>
              </a:ext>
            </a:extLst>
          </p:cNvPr>
          <p:cNvSpPr txBox="1"/>
          <p:nvPr/>
        </p:nvSpPr>
        <p:spPr>
          <a:xfrm>
            <a:off x="3222710" y="5782615"/>
            <a:ext cx="4822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Syndrome de tachycardie orthostatique posturale</a:t>
            </a:r>
          </a:p>
        </p:txBody>
      </p:sp>
    </p:spTree>
    <p:extLst>
      <p:ext uri="{BB962C8B-B14F-4D97-AF65-F5344CB8AC3E}">
        <p14:creationId xmlns:p14="http://schemas.microsoft.com/office/powerpoint/2010/main" val="407546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e 20">
            <a:extLst>
              <a:ext uri="{FF2B5EF4-FFF2-40B4-BE49-F238E27FC236}">
                <a16:creationId xmlns:a16="http://schemas.microsoft.com/office/drawing/2014/main" id="{0A9EC3A7-53A2-314F-92CA-85038C17BBE2}"/>
              </a:ext>
            </a:extLst>
          </p:cNvPr>
          <p:cNvGrpSpPr/>
          <p:nvPr/>
        </p:nvGrpSpPr>
        <p:grpSpPr>
          <a:xfrm>
            <a:off x="0" y="6446242"/>
            <a:ext cx="12192000" cy="674053"/>
            <a:chOff x="0" y="6291262"/>
            <a:chExt cx="12192000" cy="67405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74424C0-4E9D-D144-A159-5A39AF87F75A}"/>
                </a:ext>
              </a:extLst>
            </p:cNvPr>
            <p:cNvSpPr/>
            <p:nvPr/>
          </p:nvSpPr>
          <p:spPr>
            <a:xfrm>
              <a:off x="0" y="6397498"/>
              <a:ext cx="12192000" cy="567817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  <a:effectLst>
              <a:outerShdw blurRad="50800" dist="38100" dir="18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800"/>
                <a:t>	</a:t>
              </a:r>
            </a:p>
          </p:txBody>
        </p:sp>
        <p:sp>
          <p:nvSpPr>
            <p:cNvPr id="23" name="Triangle 22">
              <a:extLst>
                <a:ext uri="{FF2B5EF4-FFF2-40B4-BE49-F238E27FC236}">
                  <a16:creationId xmlns:a16="http://schemas.microsoft.com/office/drawing/2014/main" id="{73667C00-D4F2-334B-9422-A8A6CBD03E62}"/>
                </a:ext>
              </a:extLst>
            </p:cNvPr>
            <p:cNvSpPr/>
            <p:nvPr/>
          </p:nvSpPr>
          <p:spPr>
            <a:xfrm rot="10800000">
              <a:off x="4998719" y="6291262"/>
              <a:ext cx="2209175" cy="264524"/>
            </a:xfrm>
            <a:prstGeom prst="triangle">
              <a:avLst>
                <a:gd name="adj" fmla="val 485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38FDC0AB-9EC8-C547-9E63-D85E69316B12}"/>
              </a:ext>
            </a:extLst>
          </p:cNvPr>
          <p:cNvCxnSpPr>
            <a:cxnSpLocks/>
          </p:cNvCxnSpPr>
          <p:nvPr/>
        </p:nvCxnSpPr>
        <p:spPr>
          <a:xfrm>
            <a:off x="1043410" y="710040"/>
            <a:ext cx="2321015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AFC8D335-D3AD-8E43-B8A0-8339CE187A0E}"/>
              </a:ext>
            </a:extLst>
          </p:cNvPr>
          <p:cNvCxnSpPr/>
          <p:nvPr/>
        </p:nvCxnSpPr>
        <p:spPr>
          <a:xfrm>
            <a:off x="514330" y="522863"/>
            <a:ext cx="0" cy="4683938"/>
          </a:xfrm>
          <a:prstGeom prst="line">
            <a:avLst/>
          </a:prstGeom>
          <a:ln>
            <a:solidFill>
              <a:srgbClr val="EF7A89">
                <a:alpha val="3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ircle">
            <a:extLst>
              <a:ext uri="{FF2B5EF4-FFF2-40B4-BE49-F238E27FC236}">
                <a16:creationId xmlns:a16="http://schemas.microsoft.com/office/drawing/2014/main" id="{BB72B386-3F4F-1446-8A66-4B87DAFD3A3E}"/>
              </a:ext>
            </a:extLst>
          </p:cNvPr>
          <p:cNvSpPr>
            <a:spLocks noChangeAspect="1"/>
          </p:cNvSpPr>
          <p:nvPr/>
        </p:nvSpPr>
        <p:spPr>
          <a:xfrm>
            <a:off x="190988" y="186820"/>
            <a:ext cx="672084" cy="672086"/>
          </a:xfrm>
          <a:prstGeom prst="ellipse">
            <a:avLst/>
          </a:prstGeom>
          <a:solidFill>
            <a:srgbClr val="EF7A89">
              <a:alpha val="27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49" name="Circle">
            <a:extLst>
              <a:ext uri="{FF2B5EF4-FFF2-40B4-BE49-F238E27FC236}">
                <a16:creationId xmlns:a16="http://schemas.microsoft.com/office/drawing/2014/main" id="{654E1CCB-2A32-9240-8D37-E787009C20FD}"/>
              </a:ext>
            </a:extLst>
          </p:cNvPr>
          <p:cNvSpPr>
            <a:spLocks noChangeAspect="1"/>
          </p:cNvSpPr>
          <p:nvPr/>
        </p:nvSpPr>
        <p:spPr>
          <a:xfrm>
            <a:off x="190988" y="1748133"/>
            <a:ext cx="672084" cy="672086"/>
          </a:xfrm>
          <a:prstGeom prst="ellipse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50" name="Circle">
            <a:extLst>
              <a:ext uri="{FF2B5EF4-FFF2-40B4-BE49-F238E27FC236}">
                <a16:creationId xmlns:a16="http://schemas.microsoft.com/office/drawing/2014/main" id="{886548EC-E2E4-2147-BD0C-AA35B0DF0A51}"/>
              </a:ext>
            </a:extLst>
          </p:cNvPr>
          <p:cNvSpPr>
            <a:spLocks noChangeAspect="1"/>
          </p:cNvSpPr>
          <p:nvPr/>
        </p:nvSpPr>
        <p:spPr>
          <a:xfrm>
            <a:off x="190988" y="3309445"/>
            <a:ext cx="672084" cy="672086"/>
          </a:xfrm>
          <a:prstGeom prst="ellipse">
            <a:avLst/>
          </a:prstGeom>
          <a:solidFill>
            <a:schemeClr val="accent6">
              <a:alpha val="29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51" name="Circle">
            <a:extLst>
              <a:ext uri="{FF2B5EF4-FFF2-40B4-BE49-F238E27FC236}">
                <a16:creationId xmlns:a16="http://schemas.microsoft.com/office/drawing/2014/main" id="{9E1223E4-B545-E246-A6BC-EC1231DBA9AC}"/>
              </a:ext>
            </a:extLst>
          </p:cNvPr>
          <p:cNvSpPr>
            <a:spLocks noChangeAspect="1"/>
          </p:cNvSpPr>
          <p:nvPr/>
        </p:nvSpPr>
        <p:spPr>
          <a:xfrm>
            <a:off x="190988" y="4870758"/>
            <a:ext cx="672084" cy="672086"/>
          </a:xfrm>
          <a:prstGeom prst="ellipse">
            <a:avLst/>
          </a:prstGeom>
          <a:solidFill>
            <a:schemeClr val="accent5">
              <a:alpha val="3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pic>
        <p:nvPicPr>
          <p:cNvPr id="52" name="Graphique 51" descr="Conversation">
            <a:extLst>
              <a:ext uri="{FF2B5EF4-FFF2-40B4-BE49-F238E27FC236}">
                <a16:creationId xmlns:a16="http://schemas.microsoft.com/office/drawing/2014/main" id="{ECE2438C-36CA-134D-A3AD-32AA841C7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730" y="4995785"/>
            <a:ext cx="457200" cy="457200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1B2532A4-9BC7-604F-A244-AD5C5D240BC0}"/>
              </a:ext>
            </a:extLst>
          </p:cNvPr>
          <p:cNvSpPr/>
          <p:nvPr/>
        </p:nvSpPr>
        <p:spPr>
          <a:xfrm>
            <a:off x="464546" y="1206569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CBD7B9F-95B4-4E41-AF9D-5E3EEA25FF39}"/>
              </a:ext>
            </a:extLst>
          </p:cNvPr>
          <p:cNvSpPr/>
          <p:nvPr/>
        </p:nvSpPr>
        <p:spPr>
          <a:xfrm>
            <a:off x="471132" y="2759877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69FA02F-320A-9247-9A2E-800060BE820D}"/>
              </a:ext>
            </a:extLst>
          </p:cNvPr>
          <p:cNvSpPr/>
          <p:nvPr/>
        </p:nvSpPr>
        <p:spPr>
          <a:xfrm>
            <a:off x="465118" y="4295598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pic>
        <p:nvPicPr>
          <p:cNvPr id="56" name="Graphique 55" descr="Santé mentale avec un remplissage uni">
            <a:extLst>
              <a:ext uri="{FF2B5EF4-FFF2-40B4-BE49-F238E27FC236}">
                <a16:creationId xmlns:a16="http://schemas.microsoft.com/office/drawing/2014/main" id="{F771C951-68D5-884A-BB33-144881625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8430" y="278842"/>
            <a:ext cx="471365" cy="471365"/>
          </a:xfrm>
          <a:prstGeom prst="rect">
            <a:avLst/>
          </a:prstGeom>
        </p:spPr>
      </p:pic>
      <p:pic>
        <p:nvPicPr>
          <p:cNvPr id="57" name="Graphique 56" descr="Stéthoscope avec un remplissage uni">
            <a:extLst>
              <a:ext uri="{FF2B5EF4-FFF2-40B4-BE49-F238E27FC236}">
                <a16:creationId xmlns:a16="http://schemas.microsoft.com/office/drawing/2014/main" id="{E6969E6B-2689-3549-BB27-2F406BE6C3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5730" y="1874943"/>
            <a:ext cx="457200" cy="457200"/>
          </a:xfrm>
          <a:prstGeom prst="rect">
            <a:avLst/>
          </a:prstGeom>
        </p:spPr>
      </p:pic>
      <p:pic>
        <p:nvPicPr>
          <p:cNvPr id="58" name="Graphique 57" descr="Seringue avec un remplissage uni">
            <a:extLst>
              <a:ext uri="{FF2B5EF4-FFF2-40B4-BE49-F238E27FC236}">
                <a16:creationId xmlns:a16="http://schemas.microsoft.com/office/drawing/2014/main" id="{A41A506E-E1F7-2E4B-BDF6-E218B5A53E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4760" y="3430336"/>
            <a:ext cx="452335" cy="452335"/>
          </a:xfrm>
          <a:prstGeom prst="rect">
            <a:avLst/>
          </a:prstGeom>
        </p:spPr>
      </p:pic>
      <p:sp>
        <p:nvSpPr>
          <p:cNvPr id="24" name="TextBox 58">
            <a:extLst>
              <a:ext uri="{FF2B5EF4-FFF2-40B4-BE49-F238E27FC236}">
                <a16:creationId xmlns:a16="http://schemas.microsoft.com/office/drawing/2014/main" id="{E8B454AB-B3B1-CD42-96DD-E6AE0A57CBF0}"/>
              </a:ext>
            </a:extLst>
          </p:cNvPr>
          <p:cNvSpPr txBox="1"/>
          <p:nvPr/>
        </p:nvSpPr>
        <p:spPr>
          <a:xfrm>
            <a:off x="906270" y="252914"/>
            <a:ext cx="4533613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EXAMENS NON INVASIFS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2BD36816-B265-F043-A820-451360D12902}"/>
              </a:ext>
            </a:extLst>
          </p:cNvPr>
          <p:cNvSpPr/>
          <p:nvPr/>
        </p:nvSpPr>
        <p:spPr>
          <a:xfrm>
            <a:off x="5577023" y="200088"/>
            <a:ext cx="1969308" cy="578882"/>
          </a:xfrm>
          <a:prstGeom prst="roundRect">
            <a:avLst/>
          </a:prstGeom>
          <a:solidFill>
            <a:schemeClr val="accent4"/>
          </a:solidFill>
        </p:spPr>
        <p:txBody>
          <a:bodyPr wrap="none" rtlCol="0" anchor="ctr">
            <a:spAutoFit/>
          </a:bodyPr>
          <a:lstStyle/>
          <a:p>
            <a:pPr algn="ctr" fontAlgn="ctr"/>
            <a:r>
              <a:rPr lang="fr-FR" sz="28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TILT-TEST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FE496F57-FCFE-6048-B9F3-D552825A0D65}"/>
              </a:ext>
            </a:extLst>
          </p:cNvPr>
          <p:cNvSpPr/>
          <p:nvPr/>
        </p:nvSpPr>
        <p:spPr>
          <a:xfrm>
            <a:off x="1233385" y="1062120"/>
            <a:ext cx="4931101" cy="578882"/>
          </a:xfrm>
          <a:prstGeom prst="roundRect">
            <a:avLst/>
          </a:prstGeom>
          <a:solidFill>
            <a:schemeClr val="accent4"/>
          </a:solidFill>
        </p:spPr>
        <p:txBody>
          <a:bodyPr wrap="square" rtlCol="0" anchor="ctr">
            <a:spAutoFit/>
          </a:bodyPr>
          <a:lstStyle/>
          <a:p>
            <a:pPr algn="ctr" fontAlgn="ctr"/>
            <a:r>
              <a:rPr lang="fr-FR" sz="2800" dirty="0">
                <a:solidFill>
                  <a:schemeClr val="bg1"/>
                </a:solidFill>
                <a:cs typeface="Poppins" pitchFamily="2" charset="77"/>
              </a:rPr>
              <a:t>Tension artérielle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7E8CB9B-3FD7-344D-87B4-631D51DD2F12}"/>
              </a:ext>
            </a:extLst>
          </p:cNvPr>
          <p:cNvSpPr txBox="1"/>
          <p:nvPr/>
        </p:nvSpPr>
        <p:spPr>
          <a:xfrm>
            <a:off x="3755716" y="2588331"/>
            <a:ext cx="749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MAPA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D2B4E7F-F321-9944-B0AF-7FA1897E2561}"/>
              </a:ext>
            </a:extLst>
          </p:cNvPr>
          <p:cNvSpPr txBox="1"/>
          <p:nvPr/>
        </p:nvSpPr>
        <p:spPr>
          <a:xfrm>
            <a:off x="2707036" y="1775964"/>
            <a:ext cx="3346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Test d’hypotension orthostatique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B6358F70-C77A-CB42-B11A-434D1CF23136}"/>
              </a:ext>
            </a:extLst>
          </p:cNvPr>
          <p:cNvSpPr txBox="1"/>
          <p:nvPr/>
        </p:nvSpPr>
        <p:spPr>
          <a:xfrm>
            <a:off x="11181086" y="6213924"/>
            <a:ext cx="9473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ESC 2018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801C4DA-E441-0140-AAE7-B4C6B530A74B}"/>
              </a:ext>
            </a:extLst>
          </p:cNvPr>
          <p:cNvSpPr txBox="1"/>
          <p:nvPr/>
        </p:nvSpPr>
        <p:spPr>
          <a:xfrm>
            <a:off x="3678611" y="2189642"/>
            <a:ext cx="921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Tilt Test</a:t>
            </a:r>
          </a:p>
        </p:txBody>
      </p:sp>
      <p:sp>
        <p:nvSpPr>
          <p:cNvPr id="60" name="Rectangle : coins arrondis 59">
            <a:extLst>
              <a:ext uri="{FF2B5EF4-FFF2-40B4-BE49-F238E27FC236}">
                <a16:creationId xmlns:a16="http://schemas.microsoft.com/office/drawing/2014/main" id="{A4DA1409-3CD2-9544-86E6-600F63548F1D}"/>
              </a:ext>
            </a:extLst>
          </p:cNvPr>
          <p:cNvSpPr/>
          <p:nvPr/>
        </p:nvSpPr>
        <p:spPr>
          <a:xfrm>
            <a:off x="1684409" y="3407714"/>
            <a:ext cx="4411589" cy="166854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fr-FR" sz="2000" b="1" dirty="0"/>
              <a:t>Critères positivité (</a:t>
            </a:r>
            <a:r>
              <a:rPr lang="fr-FR" sz="2000" b="1" dirty="0" err="1"/>
              <a:t>IIa</a:t>
            </a:r>
            <a:r>
              <a:rPr lang="fr-FR" sz="2000" b="1" dirty="0"/>
              <a:t>, B) </a:t>
            </a:r>
          </a:p>
          <a:p>
            <a:pPr marL="285750" indent="-285750">
              <a:buFontTx/>
              <a:buChar char="-"/>
            </a:pPr>
            <a:r>
              <a:rPr lang="fr-FR" dirty="0"/>
              <a:t>Chute de </a:t>
            </a:r>
            <a:r>
              <a:rPr lang="fr-FR" b="1" dirty="0"/>
              <a:t>≥ 20 </a:t>
            </a:r>
            <a:r>
              <a:rPr lang="fr-FR" b="1" dirty="0" err="1"/>
              <a:t>mmHg</a:t>
            </a:r>
            <a:r>
              <a:rPr lang="fr-FR" b="1" dirty="0"/>
              <a:t> </a:t>
            </a:r>
            <a:r>
              <a:rPr lang="fr-FR" dirty="0"/>
              <a:t>de la </a:t>
            </a:r>
            <a:r>
              <a:rPr lang="fr-FR" b="1" dirty="0"/>
              <a:t>systolique</a:t>
            </a:r>
            <a:br>
              <a:rPr lang="fr-FR" dirty="0"/>
            </a:br>
            <a:r>
              <a:rPr lang="fr-FR" dirty="0"/>
              <a:t>- Chute de </a:t>
            </a:r>
            <a:r>
              <a:rPr lang="fr-FR" b="1" dirty="0"/>
              <a:t>≥ 10 </a:t>
            </a:r>
            <a:r>
              <a:rPr lang="fr-FR" b="1" dirty="0" err="1"/>
              <a:t>mmHg</a:t>
            </a:r>
            <a:r>
              <a:rPr lang="fr-FR" b="1" dirty="0"/>
              <a:t> </a:t>
            </a:r>
            <a:r>
              <a:rPr lang="fr-FR" dirty="0"/>
              <a:t>de la </a:t>
            </a:r>
            <a:r>
              <a:rPr lang="fr-FR" b="1" dirty="0"/>
              <a:t>diastolique</a:t>
            </a:r>
            <a:br>
              <a:rPr lang="fr-FR" dirty="0"/>
            </a:br>
            <a:r>
              <a:rPr lang="fr-FR" dirty="0"/>
              <a:t>- </a:t>
            </a:r>
            <a:r>
              <a:rPr lang="fr-FR" b="1" dirty="0"/>
              <a:t>PAS ≤ 90 </a:t>
            </a:r>
            <a:r>
              <a:rPr lang="fr-FR" b="1" dirty="0" err="1"/>
              <a:t>mmHg</a:t>
            </a:r>
            <a:endParaRPr lang="fr-FR" b="1" dirty="0"/>
          </a:p>
          <a:p>
            <a:pPr marL="285750" indent="-285750">
              <a:buFontTx/>
              <a:buChar char="-"/>
            </a:pPr>
            <a:r>
              <a:rPr lang="fr-FR" dirty="0"/>
              <a:t>Avec reproduction des symptômes</a:t>
            </a: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C7A193FA-529C-7148-9FBD-30189D11A9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7992" y="1188776"/>
            <a:ext cx="5682041" cy="1775638"/>
          </a:xfrm>
          <a:prstGeom prst="rect">
            <a:avLst/>
          </a:prstGeom>
        </p:spPr>
      </p:pic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120A1166-0B8F-334D-945A-87B4FBA1C0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81275" y="3011709"/>
            <a:ext cx="2600995" cy="3540769"/>
          </a:xfrm>
          <a:prstGeom prst="rect">
            <a:avLst/>
          </a:prstGeom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3CE45EF7-1824-654C-9AE1-A4FCB4D7E058}"/>
              </a:ext>
            </a:extLst>
          </p:cNvPr>
          <p:cNvCxnSpPr>
            <a:cxnSpLocks/>
            <a:stCxn id="62" idx="1"/>
            <a:endCxn id="60" idx="3"/>
          </p:cNvCxnSpPr>
          <p:nvPr/>
        </p:nvCxnSpPr>
        <p:spPr>
          <a:xfrm flipH="1">
            <a:off x="6095998" y="2154027"/>
            <a:ext cx="389977" cy="208795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 : coins arrondis 61">
            <a:extLst>
              <a:ext uri="{FF2B5EF4-FFF2-40B4-BE49-F238E27FC236}">
                <a16:creationId xmlns:a16="http://schemas.microsoft.com/office/drawing/2014/main" id="{95A55817-B75C-A543-B9DC-B771285AF8E4}"/>
              </a:ext>
            </a:extLst>
          </p:cNvPr>
          <p:cNvSpPr/>
          <p:nvPr/>
        </p:nvSpPr>
        <p:spPr>
          <a:xfrm>
            <a:off x="6485975" y="1951197"/>
            <a:ext cx="5474043" cy="40566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BFB70EA3-7299-494C-B70D-53424A77276B}"/>
              </a:ext>
            </a:extLst>
          </p:cNvPr>
          <p:cNvCxnSpPr>
            <a:cxnSpLocks/>
          </p:cNvCxnSpPr>
          <p:nvPr/>
        </p:nvCxnSpPr>
        <p:spPr>
          <a:xfrm>
            <a:off x="6090949" y="4446846"/>
            <a:ext cx="2090326" cy="0"/>
          </a:xfrm>
          <a:prstGeom prst="straightConnector1">
            <a:avLst/>
          </a:prstGeom>
          <a:ln w="38100">
            <a:solidFill>
              <a:srgbClr val="FFC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 : coins arrondis 60">
            <a:extLst>
              <a:ext uri="{FF2B5EF4-FFF2-40B4-BE49-F238E27FC236}">
                <a16:creationId xmlns:a16="http://schemas.microsoft.com/office/drawing/2014/main" id="{CA397712-5004-F549-9A74-DAC9032FD8C5}"/>
              </a:ext>
            </a:extLst>
          </p:cNvPr>
          <p:cNvSpPr/>
          <p:nvPr/>
        </p:nvSpPr>
        <p:spPr>
          <a:xfrm>
            <a:off x="8181274" y="4241985"/>
            <a:ext cx="2600995" cy="405660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4" name="Picture 2" descr="Autonomic uprising: the tilt table test in autonomic medicine | SpringerLink">
            <a:extLst>
              <a:ext uri="{FF2B5EF4-FFF2-40B4-BE49-F238E27FC236}">
                <a16:creationId xmlns:a16="http://schemas.microsoft.com/office/drawing/2014/main" id="{DC76803A-BB08-6149-81A7-66D0B1062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968" y="1969989"/>
            <a:ext cx="931918" cy="95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83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e 20">
            <a:extLst>
              <a:ext uri="{FF2B5EF4-FFF2-40B4-BE49-F238E27FC236}">
                <a16:creationId xmlns:a16="http://schemas.microsoft.com/office/drawing/2014/main" id="{0A9EC3A7-53A2-314F-92CA-85038C17BBE2}"/>
              </a:ext>
            </a:extLst>
          </p:cNvPr>
          <p:cNvGrpSpPr/>
          <p:nvPr/>
        </p:nvGrpSpPr>
        <p:grpSpPr>
          <a:xfrm>
            <a:off x="0" y="6446242"/>
            <a:ext cx="12192000" cy="674053"/>
            <a:chOff x="0" y="6291262"/>
            <a:chExt cx="12192000" cy="67405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74424C0-4E9D-D144-A159-5A39AF87F75A}"/>
                </a:ext>
              </a:extLst>
            </p:cNvPr>
            <p:cNvSpPr/>
            <p:nvPr/>
          </p:nvSpPr>
          <p:spPr>
            <a:xfrm>
              <a:off x="0" y="6397498"/>
              <a:ext cx="12192000" cy="567817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  <a:effectLst>
              <a:outerShdw blurRad="50800" dist="38100" dir="18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800"/>
                <a:t>	</a:t>
              </a:r>
            </a:p>
          </p:txBody>
        </p:sp>
        <p:sp>
          <p:nvSpPr>
            <p:cNvPr id="23" name="Triangle 22">
              <a:extLst>
                <a:ext uri="{FF2B5EF4-FFF2-40B4-BE49-F238E27FC236}">
                  <a16:creationId xmlns:a16="http://schemas.microsoft.com/office/drawing/2014/main" id="{73667C00-D4F2-334B-9422-A8A6CBD03E62}"/>
                </a:ext>
              </a:extLst>
            </p:cNvPr>
            <p:cNvSpPr/>
            <p:nvPr/>
          </p:nvSpPr>
          <p:spPr>
            <a:xfrm rot="10800000">
              <a:off x="4998719" y="6291262"/>
              <a:ext cx="2209175" cy="264524"/>
            </a:xfrm>
            <a:prstGeom prst="triangle">
              <a:avLst>
                <a:gd name="adj" fmla="val 485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38FDC0AB-9EC8-C547-9E63-D85E69316B12}"/>
              </a:ext>
            </a:extLst>
          </p:cNvPr>
          <p:cNvCxnSpPr>
            <a:cxnSpLocks/>
          </p:cNvCxnSpPr>
          <p:nvPr/>
        </p:nvCxnSpPr>
        <p:spPr>
          <a:xfrm>
            <a:off x="1043410" y="710040"/>
            <a:ext cx="2321015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AFC8D335-D3AD-8E43-B8A0-8339CE187A0E}"/>
              </a:ext>
            </a:extLst>
          </p:cNvPr>
          <p:cNvCxnSpPr/>
          <p:nvPr/>
        </p:nvCxnSpPr>
        <p:spPr>
          <a:xfrm>
            <a:off x="514330" y="522863"/>
            <a:ext cx="0" cy="4683938"/>
          </a:xfrm>
          <a:prstGeom prst="line">
            <a:avLst/>
          </a:prstGeom>
          <a:ln>
            <a:solidFill>
              <a:srgbClr val="EF7A89">
                <a:alpha val="3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ircle">
            <a:extLst>
              <a:ext uri="{FF2B5EF4-FFF2-40B4-BE49-F238E27FC236}">
                <a16:creationId xmlns:a16="http://schemas.microsoft.com/office/drawing/2014/main" id="{BB72B386-3F4F-1446-8A66-4B87DAFD3A3E}"/>
              </a:ext>
            </a:extLst>
          </p:cNvPr>
          <p:cNvSpPr>
            <a:spLocks noChangeAspect="1"/>
          </p:cNvSpPr>
          <p:nvPr/>
        </p:nvSpPr>
        <p:spPr>
          <a:xfrm>
            <a:off x="190988" y="186820"/>
            <a:ext cx="672084" cy="672086"/>
          </a:xfrm>
          <a:prstGeom prst="ellipse">
            <a:avLst/>
          </a:prstGeom>
          <a:solidFill>
            <a:srgbClr val="EF7A89">
              <a:alpha val="27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49" name="Circle">
            <a:extLst>
              <a:ext uri="{FF2B5EF4-FFF2-40B4-BE49-F238E27FC236}">
                <a16:creationId xmlns:a16="http://schemas.microsoft.com/office/drawing/2014/main" id="{654E1CCB-2A32-9240-8D37-E787009C20FD}"/>
              </a:ext>
            </a:extLst>
          </p:cNvPr>
          <p:cNvSpPr>
            <a:spLocks noChangeAspect="1"/>
          </p:cNvSpPr>
          <p:nvPr/>
        </p:nvSpPr>
        <p:spPr>
          <a:xfrm>
            <a:off x="190988" y="1748133"/>
            <a:ext cx="672084" cy="672086"/>
          </a:xfrm>
          <a:prstGeom prst="ellipse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50" name="Circle">
            <a:extLst>
              <a:ext uri="{FF2B5EF4-FFF2-40B4-BE49-F238E27FC236}">
                <a16:creationId xmlns:a16="http://schemas.microsoft.com/office/drawing/2014/main" id="{886548EC-E2E4-2147-BD0C-AA35B0DF0A51}"/>
              </a:ext>
            </a:extLst>
          </p:cNvPr>
          <p:cNvSpPr>
            <a:spLocks noChangeAspect="1"/>
          </p:cNvSpPr>
          <p:nvPr/>
        </p:nvSpPr>
        <p:spPr>
          <a:xfrm>
            <a:off x="190988" y="3309445"/>
            <a:ext cx="672084" cy="672086"/>
          </a:xfrm>
          <a:prstGeom prst="ellipse">
            <a:avLst/>
          </a:prstGeom>
          <a:solidFill>
            <a:schemeClr val="accent6">
              <a:alpha val="29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51" name="Circle">
            <a:extLst>
              <a:ext uri="{FF2B5EF4-FFF2-40B4-BE49-F238E27FC236}">
                <a16:creationId xmlns:a16="http://schemas.microsoft.com/office/drawing/2014/main" id="{9E1223E4-B545-E246-A6BC-EC1231DBA9AC}"/>
              </a:ext>
            </a:extLst>
          </p:cNvPr>
          <p:cNvSpPr>
            <a:spLocks noChangeAspect="1"/>
          </p:cNvSpPr>
          <p:nvPr/>
        </p:nvSpPr>
        <p:spPr>
          <a:xfrm>
            <a:off x="190988" y="4870758"/>
            <a:ext cx="672084" cy="672086"/>
          </a:xfrm>
          <a:prstGeom prst="ellipse">
            <a:avLst/>
          </a:prstGeom>
          <a:solidFill>
            <a:schemeClr val="accent5">
              <a:alpha val="3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pic>
        <p:nvPicPr>
          <p:cNvPr id="52" name="Graphique 51" descr="Conversation">
            <a:extLst>
              <a:ext uri="{FF2B5EF4-FFF2-40B4-BE49-F238E27FC236}">
                <a16:creationId xmlns:a16="http://schemas.microsoft.com/office/drawing/2014/main" id="{ECE2438C-36CA-134D-A3AD-32AA841C7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730" y="4995785"/>
            <a:ext cx="457200" cy="457200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1B2532A4-9BC7-604F-A244-AD5C5D240BC0}"/>
              </a:ext>
            </a:extLst>
          </p:cNvPr>
          <p:cNvSpPr/>
          <p:nvPr/>
        </p:nvSpPr>
        <p:spPr>
          <a:xfrm>
            <a:off x="464546" y="1206569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CBD7B9F-95B4-4E41-AF9D-5E3EEA25FF39}"/>
              </a:ext>
            </a:extLst>
          </p:cNvPr>
          <p:cNvSpPr/>
          <p:nvPr/>
        </p:nvSpPr>
        <p:spPr>
          <a:xfrm>
            <a:off x="471132" y="2759877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69FA02F-320A-9247-9A2E-800060BE820D}"/>
              </a:ext>
            </a:extLst>
          </p:cNvPr>
          <p:cNvSpPr/>
          <p:nvPr/>
        </p:nvSpPr>
        <p:spPr>
          <a:xfrm>
            <a:off x="465118" y="4295598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pic>
        <p:nvPicPr>
          <p:cNvPr id="56" name="Graphique 55" descr="Santé mentale avec un remplissage uni">
            <a:extLst>
              <a:ext uri="{FF2B5EF4-FFF2-40B4-BE49-F238E27FC236}">
                <a16:creationId xmlns:a16="http://schemas.microsoft.com/office/drawing/2014/main" id="{F771C951-68D5-884A-BB33-144881625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8430" y="278842"/>
            <a:ext cx="471365" cy="471365"/>
          </a:xfrm>
          <a:prstGeom prst="rect">
            <a:avLst/>
          </a:prstGeom>
        </p:spPr>
      </p:pic>
      <p:pic>
        <p:nvPicPr>
          <p:cNvPr id="57" name="Graphique 56" descr="Stéthoscope avec un remplissage uni">
            <a:extLst>
              <a:ext uri="{FF2B5EF4-FFF2-40B4-BE49-F238E27FC236}">
                <a16:creationId xmlns:a16="http://schemas.microsoft.com/office/drawing/2014/main" id="{E6969E6B-2689-3549-BB27-2F406BE6C3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5730" y="1874943"/>
            <a:ext cx="457200" cy="457200"/>
          </a:xfrm>
          <a:prstGeom prst="rect">
            <a:avLst/>
          </a:prstGeom>
        </p:spPr>
      </p:pic>
      <p:pic>
        <p:nvPicPr>
          <p:cNvPr id="58" name="Graphique 57" descr="Seringue avec un remplissage uni">
            <a:extLst>
              <a:ext uri="{FF2B5EF4-FFF2-40B4-BE49-F238E27FC236}">
                <a16:creationId xmlns:a16="http://schemas.microsoft.com/office/drawing/2014/main" id="{A41A506E-E1F7-2E4B-BDF6-E218B5A53E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4760" y="3430336"/>
            <a:ext cx="452335" cy="452335"/>
          </a:xfrm>
          <a:prstGeom prst="rect">
            <a:avLst/>
          </a:prstGeom>
        </p:spPr>
      </p:pic>
      <p:sp>
        <p:nvSpPr>
          <p:cNvPr id="24" name="TextBox 58">
            <a:extLst>
              <a:ext uri="{FF2B5EF4-FFF2-40B4-BE49-F238E27FC236}">
                <a16:creationId xmlns:a16="http://schemas.microsoft.com/office/drawing/2014/main" id="{E8B454AB-B3B1-CD42-96DD-E6AE0A57CBF0}"/>
              </a:ext>
            </a:extLst>
          </p:cNvPr>
          <p:cNvSpPr txBox="1"/>
          <p:nvPr/>
        </p:nvSpPr>
        <p:spPr>
          <a:xfrm>
            <a:off x="906270" y="252914"/>
            <a:ext cx="4533613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EXAMENS NON INVASIFS</a:t>
            </a:r>
          </a:p>
        </p:txBody>
      </p:sp>
      <p:pic>
        <p:nvPicPr>
          <p:cNvPr id="2050" name="Picture 2" descr="Autonomic uprising: the tilt table test in autonomic medicine | SpringerLink">
            <a:extLst>
              <a:ext uri="{FF2B5EF4-FFF2-40B4-BE49-F238E27FC236}">
                <a16:creationId xmlns:a16="http://schemas.microsoft.com/office/drawing/2014/main" id="{B9293B6E-6BE6-224C-8266-5002B897D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603" y="1087030"/>
            <a:ext cx="4992467" cy="510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4265CDA2-9DEC-324C-BE1E-F9851D954D24}"/>
              </a:ext>
            </a:extLst>
          </p:cNvPr>
          <p:cNvSpPr/>
          <p:nvPr/>
        </p:nvSpPr>
        <p:spPr>
          <a:xfrm>
            <a:off x="5577023" y="200088"/>
            <a:ext cx="1969308" cy="578882"/>
          </a:xfrm>
          <a:prstGeom prst="roundRect">
            <a:avLst/>
          </a:prstGeom>
          <a:solidFill>
            <a:schemeClr val="accent4"/>
          </a:solidFill>
        </p:spPr>
        <p:txBody>
          <a:bodyPr wrap="none" rtlCol="0" anchor="ctr">
            <a:spAutoFit/>
          </a:bodyPr>
          <a:lstStyle/>
          <a:p>
            <a:pPr algn="ctr" fontAlgn="ctr"/>
            <a:r>
              <a:rPr lang="fr-FR" sz="28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TILT-TEST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9623F15-9DA3-4247-A096-E19EDC473B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26576" y="252914"/>
            <a:ext cx="4179694" cy="5777813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C0B66288-B1E9-734E-A3C9-6483C1FFEB5C}"/>
              </a:ext>
            </a:extLst>
          </p:cNvPr>
          <p:cNvSpPr txBox="1"/>
          <p:nvPr/>
        </p:nvSpPr>
        <p:spPr>
          <a:xfrm>
            <a:off x="6692311" y="6236036"/>
            <a:ext cx="549968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i="1" dirty="0" err="1">
                <a:effectLst/>
                <a:latin typeface="Helvetica" pitchFamily="2" charset="0"/>
              </a:rPr>
              <a:t>Saoudi,N</a:t>
            </a:r>
            <a:r>
              <a:rPr lang="fr-FR" sz="1200" i="1" dirty="0">
                <a:effectLst/>
                <a:latin typeface="Helvetica" pitchFamily="2" charset="0"/>
              </a:rPr>
              <a:t>.; </a:t>
            </a:r>
            <a:r>
              <a:rPr lang="fr-FR" sz="1200" i="1" dirty="0" err="1">
                <a:effectLst/>
                <a:latin typeface="Helvetica" pitchFamily="2" charset="0"/>
              </a:rPr>
              <a:t>Deharo,J.C</a:t>
            </a:r>
            <a:r>
              <a:rPr lang="fr-FR" sz="1200" i="1" dirty="0">
                <a:effectLst/>
                <a:latin typeface="Helvetica" pitchFamily="2" charset="0"/>
              </a:rPr>
              <a:t>. (</a:t>
            </a:r>
            <a:r>
              <a:rPr lang="fr-FR" sz="1200" i="1" dirty="0" err="1">
                <a:effectLst/>
                <a:latin typeface="Helvetica" pitchFamily="2" charset="0"/>
              </a:rPr>
              <a:t>dir</a:t>
            </a:r>
            <a:r>
              <a:rPr lang="fr-FR" sz="1200" i="1" dirty="0">
                <a:effectLst/>
                <a:latin typeface="Helvetica" pitchFamily="2" charset="0"/>
              </a:rPr>
              <a:t>.). </a:t>
            </a:r>
            <a:r>
              <a:rPr lang="fr-FR" sz="1200" i="1" dirty="0" err="1">
                <a:effectLst/>
                <a:latin typeface="Helvetica" pitchFamily="2" charset="0"/>
              </a:rPr>
              <a:t>Précis</a:t>
            </a:r>
            <a:r>
              <a:rPr lang="fr-FR" sz="1200" i="1" dirty="0">
                <a:effectLst/>
                <a:latin typeface="Helvetica" pitchFamily="2" charset="0"/>
              </a:rPr>
              <a:t> de rythmologie: </a:t>
            </a:r>
            <a:r>
              <a:rPr lang="fr-FR" sz="1200" i="1" dirty="0" err="1">
                <a:effectLst/>
                <a:latin typeface="Helvetica" pitchFamily="2" charset="0"/>
              </a:rPr>
              <a:t>Sauramps</a:t>
            </a:r>
            <a:r>
              <a:rPr lang="fr-FR" sz="1200" i="1" dirty="0">
                <a:effectLst/>
                <a:latin typeface="Helvetica" pitchFamily="2" charset="0"/>
              </a:rPr>
              <a:t> </a:t>
            </a:r>
            <a:r>
              <a:rPr lang="fr-FR" sz="1200" i="1" dirty="0" err="1">
                <a:effectLst/>
                <a:latin typeface="Helvetica" pitchFamily="2" charset="0"/>
              </a:rPr>
              <a:t>médical</a:t>
            </a:r>
            <a:r>
              <a:rPr lang="fr-FR" sz="1200" i="1" dirty="0">
                <a:effectLst/>
                <a:latin typeface="Helvetica" pitchFamily="2" charset="0"/>
              </a:rPr>
              <a:t>, 2005. </a:t>
            </a:r>
            <a:endParaRPr lang="fr-FR" sz="1200" i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71D0E2-7113-0547-AC35-9BA7545EC831}"/>
              </a:ext>
            </a:extLst>
          </p:cNvPr>
          <p:cNvSpPr/>
          <p:nvPr/>
        </p:nvSpPr>
        <p:spPr>
          <a:xfrm>
            <a:off x="7546331" y="3101546"/>
            <a:ext cx="4476793" cy="30950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027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e 20">
            <a:extLst>
              <a:ext uri="{FF2B5EF4-FFF2-40B4-BE49-F238E27FC236}">
                <a16:creationId xmlns:a16="http://schemas.microsoft.com/office/drawing/2014/main" id="{0A9EC3A7-53A2-314F-92CA-85038C17BBE2}"/>
              </a:ext>
            </a:extLst>
          </p:cNvPr>
          <p:cNvGrpSpPr/>
          <p:nvPr/>
        </p:nvGrpSpPr>
        <p:grpSpPr>
          <a:xfrm>
            <a:off x="0" y="6446242"/>
            <a:ext cx="12192000" cy="674053"/>
            <a:chOff x="0" y="6291262"/>
            <a:chExt cx="12192000" cy="67405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74424C0-4E9D-D144-A159-5A39AF87F75A}"/>
                </a:ext>
              </a:extLst>
            </p:cNvPr>
            <p:cNvSpPr/>
            <p:nvPr/>
          </p:nvSpPr>
          <p:spPr>
            <a:xfrm>
              <a:off x="0" y="6397498"/>
              <a:ext cx="12192000" cy="567817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  <a:effectLst>
              <a:outerShdw blurRad="50800" dist="38100" dir="18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800"/>
                <a:t>	</a:t>
              </a:r>
            </a:p>
          </p:txBody>
        </p:sp>
        <p:sp>
          <p:nvSpPr>
            <p:cNvPr id="23" name="Triangle 22">
              <a:extLst>
                <a:ext uri="{FF2B5EF4-FFF2-40B4-BE49-F238E27FC236}">
                  <a16:creationId xmlns:a16="http://schemas.microsoft.com/office/drawing/2014/main" id="{73667C00-D4F2-334B-9422-A8A6CBD03E62}"/>
                </a:ext>
              </a:extLst>
            </p:cNvPr>
            <p:cNvSpPr/>
            <p:nvPr/>
          </p:nvSpPr>
          <p:spPr>
            <a:xfrm rot="10800000">
              <a:off x="4998719" y="6291262"/>
              <a:ext cx="2209175" cy="264524"/>
            </a:xfrm>
            <a:prstGeom prst="triangle">
              <a:avLst>
                <a:gd name="adj" fmla="val 485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38FDC0AB-9EC8-C547-9E63-D85E69316B12}"/>
              </a:ext>
            </a:extLst>
          </p:cNvPr>
          <p:cNvCxnSpPr>
            <a:cxnSpLocks/>
          </p:cNvCxnSpPr>
          <p:nvPr/>
        </p:nvCxnSpPr>
        <p:spPr>
          <a:xfrm>
            <a:off x="1043410" y="710040"/>
            <a:ext cx="2321015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AFC8D335-D3AD-8E43-B8A0-8339CE187A0E}"/>
              </a:ext>
            </a:extLst>
          </p:cNvPr>
          <p:cNvCxnSpPr/>
          <p:nvPr/>
        </p:nvCxnSpPr>
        <p:spPr>
          <a:xfrm>
            <a:off x="514330" y="522863"/>
            <a:ext cx="0" cy="4683938"/>
          </a:xfrm>
          <a:prstGeom prst="line">
            <a:avLst/>
          </a:prstGeom>
          <a:ln>
            <a:solidFill>
              <a:srgbClr val="EF7A89">
                <a:alpha val="3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ircle">
            <a:extLst>
              <a:ext uri="{FF2B5EF4-FFF2-40B4-BE49-F238E27FC236}">
                <a16:creationId xmlns:a16="http://schemas.microsoft.com/office/drawing/2014/main" id="{BB72B386-3F4F-1446-8A66-4B87DAFD3A3E}"/>
              </a:ext>
            </a:extLst>
          </p:cNvPr>
          <p:cNvSpPr>
            <a:spLocks noChangeAspect="1"/>
          </p:cNvSpPr>
          <p:nvPr/>
        </p:nvSpPr>
        <p:spPr>
          <a:xfrm>
            <a:off x="190988" y="186820"/>
            <a:ext cx="672084" cy="672086"/>
          </a:xfrm>
          <a:prstGeom prst="ellipse">
            <a:avLst/>
          </a:prstGeom>
          <a:solidFill>
            <a:srgbClr val="EF7A89">
              <a:alpha val="27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49" name="Circle">
            <a:extLst>
              <a:ext uri="{FF2B5EF4-FFF2-40B4-BE49-F238E27FC236}">
                <a16:creationId xmlns:a16="http://schemas.microsoft.com/office/drawing/2014/main" id="{654E1CCB-2A32-9240-8D37-E787009C20FD}"/>
              </a:ext>
            </a:extLst>
          </p:cNvPr>
          <p:cNvSpPr>
            <a:spLocks noChangeAspect="1"/>
          </p:cNvSpPr>
          <p:nvPr/>
        </p:nvSpPr>
        <p:spPr>
          <a:xfrm>
            <a:off x="190988" y="1748133"/>
            <a:ext cx="672084" cy="672086"/>
          </a:xfrm>
          <a:prstGeom prst="ellipse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50" name="Circle">
            <a:extLst>
              <a:ext uri="{FF2B5EF4-FFF2-40B4-BE49-F238E27FC236}">
                <a16:creationId xmlns:a16="http://schemas.microsoft.com/office/drawing/2014/main" id="{886548EC-E2E4-2147-BD0C-AA35B0DF0A51}"/>
              </a:ext>
            </a:extLst>
          </p:cNvPr>
          <p:cNvSpPr>
            <a:spLocks noChangeAspect="1"/>
          </p:cNvSpPr>
          <p:nvPr/>
        </p:nvSpPr>
        <p:spPr>
          <a:xfrm>
            <a:off x="190988" y="3309445"/>
            <a:ext cx="672084" cy="672086"/>
          </a:xfrm>
          <a:prstGeom prst="ellipse">
            <a:avLst/>
          </a:prstGeom>
          <a:solidFill>
            <a:schemeClr val="accent6">
              <a:alpha val="29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sp>
        <p:nvSpPr>
          <p:cNvPr id="51" name="Circle">
            <a:extLst>
              <a:ext uri="{FF2B5EF4-FFF2-40B4-BE49-F238E27FC236}">
                <a16:creationId xmlns:a16="http://schemas.microsoft.com/office/drawing/2014/main" id="{9E1223E4-B545-E246-A6BC-EC1231DBA9AC}"/>
              </a:ext>
            </a:extLst>
          </p:cNvPr>
          <p:cNvSpPr>
            <a:spLocks noChangeAspect="1"/>
          </p:cNvSpPr>
          <p:nvPr/>
        </p:nvSpPr>
        <p:spPr>
          <a:xfrm>
            <a:off x="190988" y="4870758"/>
            <a:ext cx="672084" cy="672086"/>
          </a:xfrm>
          <a:prstGeom prst="ellipse">
            <a:avLst/>
          </a:prstGeom>
          <a:solidFill>
            <a:schemeClr val="accent5">
              <a:alpha val="3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3000">
              <a:latin typeface="Lato Light" panose="020F0502020204030203" pitchFamily="34" charset="0"/>
            </a:endParaRPr>
          </a:p>
        </p:txBody>
      </p:sp>
      <p:pic>
        <p:nvPicPr>
          <p:cNvPr id="52" name="Graphique 51" descr="Conversation">
            <a:extLst>
              <a:ext uri="{FF2B5EF4-FFF2-40B4-BE49-F238E27FC236}">
                <a16:creationId xmlns:a16="http://schemas.microsoft.com/office/drawing/2014/main" id="{ECE2438C-36CA-134D-A3AD-32AA841C7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730" y="4995785"/>
            <a:ext cx="457200" cy="457200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1B2532A4-9BC7-604F-A244-AD5C5D240BC0}"/>
              </a:ext>
            </a:extLst>
          </p:cNvPr>
          <p:cNvSpPr/>
          <p:nvPr/>
        </p:nvSpPr>
        <p:spPr>
          <a:xfrm>
            <a:off x="464546" y="1206569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CBD7B9F-95B4-4E41-AF9D-5E3EEA25FF39}"/>
              </a:ext>
            </a:extLst>
          </p:cNvPr>
          <p:cNvSpPr/>
          <p:nvPr/>
        </p:nvSpPr>
        <p:spPr>
          <a:xfrm>
            <a:off x="471132" y="2759877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69FA02F-320A-9247-9A2E-800060BE820D}"/>
              </a:ext>
            </a:extLst>
          </p:cNvPr>
          <p:cNvSpPr/>
          <p:nvPr/>
        </p:nvSpPr>
        <p:spPr>
          <a:xfrm>
            <a:off x="465118" y="4295598"/>
            <a:ext cx="135000" cy="135000"/>
          </a:xfrm>
          <a:prstGeom prst="rect">
            <a:avLst/>
          </a:prstGeom>
          <a:solidFill>
            <a:srgbClr val="FF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pic>
        <p:nvPicPr>
          <p:cNvPr id="56" name="Graphique 55" descr="Santé mentale avec un remplissage uni">
            <a:extLst>
              <a:ext uri="{FF2B5EF4-FFF2-40B4-BE49-F238E27FC236}">
                <a16:creationId xmlns:a16="http://schemas.microsoft.com/office/drawing/2014/main" id="{F771C951-68D5-884A-BB33-144881625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8430" y="278842"/>
            <a:ext cx="471365" cy="471365"/>
          </a:xfrm>
          <a:prstGeom prst="rect">
            <a:avLst/>
          </a:prstGeom>
        </p:spPr>
      </p:pic>
      <p:pic>
        <p:nvPicPr>
          <p:cNvPr id="57" name="Graphique 56" descr="Stéthoscope avec un remplissage uni">
            <a:extLst>
              <a:ext uri="{FF2B5EF4-FFF2-40B4-BE49-F238E27FC236}">
                <a16:creationId xmlns:a16="http://schemas.microsoft.com/office/drawing/2014/main" id="{E6969E6B-2689-3549-BB27-2F406BE6C3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5730" y="1874943"/>
            <a:ext cx="457200" cy="457200"/>
          </a:xfrm>
          <a:prstGeom prst="rect">
            <a:avLst/>
          </a:prstGeom>
        </p:spPr>
      </p:pic>
      <p:pic>
        <p:nvPicPr>
          <p:cNvPr id="58" name="Graphique 57" descr="Seringue avec un remplissage uni">
            <a:extLst>
              <a:ext uri="{FF2B5EF4-FFF2-40B4-BE49-F238E27FC236}">
                <a16:creationId xmlns:a16="http://schemas.microsoft.com/office/drawing/2014/main" id="{A41A506E-E1F7-2E4B-BDF6-E218B5A53E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4760" y="3430336"/>
            <a:ext cx="452335" cy="452335"/>
          </a:xfrm>
          <a:prstGeom prst="rect">
            <a:avLst/>
          </a:prstGeom>
        </p:spPr>
      </p:pic>
      <p:sp>
        <p:nvSpPr>
          <p:cNvPr id="24" name="TextBox 58">
            <a:extLst>
              <a:ext uri="{FF2B5EF4-FFF2-40B4-BE49-F238E27FC236}">
                <a16:creationId xmlns:a16="http://schemas.microsoft.com/office/drawing/2014/main" id="{E8B454AB-B3B1-CD42-96DD-E6AE0A57CBF0}"/>
              </a:ext>
            </a:extLst>
          </p:cNvPr>
          <p:cNvSpPr txBox="1"/>
          <p:nvPr/>
        </p:nvSpPr>
        <p:spPr>
          <a:xfrm>
            <a:off x="906270" y="252914"/>
            <a:ext cx="4533613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EXAMENS NON INVASIFS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2BD36816-B265-F043-A820-451360D12902}"/>
              </a:ext>
            </a:extLst>
          </p:cNvPr>
          <p:cNvSpPr/>
          <p:nvPr/>
        </p:nvSpPr>
        <p:spPr>
          <a:xfrm>
            <a:off x="5902997" y="200088"/>
            <a:ext cx="1317360" cy="578882"/>
          </a:xfrm>
          <a:prstGeom prst="roundRect">
            <a:avLst/>
          </a:prstGeom>
          <a:solidFill>
            <a:schemeClr val="accent4"/>
          </a:solidFill>
        </p:spPr>
        <p:txBody>
          <a:bodyPr wrap="none" rtlCol="0" anchor="ctr">
            <a:spAutoFit/>
          </a:bodyPr>
          <a:lstStyle/>
          <a:p>
            <a:pPr algn="ctr" fontAlgn="ctr"/>
            <a:r>
              <a:rPr lang="fr-FR" sz="28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MAPA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FE496F57-FCFE-6048-B9F3-D552825A0D65}"/>
              </a:ext>
            </a:extLst>
          </p:cNvPr>
          <p:cNvSpPr/>
          <p:nvPr/>
        </p:nvSpPr>
        <p:spPr>
          <a:xfrm>
            <a:off x="1233385" y="1062120"/>
            <a:ext cx="4931101" cy="578882"/>
          </a:xfrm>
          <a:prstGeom prst="roundRect">
            <a:avLst/>
          </a:prstGeom>
          <a:solidFill>
            <a:schemeClr val="accent4"/>
          </a:solidFill>
        </p:spPr>
        <p:txBody>
          <a:bodyPr wrap="square" rtlCol="0" anchor="ctr">
            <a:spAutoFit/>
          </a:bodyPr>
          <a:lstStyle/>
          <a:p>
            <a:pPr algn="ctr" fontAlgn="ctr"/>
            <a:r>
              <a:rPr lang="fr-FR" sz="2800" dirty="0">
                <a:solidFill>
                  <a:schemeClr val="bg1"/>
                </a:solidFill>
                <a:cs typeface="Poppins" pitchFamily="2" charset="77"/>
              </a:rPr>
              <a:t>Tension artérielle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7E8CB9B-3FD7-344D-87B4-631D51DD2F12}"/>
              </a:ext>
            </a:extLst>
          </p:cNvPr>
          <p:cNvSpPr txBox="1"/>
          <p:nvPr/>
        </p:nvSpPr>
        <p:spPr>
          <a:xfrm>
            <a:off x="3755716" y="2588331"/>
            <a:ext cx="773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MAPA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D2B4E7F-F321-9944-B0AF-7FA1897E2561}"/>
              </a:ext>
            </a:extLst>
          </p:cNvPr>
          <p:cNvSpPr txBox="1"/>
          <p:nvPr/>
        </p:nvSpPr>
        <p:spPr>
          <a:xfrm>
            <a:off x="2707036" y="1775964"/>
            <a:ext cx="3346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Test d’hypotension orthostatique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B6358F70-C77A-CB42-B11A-434D1CF23136}"/>
              </a:ext>
            </a:extLst>
          </p:cNvPr>
          <p:cNvSpPr txBox="1"/>
          <p:nvPr/>
        </p:nvSpPr>
        <p:spPr>
          <a:xfrm>
            <a:off x="11181086" y="6213924"/>
            <a:ext cx="9473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ESC 2018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801C4DA-E441-0140-AAE7-B4C6B530A74B}"/>
              </a:ext>
            </a:extLst>
          </p:cNvPr>
          <p:cNvSpPr txBox="1"/>
          <p:nvPr/>
        </p:nvSpPr>
        <p:spPr>
          <a:xfrm>
            <a:off x="3678611" y="2189642"/>
            <a:ext cx="921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Tilt Test</a:t>
            </a:r>
          </a:p>
        </p:txBody>
      </p:sp>
      <p:sp>
        <p:nvSpPr>
          <p:cNvPr id="60" name="Rectangle : coins arrondis 59">
            <a:extLst>
              <a:ext uri="{FF2B5EF4-FFF2-40B4-BE49-F238E27FC236}">
                <a16:creationId xmlns:a16="http://schemas.microsoft.com/office/drawing/2014/main" id="{A4DA1409-3CD2-9544-86E6-600F63548F1D}"/>
              </a:ext>
            </a:extLst>
          </p:cNvPr>
          <p:cNvSpPr/>
          <p:nvPr/>
        </p:nvSpPr>
        <p:spPr>
          <a:xfrm>
            <a:off x="1282869" y="3900338"/>
            <a:ext cx="4791483" cy="197500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fr-FR" sz="2000" b="1" dirty="0"/>
              <a:t>Classe I, B </a:t>
            </a:r>
          </a:p>
          <a:p>
            <a:pPr marL="285750" indent="-285750">
              <a:buFontTx/>
              <a:buChar char="-"/>
            </a:pPr>
            <a:r>
              <a:rPr lang="fr-FR" dirty="0"/>
              <a:t>Pour détecter des hypertensions nocturnes chez les patients avec </a:t>
            </a:r>
            <a:r>
              <a:rPr lang="fr-FR" dirty="0" err="1"/>
              <a:t>dysautonomie</a:t>
            </a:r>
            <a:endParaRPr lang="fr-FR" dirty="0"/>
          </a:p>
          <a:p>
            <a:r>
              <a:rPr lang="fr-FR" b="1" dirty="0"/>
              <a:t>Classe </a:t>
            </a:r>
            <a:r>
              <a:rPr lang="fr-FR" b="1" dirty="0" err="1"/>
              <a:t>IIa</a:t>
            </a:r>
            <a:r>
              <a:rPr lang="fr-FR" b="1" dirty="0"/>
              <a:t>, C</a:t>
            </a: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Pour monitorer l’hypotension orthostatique dans le quotidien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3CE45EF7-1824-654C-9AE1-A4FCB4D7E058}"/>
              </a:ext>
            </a:extLst>
          </p:cNvPr>
          <p:cNvCxnSpPr>
            <a:cxnSpLocks/>
            <a:endCxn id="60" idx="0"/>
          </p:cNvCxnSpPr>
          <p:nvPr/>
        </p:nvCxnSpPr>
        <p:spPr>
          <a:xfrm flipH="1">
            <a:off x="3678611" y="2898361"/>
            <a:ext cx="2327262" cy="1001977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BAFB399E-8C16-E04D-9886-3BB73BA122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16454" y="2310989"/>
            <a:ext cx="6111943" cy="1234206"/>
          </a:xfrm>
          <a:prstGeom prst="rect">
            <a:avLst/>
          </a:prstGeom>
        </p:spPr>
      </p:pic>
      <p:pic>
        <p:nvPicPr>
          <p:cNvPr id="3074" name="Picture 2" descr="Les indications actuelles de la MAPA | Cardiologie Pratique">
            <a:extLst>
              <a:ext uri="{FF2B5EF4-FFF2-40B4-BE49-F238E27FC236}">
                <a16:creationId xmlns:a16="http://schemas.microsoft.com/office/drawing/2014/main" id="{FDB1DEB9-199F-714C-9B12-1DFCABE4C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248" y="3678262"/>
            <a:ext cx="3974353" cy="246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AQ | SQHA">
            <a:extLst>
              <a:ext uri="{FF2B5EF4-FFF2-40B4-BE49-F238E27FC236}">
                <a16:creationId xmlns:a16="http://schemas.microsoft.com/office/drawing/2014/main" id="{EE2390AC-A055-5A43-9802-629D9174B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385" y="1719675"/>
            <a:ext cx="1480172" cy="143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 : coins arrondis 38">
            <a:extLst>
              <a:ext uri="{FF2B5EF4-FFF2-40B4-BE49-F238E27FC236}">
                <a16:creationId xmlns:a16="http://schemas.microsoft.com/office/drawing/2014/main" id="{3D38BBCC-28FD-FB46-A197-DAE2FC7AAD18}"/>
              </a:ext>
            </a:extLst>
          </p:cNvPr>
          <p:cNvSpPr/>
          <p:nvPr/>
        </p:nvSpPr>
        <p:spPr>
          <a:xfrm>
            <a:off x="6016454" y="2524915"/>
            <a:ext cx="6111943" cy="648105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052830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̀le PPT CHU" id="{1DE2D559-0E77-2D46-8EA3-C62BED94018A}" vid="{89A63C1F-83AB-5146-9795-1F8150594E83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 Office</Template>
  <TotalTime>18473</TotalTime>
  <Words>925</Words>
  <Application>Microsoft Macintosh PowerPoint</Application>
  <PresentationFormat>Grand écran</PresentationFormat>
  <Paragraphs>216</Paragraphs>
  <Slides>24</Slides>
  <Notes>1</Notes>
  <HiddenSlides>0</HiddenSlides>
  <MMClips>6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Helvetica</vt:lpstr>
      <vt:lpstr>ITC-legacy</vt:lpstr>
      <vt:lpstr>Lato Light</vt:lpstr>
      <vt:lpstr>Poppins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Marion BOUCHANT</dc:creator>
  <cp:lastModifiedBy>Marion BOUCHANT</cp:lastModifiedBy>
  <cp:revision>395</cp:revision>
  <dcterms:created xsi:type="dcterms:W3CDTF">2021-05-11T14:20:51Z</dcterms:created>
  <dcterms:modified xsi:type="dcterms:W3CDTF">2022-10-01T10:01:22Z</dcterms:modified>
</cp:coreProperties>
</file>