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83" r:id="rId4"/>
    <p:sldId id="284" r:id="rId5"/>
    <p:sldId id="280" r:id="rId6"/>
    <p:sldId id="286" r:id="rId7"/>
    <p:sldId id="269" r:id="rId8"/>
    <p:sldId id="287" r:id="rId9"/>
    <p:sldId id="279" r:id="rId10"/>
    <p:sldId id="271" r:id="rId11"/>
    <p:sldId id="288" r:id="rId12"/>
    <p:sldId id="296" r:id="rId13"/>
    <p:sldId id="291" r:id="rId14"/>
    <p:sldId id="292" r:id="rId15"/>
    <p:sldId id="295" r:id="rId16"/>
    <p:sldId id="293" r:id="rId17"/>
    <p:sldId id="274" r:id="rId18"/>
    <p:sldId id="258" r:id="rId19"/>
    <p:sldId id="260" r:id="rId20"/>
    <p:sldId id="34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E0E7"/>
    <a:srgbClr val="F4B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6"/>
    <p:restoredTop sz="93059"/>
  </p:normalViewPr>
  <p:slideViewPr>
    <p:cSldViewPr snapToGrid="0" snapToObjects="1">
      <p:cViewPr varScale="1">
        <p:scale>
          <a:sx n="34" d="100"/>
          <a:sy n="34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F343D-FC63-46F5-A57D-72D362FDA052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73BFE8F5-057D-4D9D-BC74-787694AF66B4}">
      <dgm:prSet phldrT="[Texte]"/>
      <dgm:spPr/>
      <dgm:t>
        <a:bodyPr/>
        <a:lstStyle/>
        <a:p>
          <a:r>
            <a:rPr lang="fr-FR" dirty="0"/>
            <a:t>Syncope vraie</a:t>
          </a:r>
        </a:p>
      </dgm:t>
    </dgm:pt>
    <dgm:pt modelId="{FEFAB351-AC72-451D-9D55-0B7C292D4FA4}" type="parTrans" cxnId="{FE8F9BCE-B74B-4871-9803-CBD4E2478DAD}">
      <dgm:prSet/>
      <dgm:spPr/>
      <dgm:t>
        <a:bodyPr/>
        <a:lstStyle/>
        <a:p>
          <a:endParaRPr lang="fr-FR"/>
        </a:p>
      </dgm:t>
    </dgm:pt>
    <dgm:pt modelId="{9BE76869-1304-4364-B09A-59E480C47792}" type="sibTrans" cxnId="{FE8F9BCE-B74B-4871-9803-CBD4E2478DAD}">
      <dgm:prSet/>
      <dgm:spPr/>
      <dgm:t>
        <a:bodyPr/>
        <a:lstStyle/>
        <a:p>
          <a:endParaRPr lang="fr-FR"/>
        </a:p>
      </dgm:t>
    </dgm:pt>
    <dgm:pt modelId="{7352BAD7-0111-43B5-9B76-3FCB01F4D417}">
      <dgm:prSet phldrT="[Texte]"/>
      <dgm:spPr/>
      <dgm:t>
        <a:bodyPr/>
        <a:lstStyle/>
        <a:p>
          <a:r>
            <a:rPr lang="fr-FR" dirty="0"/>
            <a:t>Début et fin brutale</a:t>
          </a:r>
        </a:p>
      </dgm:t>
    </dgm:pt>
    <dgm:pt modelId="{E49E6F1F-8DA9-49A8-A634-368E100EB15A}" type="parTrans" cxnId="{504B52DA-764C-477B-BCB3-2974F79A762A}">
      <dgm:prSet/>
      <dgm:spPr/>
      <dgm:t>
        <a:bodyPr/>
        <a:lstStyle/>
        <a:p>
          <a:endParaRPr lang="fr-FR"/>
        </a:p>
      </dgm:t>
    </dgm:pt>
    <dgm:pt modelId="{24B1C6C9-408B-4818-B1F5-8F4C29CE7997}" type="sibTrans" cxnId="{504B52DA-764C-477B-BCB3-2974F79A762A}">
      <dgm:prSet/>
      <dgm:spPr/>
      <dgm:t>
        <a:bodyPr/>
        <a:lstStyle/>
        <a:p>
          <a:endParaRPr lang="fr-FR"/>
        </a:p>
      </dgm:t>
    </dgm:pt>
    <dgm:pt modelId="{E2EBAFF7-6BEC-40C8-97CF-E9F590119E76}">
      <dgm:prSet phldrT="[Texte]"/>
      <dgm:spPr/>
      <dgm:t>
        <a:bodyPr/>
        <a:lstStyle/>
        <a:p>
          <a:r>
            <a:rPr lang="fr-FR" dirty="0"/>
            <a:t>Syncope </a:t>
          </a:r>
          <a:r>
            <a:rPr lang="fr-FR" dirty="0" err="1"/>
            <a:t>vaso-vagale</a:t>
          </a:r>
          <a:endParaRPr lang="fr-FR" dirty="0"/>
        </a:p>
      </dgm:t>
    </dgm:pt>
    <dgm:pt modelId="{3B50639D-2C50-4E87-A8EA-09E543985FF9}" type="parTrans" cxnId="{16269C35-420F-4854-A2B2-6361CC84CA10}">
      <dgm:prSet/>
      <dgm:spPr/>
      <dgm:t>
        <a:bodyPr/>
        <a:lstStyle/>
        <a:p>
          <a:endParaRPr lang="fr-FR"/>
        </a:p>
      </dgm:t>
    </dgm:pt>
    <dgm:pt modelId="{B9F4F7C8-E35E-453F-8B6F-803DD8274D3F}" type="sibTrans" cxnId="{16269C35-420F-4854-A2B2-6361CC84CA10}">
      <dgm:prSet/>
      <dgm:spPr/>
      <dgm:t>
        <a:bodyPr/>
        <a:lstStyle/>
        <a:p>
          <a:endParaRPr lang="fr-FR"/>
        </a:p>
      </dgm:t>
    </dgm:pt>
    <dgm:pt modelId="{D46C5907-C802-42F9-B6D2-82282DE5B472}">
      <dgm:prSet phldrT="[Texte]"/>
      <dgm:spPr/>
      <dgm:t>
        <a:bodyPr/>
        <a:lstStyle/>
        <a:p>
          <a:r>
            <a:rPr lang="fr-FR" dirty="0"/>
            <a:t>Cortège vagal</a:t>
          </a:r>
        </a:p>
      </dgm:t>
    </dgm:pt>
    <dgm:pt modelId="{9341CB98-09F3-4315-9FCB-1BD2B6B7FCF3}" type="parTrans" cxnId="{91A30FDA-A397-4A33-92B4-CC001910D859}">
      <dgm:prSet/>
      <dgm:spPr/>
      <dgm:t>
        <a:bodyPr/>
        <a:lstStyle/>
        <a:p>
          <a:endParaRPr lang="fr-FR"/>
        </a:p>
      </dgm:t>
    </dgm:pt>
    <dgm:pt modelId="{81654CC3-29D3-4B35-BACD-1078EA51A8E6}" type="sibTrans" cxnId="{91A30FDA-A397-4A33-92B4-CC001910D859}">
      <dgm:prSet/>
      <dgm:spPr/>
      <dgm:t>
        <a:bodyPr/>
        <a:lstStyle/>
        <a:p>
          <a:endParaRPr lang="fr-FR"/>
        </a:p>
      </dgm:t>
    </dgm:pt>
    <dgm:pt modelId="{E60C2709-36E7-4542-AB18-09A7597BC162}">
      <dgm:prSet phldrT="[Texte]"/>
      <dgm:spPr/>
      <dgm:t>
        <a:bodyPr/>
        <a:lstStyle/>
        <a:p>
          <a:r>
            <a:rPr lang="fr-FR" dirty="0"/>
            <a:t>Situation favorisante</a:t>
          </a:r>
        </a:p>
      </dgm:t>
    </dgm:pt>
    <dgm:pt modelId="{5C31BE0E-4A62-43E8-B4CA-83EE5735E9AB}" type="parTrans" cxnId="{2FB99EB0-BFD8-4BAA-AF2D-517895BAF440}">
      <dgm:prSet/>
      <dgm:spPr/>
      <dgm:t>
        <a:bodyPr/>
        <a:lstStyle/>
        <a:p>
          <a:endParaRPr lang="fr-FR"/>
        </a:p>
      </dgm:t>
    </dgm:pt>
    <dgm:pt modelId="{AD1A9F14-8833-4A78-9503-22B6B0355414}" type="sibTrans" cxnId="{2FB99EB0-BFD8-4BAA-AF2D-517895BAF440}">
      <dgm:prSet/>
      <dgm:spPr/>
      <dgm:t>
        <a:bodyPr/>
        <a:lstStyle/>
        <a:p>
          <a:endParaRPr lang="fr-FR"/>
        </a:p>
      </dgm:t>
    </dgm:pt>
    <dgm:pt modelId="{ECC2320D-B035-4D9C-9954-2CEFBA611CDA}">
      <dgm:prSet phldrT="[Texte]"/>
      <dgm:spPr/>
      <dgm:t>
        <a:bodyPr/>
        <a:lstStyle/>
        <a:p>
          <a:r>
            <a:rPr lang="fr-FR" dirty="0"/>
            <a:t>Hypotension orthostatique</a:t>
          </a:r>
        </a:p>
      </dgm:t>
    </dgm:pt>
    <dgm:pt modelId="{13138AF2-1F98-4926-B4E9-8EFF910B395E}" type="parTrans" cxnId="{1D9E1DB8-5D84-445B-9EE0-3E19F0423279}">
      <dgm:prSet/>
      <dgm:spPr/>
      <dgm:t>
        <a:bodyPr/>
        <a:lstStyle/>
        <a:p>
          <a:endParaRPr lang="fr-FR"/>
        </a:p>
      </dgm:t>
    </dgm:pt>
    <dgm:pt modelId="{E23A185F-5D8E-40BC-AF4A-2C8E5B4876AE}" type="sibTrans" cxnId="{1D9E1DB8-5D84-445B-9EE0-3E19F0423279}">
      <dgm:prSet/>
      <dgm:spPr/>
      <dgm:t>
        <a:bodyPr/>
        <a:lstStyle/>
        <a:p>
          <a:endParaRPr lang="fr-FR"/>
        </a:p>
      </dgm:t>
    </dgm:pt>
    <dgm:pt modelId="{212F2DA9-4CCA-43F4-BC48-173E51C93B94}">
      <dgm:prSet phldrT="[Texte]"/>
      <dgm:spPr/>
      <dgm:t>
        <a:bodyPr/>
        <a:lstStyle/>
        <a:p>
          <a:r>
            <a:rPr lang="fr-FR" dirty="0"/>
            <a:t>Au levé</a:t>
          </a:r>
        </a:p>
      </dgm:t>
    </dgm:pt>
    <dgm:pt modelId="{9D30646D-6FD7-4DA7-9151-229288A44A04}" type="parTrans" cxnId="{6E448C6C-9CC9-4199-A393-56396A2ED9FE}">
      <dgm:prSet/>
      <dgm:spPr/>
      <dgm:t>
        <a:bodyPr/>
        <a:lstStyle/>
        <a:p>
          <a:endParaRPr lang="fr-FR"/>
        </a:p>
      </dgm:t>
    </dgm:pt>
    <dgm:pt modelId="{A13BC4B2-3978-44F4-9411-E3626026102B}" type="sibTrans" cxnId="{6E448C6C-9CC9-4199-A393-56396A2ED9FE}">
      <dgm:prSet/>
      <dgm:spPr/>
      <dgm:t>
        <a:bodyPr/>
        <a:lstStyle/>
        <a:p>
          <a:endParaRPr lang="fr-FR"/>
        </a:p>
      </dgm:t>
    </dgm:pt>
    <dgm:pt modelId="{007DEE13-41EE-4538-91BB-785A1155965B}">
      <dgm:prSet phldrT="[Texte]"/>
      <dgm:spPr/>
      <dgm:t>
        <a:bodyPr/>
        <a:lstStyle/>
        <a:p>
          <a:r>
            <a:rPr lang="fr-FR" dirty="0"/>
            <a:t>Souvent sujet </a:t>
          </a:r>
          <a:r>
            <a:rPr lang="fr-FR" dirty="0" err="1"/>
            <a:t>agé</a:t>
          </a:r>
          <a:endParaRPr lang="fr-FR" dirty="0"/>
        </a:p>
      </dgm:t>
    </dgm:pt>
    <dgm:pt modelId="{7A6F3870-1CC2-4E5D-BFAD-ED14DBDF8D0C}" type="parTrans" cxnId="{AD2B2A16-B1E1-4A64-8756-E75509A62D39}">
      <dgm:prSet/>
      <dgm:spPr/>
      <dgm:t>
        <a:bodyPr/>
        <a:lstStyle/>
        <a:p>
          <a:endParaRPr lang="fr-FR"/>
        </a:p>
      </dgm:t>
    </dgm:pt>
    <dgm:pt modelId="{8CD01111-2E03-4432-BBD6-633FA8D7B5BE}" type="sibTrans" cxnId="{AD2B2A16-B1E1-4A64-8756-E75509A62D39}">
      <dgm:prSet/>
      <dgm:spPr/>
      <dgm:t>
        <a:bodyPr/>
        <a:lstStyle/>
        <a:p>
          <a:endParaRPr lang="fr-FR"/>
        </a:p>
      </dgm:t>
    </dgm:pt>
    <dgm:pt modelId="{2A3E6853-8BB3-4388-A343-4C23A2DD58F6}">
      <dgm:prSet phldrT="[Texte]"/>
      <dgm:spPr/>
      <dgm:t>
        <a:bodyPr/>
        <a:lstStyle/>
        <a:p>
          <a:r>
            <a:rPr lang="fr-FR" dirty="0"/>
            <a:t>Pas de prodrome</a:t>
          </a:r>
        </a:p>
      </dgm:t>
    </dgm:pt>
    <dgm:pt modelId="{23F5650C-5766-4129-A1FC-67B000B1117C}" type="parTrans" cxnId="{D8A467E9-1308-4A1D-88BC-A9E1EBE286A6}">
      <dgm:prSet/>
      <dgm:spPr/>
    </dgm:pt>
    <dgm:pt modelId="{04D52948-0CD9-4F62-9AAD-B9E89DC03C04}" type="sibTrans" cxnId="{D8A467E9-1308-4A1D-88BC-A9E1EBE286A6}">
      <dgm:prSet/>
      <dgm:spPr/>
    </dgm:pt>
    <dgm:pt modelId="{F1FE751D-A3E5-412E-807F-CD42AF09CD12}" type="pres">
      <dgm:prSet presAssocID="{63DF343D-FC63-46F5-A57D-72D362FDA052}" presName="Name0" presStyleCnt="0">
        <dgm:presLayoutVars>
          <dgm:dir/>
          <dgm:animLvl val="lvl"/>
          <dgm:resizeHandles val="exact"/>
        </dgm:presLayoutVars>
      </dgm:prSet>
      <dgm:spPr/>
    </dgm:pt>
    <dgm:pt modelId="{653D956B-2124-48FF-AB2C-EE4ECA9A4CF0}" type="pres">
      <dgm:prSet presAssocID="{73BFE8F5-057D-4D9D-BC74-787694AF66B4}" presName="linNode" presStyleCnt="0"/>
      <dgm:spPr/>
    </dgm:pt>
    <dgm:pt modelId="{9A3A48B6-E558-466C-9B41-4A514B3BD0A3}" type="pres">
      <dgm:prSet presAssocID="{73BFE8F5-057D-4D9D-BC74-787694AF66B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966C66E-98AA-4308-99E9-18AFBCB50F2E}" type="pres">
      <dgm:prSet presAssocID="{73BFE8F5-057D-4D9D-BC74-787694AF66B4}" presName="descendantText" presStyleLbl="alignAccFollowNode1" presStyleIdx="0" presStyleCnt="3">
        <dgm:presLayoutVars>
          <dgm:bulletEnabled val="1"/>
        </dgm:presLayoutVars>
      </dgm:prSet>
      <dgm:spPr/>
    </dgm:pt>
    <dgm:pt modelId="{C9E22FA4-3195-4250-9B0C-4EED6565F753}" type="pres">
      <dgm:prSet presAssocID="{9BE76869-1304-4364-B09A-59E480C47792}" presName="sp" presStyleCnt="0"/>
      <dgm:spPr/>
    </dgm:pt>
    <dgm:pt modelId="{A6E2A3B7-444A-49EE-B0C2-CABD50468763}" type="pres">
      <dgm:prSet presAssocID="{E2EBAFF7-6BEC-40C8-97CF-E9F590119E76}" presName="linNode" presStyleCnt="0"/>
      <dgm:spPr/>
    </dgm:pt>
    <dgm:pt modelId="{B1A03E25-B067-45FC-8A4E-C1B1FB466392}" type="pres">
      <dgm:prSet presAssocID="{E2EBAFF7-6BEC-40C8-97CF-E9F590119E7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AB3FCB5-962B-48D8-B5AF-84F33364D8A7}" type="pres">
      <dgm:prSet presAssocID="{E2EBAFF7-6BEC-40C8-97CF-E9F590119E76}" presName="descendantText" presStyleLbl="alignAccFollowNode1" presStyleIdx="1" presStyleCnt="3">
        <dgm:presLayoutVars>
          <dgm:bulletEnabled val="1"/>
        </dgm:presLayoutVars>
      </dgm:prSet>
      <dgm:spPr/>
    </dgm:pt>
    <dgm:pt modelId="{0172A301-4016-4BD5-996E-F9CD31610325}" type="pres">
      <dgm:prSet presAssocID="{B9F4F7C8-E35E-453F-8B6F-803DD8274D3F}" presName="sp" presStyleCnt="0"/>
      <dgm:spPr/>
    </dgm:pt>
    <dgm:pt modelId="{7653043B-5466-47EF-8160-8FBBC51C508C}" type="pres">
      <dgm:prSet presAssocID="{ECC2320D-B035-4D9C-9954-2CEFBA611CDA}" presName="linNode" presStyleCnt="0"/>
      <dgm:spPr/>
    </dgm:pt>
    <dgm:pt modelId="{A4C1A392-1039-46E4-A46D-556208AC4D1C}" type="pres">
      <dgm:prSet presAssocID="{ECC2320D-B035-4D9C-9954-2CEFBA611CD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98E3C0C-7202-4C0E-8D28-2D8C795937FD}" type="pres">
      <dgm:prSet presAssocID="{ECC2320D-B035-4D9C-9954-2CEFBA611CD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E4B3E11-E96B-4644-BCC9-F3E8B6E6A5A5}" type="presOf" srcId="{E60C2709-36E7-4542-AB18-09A7597BC162}" destId="{2AB3FCB5-962B-48D8-B5AF-84F33364D8A7}" srcOrd="0" destOrd="1" presId="urn:microsoft.com/office/officeart/2005/8/layout/vList5"/>
    <dgm:cxn modelId="{AD2B2A16-B1E1-4A64-8756-E75509A62D39}" srcId="{ECC2320D-B035-4D9C-9954-2CEFBA611CDA}" destId="{007DEE13-41EE-4538-91BB-785A1155965B}" srcOrd="1" destOrd="0" parTransId="{7A6F3870-1CC2-4E5D-BFAD-ED14DBDF8D0C}" sibTransId="{8CD01111-2E03-4432-BBD6-633FA8D7B5BE}"/>
    <dgm:cxn modelId="{4CCB602B-DBE2-485D-B8F3-9DA336E300CC}" type="presOf" srcId="{E2EBAFF7-6BEC-40C8-97CF-E9F590119E76}" destId="{B1A03E25-B067-45FC-8A4E-C1B1FB466392}" srcOrd="0" destOrd="0" presId="urn:microsoft.com/office/officeart/2005/8/layout/vList5"/>
    <dgm:cxn modelId="{16269C35-420F-4854-A2B2-6361CC84CA10}" srcId="{63DF343D-FC63-46F5-A57D-72D362FDA052}" destId="{E2EBAFF7-6BEC-40C8-97CF-E9F590119E76}" srcOrd="1" destOrd="0" parTransId="{3B50639D-2C50-4E87-A8EA-09E543985FF9}" sibTransId="{B9F4F7C8-E35E-453F-8B6F-803DD8274D3F}"/>
    <dgm:cxn modelId="{6E448C6C-9CC9-4199-A393-56396A2ED9FE}" srcId="{ECC2320D-B035-4D9C-9954-2CEFBA611CDA}" destId="{212F2DA9-4CCA-43F4-BC48-173E51C93B94}" srcOrd="0" destOrd="0" parTransId="{9D30646D-6FD7-4DA7-9151-229288A44A04}" sibTransId="{A13BC4B2-3978-44F4-9411-E3626026102B}"/>
    <dgm:cxn modelId="{AD03D877-6155-4D04-A83A-F47588D9440F}" type="presOf" srcId="{63DF343D-FC63-46F5-A57D-72D362FDA052}" destId="{F1FE751D-A3E5-412E-807F-CD42AF09CD12}" srcOrd="0" destOrd="0" presId="urn:microsoft.com/office/officeart/2005/8/layout/vList5"/>
    <dgm:cxn modelId="{C5DBFA88-A6DD-468D-AB3E-54F5FA1F8E47}" type="presOf" srcId="{007DEE13-41EE-4538-91BB-785A1155965B}" destId="{998E3C0C-7202-4C0E-8D28-2D8C795937FD}" srcOrd="0" destOrd="1" presId="urn:microsoft.com/office/officeart/2005/8/layout/vList5"/>
    <dgm:cxn modelId="{B282C589-4F31-4E0C-AEF5-61F56C6E01B7}" type="presOf" srcId="{ECC2320D-B035-4D9C-9954-2CEFBA611CDA}" destId="{A4C1A392-1039-46E4-A46D-556208AC4D1C}" srcOrd="0" destOrd="0" presId="urn:microsoft.com/office/officeart/2005/8/layout/vList5"/>
    <dgm:cxn modelId="{2FB99EB0-BFD8-4BAA-AF2D-517895BAF440}" srcId="{E2EBAFF7-6BEC-40C8-97CF-E9F590119E76}" destId="{E60C2709-36E7-4542-AB18-09A7597BC162}" srcOrd="1" destOrd="0" parTransId="{5C31BE0E-4A62-43E8-B4CA-83EE5735E9AB}" sibTransId="{AD1A9F14-8833-4A78-9503-22B6B0355414}"/>
    <dgm:cxn modelId="{F81CC7B4-3932-42F0-8CED-FC5ABD8CCAB2}" type="presOf" srcId="{2A3E6853-8BB3-4388-A343-4C23A2DD58F6}" destId="{D966C66E-98AA-4308-99E9-18AFBCB50F2E}" srcOrd="0" destOrd="1" presId="urn:microsoft.com/office/officeart/2005/8/layout/vList5"/>
    <dgm:cxn modelId="{1D9E1DB8-5D84-445B-9EE0-3E19F0423279}" srcId="{63DF343D-FC63-46F5-A57D-72D362FDA052}" destId="{ECC2320D-B035-4D9C-9954-2CEFBA611CDA}" srcOrd="2" destOrd="0" parTransId="{13138AF2-1F98-4926-B4E9-8EFF910B395E}" sibTransId="{E23A185F-5D8E-40BC-AF4A-2C8E5B4876AE}"/>
    <dgm:cxn modelId="{976DB8C1-7CE2-4A9B-B2F7-679B1AF3A456}" type="presOf" srcId="{7352BAD7-0111-43B5-9B76-3FCB01F4D417}" destId="{D966C66E-98AA-4308-99E9-18AFBCB50F2E}" srcOrd="0" destOrd="0" presId="urn:microsoft.com/office/officeart/2005/8/layout/vList5"/>
    <dgm:cxn modelId="{0F60C5C6-C5D2-4155-921B-436972722BD1}" type="presOf" srcId="{212F2DA9-4CCA-43F4-BC48-173E51C93B94}" destId="{998E3C0C-7202-4C0E-8D28-2D8C795937FD}" srcOrd="0" destOrd="0" presId="urn:microsoft.com/office/officeart/2005/8/layout/vList5"/>
    <dgm:cxn modelId="{FE8F9BCE-B74B-4871-9803-CBD4E2478DAD}" srcId="{63DF343D-FC63-46F5-A57D-72D362FDA052}" destId="{73BFE8F5-057D-4D9D-BC74-787694AF66B4}" srcOrd="0" destOrd="0" parTransId="{FEFAB351-AC72-451D-9D55-0B7C292D4FA4}" sibTransId="{9BE76869-1304-4364-B09A-59E480C47792}"/>
    <dgm:cxn modelId="{0A1016D9-3BAE-4218-AFF7-F056358D7C6A}" type="presOf" srcId="{73BFE8F5-057D-4D9D-BC74-787694AF66B4}" destId="{9A3A48B6-E558-466C-9B41-4A514B3BD0A3}" srcOrd="0" destOrd="0" presId="urn:microsoft.com/office/officeart/2005/8/layout/vList5"/>
    <dgm:cxn modelId="{91A30FDA-A397-4A33-92B4-CC001910D859}" srcId="{E2EBAFF7-6BEC-40C8-97CF-E9F590119E76}" destId="{D46C5907-C802-42F9-B6D2-82282DE5B472}" srcOrd="0" destOrd="0" parTransId="{9341CB98-09F3-4315-9FCB-1BD2B6B7FCF3}" sibTransId="{81654CC3-29D3-4B35-BACD-1078EA51A8E6}"/>
    <dgm:cxn modelId="{504B52DA-764C-477B-BCB3-2974F79A762A}" srcId="{73BFE8F5-057D-4D9D-BC74-787694AF66B4}" destId="{7352BAD7-0111-43B5-9B76-3FCB01F4D417}" srcOrd="0" destOrd="0" parTransId="{E49E6F1F-8DA9-49A8-A634-368E100EB15A}" sibTransId="{24B1C6C9-408B-4818-B1F5-8F4C29CE7997}"/>
    <dgm:cxn modelId="{D8A467E9-1308-4A1D-88BC-A9E1EBE286A6}" srcId="{73BFE8F5-057D-4D9D-BC74-787694AF66B4}" destId="{2A3E6853-8BB3-4388-A343-4C23A2DD58F6}" srcOrd="1" destOrd="0" parTransId="{23F5650C-5766-4129-A1FC-67B000B1117C}" sibTransId="{04D52948-0CD9-4F62-9AAD-B9E89DC03C04}"/>
    <dgm:cxn modelId="{5A6DC4EE-FB2E-4151-8485-B55215E6E6AF}" type="presOf" srcId="{D46C5907-C802-42F9-B6D2-82282DE5B472}" destId="{2AB3FCB5-962B-48D8-B5AF-84F33364D8A7}" srcOrd="0" destOrd="0" presId="urn:microsoft.com/office/officeart/2005/8/layout/vList5"/>
    <dgm:cxn modelId="{817504BA-C3C1-4515-A7A9-3BEF72B0AEF4}" type="presParOf" srcId="{F1FE751D-A3E5-412E-807F-CD42AF09CD12}" destId="{653D956B-2124-48FF-AB2C-EE4ECA9A4CF0}" srcOrd="0" destOrd="0" presId="urn:microsoft.com/office/officeart/2005/8/layout/vList5"/>
    <dgm:cxn modelId="{B76E4A30-DB85-4774-8C3D-0F9EABDA2762}" type="presParOf" srcId="{653D956B-2124-48FF-AB2C-EE4ECA9A4CF0}" destId="{9A3A48B6-E558-466C-9B41-4A514B3BD0A3}" srcOrd="0" destOrd="0" presId="urn:microsoft.com/office/officeart/2005/8/layout/vList5"/>
    <dgm:cxn modelId="{438572AE-C229-42B8-AD74-3D360638CC34}" type="presParOf" srcId="{653D956B-2124-48FF-AB2C-EE4ECA9A4CF0}" destId="{D966C66E-98AA-4308-99E9-18AFBCB50F2E}" srcOrd="1" destOrd="0" presId="urn:microsoft.com/office/officeart/2005/8/layout/vList5"/>
    <dgm:cxn modelId="{0D8DB1E9-B6C6-441B-9352-4B735A1FAD1F}" type="presParOf" srcId="{F1FE751D-A3E5-412E-807F-CD42AF09CD12}" destId="{C9E22FA4-3195-4250-9B0C-4EED6565F753}" srcOrd="1" destOrd="0" presId="urn:microsoft.com/office/officeart/2005/8/layout/vList5"/>
    <dgm:cxn modelId="{66042D7C-1024-4D4E-A35A-1EE8C0B54263}" type="presParOf" srcId="{F1FE751D-A3E5-412E-807F-CD42AF09CD12}" destId="{A6E2A3B7-444A-49EE-B0C2-CABD50468763}" srcOrd="2" destOrd="0" presId="urn:microsoft.com/office/officeart/2005/8/layout/vList5"/>
    <dgm:cxn modelId="{FDF7956A-7C04-4CB5-BB01-F32DC849760C}" type="presParOf" srcId="{A6E2A3B7-444A-49EE-B0C2-CABD50468763}" destId="{B1A03E25-B067-45FC-8A4E-C1B1FB466392}" srcOrd="0" destOrd="0" presId="urn:microsoft.com/office/officeart/2005/8/layout/vList5"/>
    <dgm:cxn modelId="{AEE826A4-C7EB-40FA-8408-FEFDAFCC1CE7}" type="presParOf" srcId="{A6E2A3B7-444A-49EE-B0C2-CABD50468763}" destId="{2AB3FCB5-962B-48D8-B5AF-84F33364D8A7}" srcOrd="1" destOrd="0" presId="urn:microsoft.com/office/officeart/2005/8/layout/vList5"/>
    <dgm:cxn modelId="{F47E15B9-5BB0-48E7-9F65-80D54B9F9C32}" type="presParOf" srcId="{F1FE751D-A3E5-412E-807F-CD42AF09CD12}" destId="{0172A301-4016-4BD5-996E-F9CD31610325}" srcOrd="3" destOrd="0" presId="urn:microsoft.com/office/officeart/2005/8/layout/vList5"/>
    <dgm:cxn modelId="{50309ED6-C9C2-49C2-BFAD-130CBDF1192B}" type="presParOf" srcId="{F1FE751D-A3E5-412E-807F-CD42AF09CD12}" destId="{7653043B-5466-47EF-8160-8FBBC51C508C}" srcOrd="4" destOrd="0" presId="urn:microsoft.com/office/officeart/2005/8/layout/vList5"/>
    <dgm:cxn modelId="{DD4AFB89-B53D-4AE3-B76D-7A51F447C44C}" type="presParOf" srcId="{7653043B-5466-47EF-8160-8FBBC51C508C}" destId="{A4C1A392-1039-46E4-A46D-556208AC4D1C}" srcOrd="0" destOrd="0" presId="urn:microsoft.com/office/officeart/2005/8/layout/vList5"/>
    <dgm:cxn modelId="{84597A1C-0BC5-4615-B2CB-B0A001D253C0}" type="presParOf" srcId="{7653043B-5466-47EF-8160-8FBBC51C508C}" destId="{998E3C0C-7202-4C0E-8D28-2D8C795937F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6C66E-98AA-4308-99E9-18AFBCB50F2E}">
      <dsp:nvSpPr>
        <dsp:cNvPr id="0" name=""/>
        <dsp:cNvSpPr/>
      </dsp:nvSpPr>
      <dsp:spPr>
        <a:xfrm rot="5400000">
          <a:off x="6393956" y="-2416311"/>
          <a:ext cx="1513303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000" kern="1200" dirty="0"/>
            <a:t>Début et fin brutale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000" kern="1200" dirty="0"/>
            <a:t>Pas de prodrome</a:t>
          </a:r>
        </a:p>
      </dsp:txBody>
      <dsp:txXfrm rot="-5400000">
        <a:off x="3785616" y="265902"/>
        <a:ext cx="6656111" cy="1365557"/>
      </dsp:txXfrm>
    </dsp:sp>
    <dsp:sp modelId="{9A3A48B6-E558-466C-9B41-4A514B3BD0A3}">
      <dsp:nvSpPr>
        <dsp:cNvPr id="0" name=""/>
        <dsp:cNvSpPr/>
      </dsp:nvSpPr>
      <dsp:spPr>
        <a:xfrm>
          <a:off x="0" y="2866"/>
          <a:ext cx="3785616" cy="18916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Syncope vraie</a:t>
          </a:r>
        </a:p>
      </dsp:txBody>
      <dsp:txXfrm>
        <a:off x="92342" y="95208"/>
        <a:ext cx="3600932" cy="1706944"/>
      </dsp:txXfrm>
    </dsp:sp>
    <dsp:sp modelId="{2AB3FCB5-962B-48D8-B5AF-84F33364D8A7}">
      <dsp:nvSpPr>
        <dsp:cNvPr id="0" name=""/>
        <dsp:cNvSpPr/>
      </dsp:nvSpPr>
      <dsp:spPr>
        <a:xfrm rot="5400000">
          <a:off x="6393956" y="-430100"/>
          <a:ext cx="1513303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000" kern="1200" dirty="0"/>
            <a:t>Cortège vagal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000" kern="1200" dirty="0"/>
            <a:t>Situation favorisante</a:t>
          </a:r>
        </a:p>
      </dsp:txBody>
      <dsp:txXfrm rot="-5400000">
        <a:off x="3785616" y="2252113"/>
        <a:ext cx="6656111" cy="1365557"/>
      </dsp:txXfrm>
    </dsp:sp>
    <dsp:sp modelId="{B1A03E25-B067-45FC-8A4E-C1B1FB466392}">
      <dsp:nvSpPr>
        <dsp:cNvPr id="0" name=""/>
        <dsp:cNvSpPr/>
      </dsp:nvSpPr>
      <dsp:spPr>
        <a:xfrm>
          <a:off x="0" y="1989076"/>
          <a:ext cx="3785616" cy="18916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Syncope </a:t>
          </a:r>
          <a:r>
            <a:rPr lang="fr-FR" sz="4300" kern="1200" dirty="0" err="1"/>
            <a:t>vaso-vagale</a:t>
          </a:r>
          <a:endParaRPr lang="fr-FR" sz="4300" kern="1200" dirty="0"/>
        </a:p>
      </dsp:txBody>
      <dsp:txXfrm>
        <a:off x="92342" y="2081418"/>
        <a:ext cx="3600932" cy="1706944"/>
      </dsp:txXfrm>
    </dsp:sp>
    <dsp:sp modelId="{998E3C0C-7202-4C0E-8D28-2D8C795937FD}">
      <dsp:nvSpPr>
        <dsp:cNvPr id="0" name=""/>
        <dsp:cNvSpPr/>
      </dsp:nvSpPr>
      <dsp:spPr>
        <a:xfrm rot="5400000">
          <a:off x="6393956" y="1556109"/>
          <a:ext cx="1513303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000" kern="1200" dirty="0"/>
            <a:t>Au levé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4000" kern="1200" dirty="0"/>
            <a:t>Souvent sujet </a:t>
          </a:r>
          <a:r>
            <a:rPr lang="fr-FR" sz="4000" kern="1200" dirty="0" err="1"/>
            <a:t>agé</a:t>
          </a:r>
          <a:endParaRPr lang="fr-FR" sz="4000" kern="1200" dirty="0"/>
        </a:p>
      </dsp:txBody>
      <dsp:txXfrm rot="-5400000">
        <a:off x="3785616" y="4238323"/>
        <a:ext cx="6656111" cy="1365557"/>
      </dsp:txXfrm>
    </dsp:sp>
    <dsp:sp modelId="{A4C1A392-1039-46E4-A46D-556208AC4D1C}">
      <dsp:nvSpPr>
        <dsp:cNvPr id="0" name=""/>
        <dsp:cNvSpPr/>
      </dsp:nvSpPr>
      <dsp:spPr>
        <a:xfrm>
          <a:off x="0" y="3975286"/>
          <a:ext cx="3785616" cy="18916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300" kern="1200" dirty="0"/>
            <a:t>Hypotension orthostatique</a:t>
          </a:r>
        </a:p>
      </dsp:txBody>
      <dsp:txXfrm>
        <a:off x="92342" y="4067628"/>
        <a:ext cx="3600932" cy="1706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6575" y="1264810"/>
            <a:ext cx="2245555" cy="33764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77178" y="628649"/>
            <a:ext cx="12904078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5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67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92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A997-7D75-42D5-85D5-2AE744CF7CCA}" type="datetimeFigureOut">
              <a:rPr lang="en-US" smtClean="0"/>
              <a:t>9/30/22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EC603-F015-41DF-81E3-37DFCC7E73D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4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/>
          <a:srcRect l="47778"/>
          <a:stretch/>
        </p:blipFill>
        <p:spPr>
          <a:xfrm>
            <a:off x="0" y="29173"/>
            <a:ext cx="6366933" cy="9669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18991" y="3612821"/>
            <a:ext cx="6873009" cy="3245179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-61061"/>
            <a:ext cx="1330036" cy="1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2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96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90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16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47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58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0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04CAC-03B2-3246-B12C-2FFB0403C8F8}" type="datetimeFigureOut">
              <a:rPr lang="fr-FR" smtClean="0"/>
              <a:t>30/09/2022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E2972-1C5A-EC45-A670-9E5ADB192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86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614D3DF-0EE9-5E47-9D12-58D7CF245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 algn="r">
              <a:buNone/>
            </a:pPr>
            <a:endParaRPr lang="fr-FR" sz="3500" i="1" dirty="0"/>
          </a:p>
          <a:p>
            <a:pPr marL="0" indent="0">
              <a:buNone/>
            </a:pPr>
            <a:r>
              <a:rPr lang="fr-FR" sz="3500" b="1" dirty="0"/>
              <a:t>                      Malaise / syncope, signes d’alerte  </a:t>
            </a:r>
          </a:p>
          <a:p>
            <a:pPr marL="0" indent="0">
              <a:buNone/>
            </a:pPr>
            <a:r>
              <a:rPr lang="fr-FR" sz="3500" b="1" dirty="0"/>
              <a:t>                                Quand faire un bilan ? </a:t>
            </a:r>
          </a:p>
          <a:p>
            <a:pPr marL="0" indent="0" algn="r">
              <a:buNone/>
            </a:pPr>
            <a:endParaRPr lang="fr-FR" b="1" dirty="0"/>
          </a:p>
          <a:p>
            <a:pPr marL="0" indent="0" algn="r">
              <a:buNone/>
            </a:pPr>
            <a:endParaRPr lang="fr-FR" i="1" dirty="0"/>
          </a:p>
          <a:p>
            <a:pPr marL="0" indent="0" algn="r">
              <a:buNone/>
            </a:pPr>
            <a:endParaRPr lang="fr-FR" i="1" dirty="0"/>
          </a:p>
          <a:p>
            <a:pPr marL="0" indent="0" algn="r">
              <a:buNone/>
            </a:pPr>
            <a:endParaRPr lang="fr-FR" i="1" dirty="0"/>
          </a:p>
          <a:p>
            <a:pPr marL="0" indent="0" algn="r">
              <a:buNone/>
            </a:pPr>
            <a:endParaRPr lang="fr-FR" i="1" dirty="0"/>
          </a:p>
          <a:p>
            <a:pPr marL="0" indent="0" algn="r">
              <a:buNone/>
            </a:pPr>
            <a:r>
              <a:rPr lang="fr-FR" sz="2200" i="1" dirty="0"/>
              <a:t>Dr BOUDIAS Antoine</a:t>
            </a:r>
          </a:p>
          <a:p>
            <a:pPr marL="0" indent="0" algn="r">
              <a:buNone/>
            </a:pPr>
            <a:r>
              <a:rPr lang="fr-FR" sz="2200" i="1" dirty="0"/>
              <a:t>Rencontres médicales – Vic-sur-Cère - Le 1/10/2022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0D13EB-A936-8043-BC3E-E7BC490CC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596" y="293897"/>
            <a:ext cx="2461491" cy="890888"/>
          </a:xfrm>
          <a:prstGeom prst="rect">
            <a:avLst/>
          </a:prstGeom>
        </p:spPr>
      </p:pic>
      <p:pic>
        <p:nvPicPr>
          <p:cNvPr id="4" name="Image 7" descr="PictOnlyCouleurM.png">
            <a:extLst>
              <a:ext uri="{FF2B5EF4-FFF2-40B4-BE49-F238E27FC236}">
                <a16:creationId xmlns:a16="http://schemas.microsoft.com/office/drawing/2014/main" id="{4EB90581-1002-7F4A-A441-F18BD1433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57" y="4973893"/>
            <a:ext cx="1253710" cy="12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9B8145-1C24-5141-BE14-F946768AC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910" y="5106159"/>
            <a:ext cx="1571632" cy="98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8AE1DB-D2BE-8942-B5D5-53E4157D3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648" y="1774324"/>
            <a:ext cx="2890439" cy="33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05726" y="112820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3000" i="1" u="sng" dirty="0">
                <a:solidFill>
                  <a:schemeClr val="accent5">
                    <a:lumMod val="75000"/>
                  </a:schemeClr>
                </a:solidFill>
              </a:rPr>
              <a:t>Examen clinique </a:t>
            </a:r>
          </a:p>
          <a:p>
            <a:pPr lvl="2">
              <a:buFont typeface="Wingdings" pitchFamily="2" charset="2"/>
              <a:buChar char="Ø"/>
            </a:pPr>
            <a:endParaRPr lang="fr-FR" sz="2400" dirty="0"/>
          </a:p>
          <a:p>
            <a:pPr lvl="2">
              <a:buFont typeface="Wingdings" pitchFamily="2" charset="2"/>
              <a:buChar char="Ø"/>
            </a:pPr>
            <a:r>
              <a:rPr lang="fr-FR" sz="2600" dirty="0"/>
              <a:t> PA, FC</a:t>
            </a:r>
          </a:p>
          <a:p>
            <a:pPr lvl="2">
              <a:buFont typeface="Wingdings" pitchFamily="2" charset="2"/>
              <a:buChar char="Ø"/>
            </a:pPr>
            <a:r>
              <a:rPr lang="fr-FR" sz="2600" dirty="0"/>
              <a:t> souffle cardiaque et vasculaire</a:t>
            </a:r>
          </a:p>
          <a:p>
            <a:pPr lvl="2">
              <a:buFont typeface="Wingdings" pitchFamily="2" charset="2"/>
              <a:buChar char="Ø"/>
            </a:pPr>
            <a:r>
              <a:rPr lang="fr-FR" sz="2600" u="sng" dirty="0"/>
              <a:t> Glycémie</a:t>
            </a:r>
          </a:p>
          <a:p>
            <a:endParaRPr lang="fr-FR" sz="2400" u="sng" dirty="0"/>
          </a:p>
          <a:p>
            <a:pPr marL="0" indent="0">
              <a:buNone/>
            </a:pPr>
            <a:endParaRPr lang="fr-FR" sz="2400" i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i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i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3000" i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3000" i="1" u="sng" dirty="0">
                <a:solidFill>
                  <a:schemeClr val="accent5">
                    <a:lumMod val="75000"/>
                  </a:schemeClr>
                </a:solidFill>
              </a:rPr>
              <a:t>Hypotension orthostatique</a:t>
            </a:r>
            <a:r>
              <a:rPr lang="fr-FR" sz="30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FR" sz="1400" i="1" dirty="0"/>
              <a:t>								</a:t>
            </a:r>
            <a:endParaRPr lang="fr-FR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422176" y="64725"/>
            <a:ext cx="18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90793" y="55793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Clinique: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BC210F-FDA7-474E-B0DA-866914DA4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594" y="1313764"/>
            <a:ext cx="5649227" cy="8298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4343CE-F9FA-0942-A163-DE549E74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593" y="2329156"/>
            <a:ext cx="5641075" cy="16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902631E-B721-1F45-8770-6D8EF0FCC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0441" y="575843"/>
            <a:ext cx="6261559" cy="600352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409BBC-6407-F745-89C8-96D5A2DA07FD}"/>
              </a:ext>
            </a:extLst>
          </p:cNvPr>
          <p:cNvSpPr/>
          <p:nvPr/>
        </p:nvSpPr>
        <p:spPr>
          <a:xfrm>
            <a:off x="1422176" y="64725"/>
            <a:ext cx="18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F9930-7E52-1E4C-ACA3-77E8F5ADFFC1}"/>
              </a:ext>
            </a:extLst>
          </p:cNvPr>
          <p:cNvSpPr txBox="1"/>
          <p:nvPr/>
        </p:nvSpPr>
        <p:spPr>
          <a:xfrm>
            <a:off x="1948721" y="575843"/>
            <a:ext cx="56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ECG</a:t>
            </a:r>
          </a:p>
        </p:txBody>
      </p:sp>
      <p:pic>
        <p:nvPicPr>
          <p:cNvPr id="7" name="Picture 2" descr="Résultat de recherche d'images pour &quot;bav 3&quot;">
            <a:extLst>
              <a:ext uri="{FF2B5EF4-FFF2-40B4-BE49-F238E27FC236}">
                <a16:creationId xmlns:a16="http://schemas.microsoft.com/office/drawing/2014/main" id="{9C9C24F4-CBCF-2246-AD6A-A5029193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4118" r="12218"/>
          <a:stretch>
            <a:fillRect/>
          </a:stretch>
        </p:blipFill>
        <p:spPr bwMode="auto">
          <a:xfrm>
            <a:off x="214282" y="4975573"/>
            <a:ext cx="5501299" cy="1204139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01E83F1-01DC-7D4D-9B46-B132FCB6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3233" b="1405"/>
          <a:stretch>
            <a:fillRect/>
          </a:stretch>
        </p:blipFill>
        <p:spPr bwMode="auto">
          <a:xfrm>
            <a:off x="-23841" y="1807251"/>
            <a:ext cx="5694147" cy="274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885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CC3D5512-884B-8549-BDE2-69A04A592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282" y="-565184"/>
            <a:ext cx="10253272" cy="74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5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409BBC-6407-F745-89C8-96D5A2DA07FD}"/>
              </a:ext>
            </a:extLst>
          </p:cNvPr>
          <p:cNvSpPr/>
          <p:nvPr/>
        </p:nvSpPr>
        <p:spPr>
          <a:xfrm>
            <a:off x="1422176" y="64725"/>
            <a:ext cx="18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F9930-7E52-1E4C-ACA3-77E8F5ADFFC1}"/>
              </a:ext>
            </a:extLst>
          </p:cNvPr>
          <p:cNvSpPr txBox="1"/>
          <p:nvPr/>
        </p:nvSpPr>
        <p:spPr>
          <a:xfrm>
            <a:off x="1948721" y="575843"/>
            <a:ext cx="56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ECG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8B72B8-F7D7-D442-B2F1-886B0976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83" y="5559"/>
            <a:ext cx="13351797" cy="68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409BBC-6407-F745-89C8-96D5A2DA07FD}"/>
              </a:ext>
            </a:extLst>
          </p:cNvPr>
          <p:cNvSpPr/>
          <p:nvPr/>
        </p:nvSpPr>
        <p:spPr>
          <a:xfrm>
            <a:off x="1422176" y="64725"/>
            <a:ext cx="18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F9930-7E52-1E4C-ACA3-77E8F5ADFFC1}"/>
              </a:ext>
            </a:extLst>
          </p:cNvPr>
          <p:cNvSpPr txBox="1"/>
          <p:nvPr/>
        </p:nvSpPr>
        <p:spPr>
          <a:xfrm>
            <a:off x="1948721" y="575843"/>
            <a:ext cx="56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ECG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8471BE-9FB0-124C-941F-51937BC8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38" y="0"/>
            <a:ext cx="1100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8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A42A062B-0F08-DE4B-A510-A983E90A9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724" y="0"/>
            <a:ext cx="11343495" cy="6639368"/>
          </a:xfrm>
        </p:spPr>
      </p:pic>
    </p:spTree>
    <p:extLst>
      <p:ext uri="{BB962C8B-B14F-4D97-AF65-F5344CB8AC3E}">
        <p14:creationId xmlns:p14="http://schemas.microsoft.com/office/powerpoint/2010/main" val="250942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409BBC-6407-F745-89C8-96D5A2DA07FD}"/>
              </a:ext>
            </a:extLst>
          </p:cNvPr>
          <p:cNvSpPr/>
          <p:nvPr/>
        </p:nvSpPr>
        <p:spPr>
          <a:xfrm>
            <a:off x="1422176" y="64725"/>
            <a:ext cx="18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F9930-7E52-1E4C-ACA3-77E8F5ADFFC1}"/>
              </a:ext>
            </a:extLst>
          </p:cNvPr>
          <p:cNvSpPr txBox="1"/>
          <p:nvPr/>
        </p:nvSpPr>
        <p:spPr>
          <a:xfrm>
            <a:off x="1948721" y="575843"/>
            <a:ext cx="56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ECG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74283-E916-C240-803F-B59FCD36E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92"/>
          <a:stretch/>
        </p:blipFill>
        <p:spPr>
          <a:xfrm rot="16200000">
            <a:off x="2547085" y="-3534967"/>
            <a:ext cx="7060367" cy="141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09" y="-1"/>
            <a:ext cx="9811074" cy="6773793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203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1C7611C-ED19-F345-B505-9667499F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1" y="1124261"/>
            <a:ext cx="11862216" cy="5343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900" b="1" dirty="0"/>
              <a:t>Quand faire un bilan ??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4600" b="1" dirty="0">
                <a:solidFill>
                  <a:srgbClr val="FF0000"/>
                </a:solidFill>
              </a:rPr>
              <a:t>Interrogatoire policier :</a:t>
            </a:r>
            <a:endParaRPr lang="fr-FR" sz="4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b="1" dirty="0"/>
              <a:t>	</a:t>
            </a:r>
            <a:r>
              <a:rPr lang="fr-FR" sz="4200" b="1" dirty="0"/>
              <a:t>✓ Terrain: antécédents personnels et familiaux de cardiopathie, mort subite</a:t>
            </a:r>
          </a:p>
          <a:p>
            <a:pPr marL="0" indent="0">
              <a:buNone/>
            </a:pPr>
            <a:r>
              <a:rPr lang="fr-FR" sz="4200" b="1" dirty="0"/>
              <a:t>	✓ Signes fonctionnels associés</a:t>
            </a:r>
          </a:p>
          <a:p>
            <a:pPr marL="0" indent="0">
              <a:buNone/>
            </a:pPr>
            <a:r>
              <a:rPr lang="fr-FR" sz="4200" b="1" dirty="0"/>
              <a:t>	✓ Caractéristiques de la syncope </a:t>
            </a:r>
          </a:p>
          <a:p>
            <a:pPr marL="0" indent="0">
              <a:buNone/>
            </a:pPr>
            <a:endParaRPr lang="fr-FR" sz="4200" b="1" dirty="0"/>
          </a:p>
          <a:p>
            <a:pPr marL="0" indent="0">
              <a:buNone/>
            </a:pPr>
            <a:endParaRPr lang="fr-FR" sz="4200" b="1" dirty="0"/>
          </a:p>
          <a:p>
            <a:pPr marL="0" indent="0">
              <a:buNone/>
            </a:pPr>
            <a:endParaRPr lang="fr-FR" sz="4200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1F987F-CCBC-9643-93C2-523BA4B80507}"/>
              </a:ext>
            </a:extLst>
          </p:cNvPr>
          <p:cNvSpPr txBox="1"/>
          <p:nvPr/>
        </p:nvSpPr>
        <p:spPr>
          <a:xfrm>
            <a:off x="1319135" y="0"/>
            <a:ext cx="10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30A1DC-CDB0-7348-B707-2D224AD31724}"/>
              </a:ext>
            </a:extLst>
          </p:cNvPr>
          <p:cNvSpPr txBox="1"/>
          <p:nvPr/>
        </p:nvSpPr>
        <p:spPr>
          <a:xfrm>
            <a:off x="1543987" y="485107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8031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BBBF12F-23E1-9A44-B813-B5AFB0EB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78" y="140590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800" b="1" dirty="0">
                <a:solidFill>
                  <a:srgbClr val="FF0000"/>
                </a:solidFill>
              </a:rPr>
              <a:t>Anomalie de l’examen clinique 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sz="3800" b="1" dirty="0"/>
              <a:t>✓ </a:t>
            </a:r>
            <a:r>
              <a:rPr lang="fr-FR" sz="3900" b="1" dirty="0"/>
              <a:t>constantes : bradycardie, hypotension</a:t>
            </a:r>
          </a:p>
          <a:p>
            <a:pPr marL="0" indent="0">
              <a:buNone/>
            </a:pPr>
            <a:r>
              <a:rPr lang="fr-FR" sz="3900" b="1" dirty="0"/>
              <a:t>	✓ souffle cardiaque ou vasculaire </a:t>
            </a:r>
          </a:p>
          <a:p>
            <a:pPr marL="0" indent="0">
              <a:buNone/>
            </a:pPr>
            <a:r>
              <a:rPr lang="fr-FR" sz="3900" b="1" dirty="0"/>
              <a:t>	✓ </a:t>
            </a:r>
            <a:r>
              <a:rPr lang="fr-FR" sz="3900" b="1" dirty="0" err="1"/>
              <a:t>dysautonomie</a:t>
            </a:r>
            <a:r>
              <a:rPr lang="fr-FR" sz="3900" b="1" dirty="0"/>
              <a:t> et hypotension orthostatique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3800" b="1" dirty="0">
                <a:solidFill>
                  <a:srgbClr val="FF0000"/>
                </a:solidFill>
              </a:rPr>
              <a:t>Anomalie à l’ECG : 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sz="4200" b="1" dirty="0"/>
              <a:t>✓ </a:t>
            </a:r>
            <a:r>
              <a:rPr lang="fr-FR" sz="3900" b="1" dirty="0"/>
              <a:t>signe d’ischémie, nécrose</a:t>
            </a:r>
          </a:p>
          <a:p>
            <a:pPr marL="0" indent="0">
              <a:buNone/>
            </a:pPr>
            <a:r>
              <a:rPr lang="fr-FR" sz="3900" b="1" dirty="0"/>
              <a:t>	✓ trouble </a:t>
            </a:r>
            <a:r>
              <a:rPr lang="fr-FR" sz="3900" b="1" dirty="0" err="1"/>
              <a:t>conductif</a:t>
            </a:r>
            <a:r>
              <a:rPr lang="fr-FR" sz="3900" b="1" dirty="0"/>
              <a:t> : BAV1, bloc de branche, BAV2..</a:t>
            </a:r>
          </a:p>
          <a:p>
            <a:pPr marL="0" indent="0">
              <a:buNone/>
            </a:pPr>
            <a:r>
              <a:rPr lang="fr-FR" sz="3900" b="1" dirty="0"/>
              <a:t>	✓ CMH, QT long, </a:t>
            </a:r>
            <a:r>
              <a:rPr lang="fr-FR" sz="3900" b="1" dirty="0" err="1"/>
              <a:t>Brugada</a:t>
            </a:r>
            <a:r>
              <a:rPr lang="fr-FR" sz="3900" b="1" dirty="0"/>
              <a:t> 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C3E5A6-3A7A-5A4D-A6C3-A41C3BD1822F}"/>
              </a:ext>
            </a:extLst>
          </p:cNvPr>
          <p:cNvSpPr txBox="1"/>
          <p:nvPr/>
        </p:nvSpPr>
        <p:spPr>
          <a:xfrm>
            <a:off x="1543987" y="485107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CFB502-062F-0C43-98DE-56B5E1213BCC}"/>
              </a:ext>
            </a:extLst>
          </p:cNvPr>
          <p:cNvSpPr txBox="1"/>
          <p:nvPr/>
        </p:nvSpPr>
        <p:spPr>
          <a:xfrm>
            <a:off x="1319135" y="0"/>
            <a:ext cx="10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</p:spTree>
    <p:extLst>
      <p:ext uri="{BB962C8B-B14F-4D97-AF65-F5344CB8AC3E}">
        <p14:creationId xmlns:p14="http://schemas.microsoft.com/office/powerpoint/2010/main" val="9701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82781" y="2247254"/>
            <a:ext cx="9911049" cy="3006671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4500" dirty="0"/>
              <a:t>Perte de conscience</a:t>
            </a:r>
            <a:r>
              <a:rPr lang="fr-FR" sz="4500" dirty="0">
                <a:solidFill>
                  <a:schemeClr val="accent5">
                    <a:lumMod val="75000"/>
                  </a:schemeClr>
                </a:solidFill>
              </a:rPr>
              <a:t> transitoire</a:t>
            </a:r>
            <a:r>
              <a:rPr lang="fr-FR" sz="4500" dirty="0"/>
              <a:t>, secondaire à une </a:t>
            </a:r>
            <a:r>
              <a:rPr lang="fr-FR" sz="4500" dirty="0" err="1">
                <a:solidFill>
                  <a:schemeClr val="accent5">
                    <a:lumMod val="75000"/>
                  </a:schemeClr>
                </a:solidFill>
              </a:rPr>
              <a:t>hypoperfusion</a:t>
            </a:r>
            <a:r>
              <a:rPr lang="fr-FR" sz="4500" dirty="0">
                <a:solidFill>
                  <a:schemeClr val="accent5">
                    <a:lumMod val="75000"/>
                  </a:schemeClr>
                </a:solidFill>
              </a:rPr>
              <a:t> cérébrale</a:t>
            </a:r>
            <a:r>
              <a:rPr lang="fr-FR" sz="4500" dirty="0"/>
              <a:t>, caractérisée par un </a:t>
            </a:r>
            <a:r>
              <a:rPr lang="fr-FR" sz="4500" dirty="0">
                <a:solidFill>
                  <a:schemeClr val="accent5">
                    <a:lumMod val="75000"/>
                  </a:schemeClr>
                </a:solidFill>
              </a:rPr>
              <a:t>début brutal</a:t>
            </a:r>
            <a:r>
              <a:rPr lang="fr-FR" sz="4500" dirty="0"/>
              <a:t>, </a:t>
            </a:r>
            <a:r>
              <a:rPr lang="fr-FR" sz="4500" dirty="0">
                <a:solidFill>
                  <a:schemeClr val="accent5">
                    <a:lumMod val="75000"/>
                  </a:schemeClr>
                </a:solidFill>
              </a:rPr>
              <a:t>de courte durée</a:t>
            </a:r>
            <a:r>
              <a:rPr lang="fr-FR" sz="4500" dirty="0"/>
              <a:t>, retour spontanée à la conscience.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sz="1600" i="1" dirty="0"/>
              <a:t>           									</a:t>
            </a:r>
            <a:r>
              <a:rPr lang="fr-FR" sz="2100" i="1" dirty="0"/>
              <a:t>ESC 2018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37854" y="512618"/>
            <a:ext cx="1214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37854" y="3301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8" y="4859311"/>
            <a:ext cx="3162300" cy="127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346872" y="327952"/>
            <a:ext cx="385345" cy="13531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Picture 6" descr="ésultat de recherche d'images pour &quot;point d'interrogation personnage&quot;">
            <a:extLst>
              <a:ext uri="{FF2B5EF4-FFF2-40B4-BE49-F238E27FC236}">
                <a16:creationId xmlns:a16="http://schemas.microsoft.com/office/drawing/2014/main" id="{EA184071-D84E-4340-9C2C-38E4C0FF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188" y="372633"/>
            <a:ext cx="1669905" cy="16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5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2126034-F595-5F4E-9EF5-B40888DBB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2099945"/>
            <a:ext cx="10515600" cy="4351338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r">
              <a:buNone/>
            </a:pPr>
            <a:endParaRPr lang="fr-FR" dirty="0"/>
          </a:p>
          <a:p>
            <a:pPr marL="0" indent="0" algn="r">
              <a:buNone/>
            </a:pPr>
            <a:endParaRPr lang="fr-FR" sz="1800" i="1" dirty="0"/>
          </a:p>
          <a:p>
            <a:pPr marL="0" indent="0" algn="r">
              <a:buNone/>
            </a:pPr>
            <a:endParaRPr lang="fr-FR" sz="1800" i="1" dirty="0"/>
          </a:p>
          <a:p>
            <a:pPr marL="0" indent="0">
              <a:buNone/>
            </a:pPr>
            <a:r>
              <a:rPr lang="fr-FR" sz="1800" i="1" dirty="0" err="1"/>
              <a:t>aboudias@chu-clermontferrand.fr</a:t>
            </a:r>
            <a:endParaRPr lang="fr-FR" sz="18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F4868-9AC7-EB4D-B6FE-2A850BB78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141" y="0"/>
            <a:ext cx="1695859" cy="17920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B8AC93-38A1-6843-935E-B5793AD73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488"/>
            <a:ext cx="12192000" cy="42840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49D5AB-D1CD-934F-BB1F-02C49E99197D}"/>
              </a:ext>
            </a:extLst>
          </p:cNvPr>
          <p:cNvSpPr txBox="1"/>
          <p:nvPr/>
        </p:nvSpPr>
        <p:spPr>
          <a:xfrm>
            <a:off x="6781800" y="576412"/>
            <a:ext cx="355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Merci de votre attention </a:t>
            </a:r>
          </a:p>
        </p:txBody>
      </p:sp>
    </p:spTree>
    <p:extLst>
      <p:ext uri="{BB962C8B-B14F-4D97-AF65-F5344CB8AC3E}">
        <p14:creationId xmlns:p14="http://schemas.microsoft.com/office/powerpoint/2010/main" val="250113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C70FB8-7BDF-8546-8FB2-34AA689351FF}"/>
              </a:ext>
            </a:extLst>
          </p:cNvPr>
          <p:cNvSpPr txBox="1"/>
          <p:nvPr/>
        </p:nvSpPr>
        <p:spPr>
          <a:xfrm>
            <a:off x="1537854" y="3301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07F394-EE18-6646-801C-24E13683B84C}"/>
              </a:ext>
            </a:extLst>
          </p:cNvPr>
          <p:cNvSpPr txBox="1"/>
          <p:nvPr/>
        </p:nvSpPr>
        <p:spPr>
          <a:xfrm>
            <a:off x="1611400" y="545131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Physiopathologie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72F6150E-93CE-7846-A382-0697CE5DE1F4}"/>
              </a:ext>
            </a:extLst>
          </p:cNvPr>
          <p:cNvSpPr/>
          <p:nvPr/>
        </p:nvSpPr>
        <p:spPr>
          <a:xfrm>
            <a:off x="1055704" y="2650963"/>
            <a:ext cx="4211884" cy="171489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C5F50F03-7358-B646-94D2-CAC4689F74C1}"/>
              </a:ext>
            </a:extLst>
          </p:cNvPr>
          <p:cNvSpPr/>
          <p:nvPr/>
        </p:nvSpPr>
        <p:spPr>
          <a:xfrm>
            <a:off x="914400" y="4764203"/>
            <a:ext cx="2025834" cy="134669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ELECTRIQUE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3A033236-A388-6845-ABD5-19B7BF4DB179}"/>
              </a:ext>
            </a:extLst>
          </p:cNvPr>
          <p:cNvSpPr/>
          <p:nvPr/>
        </p:nvSpPr>
        <p:spPr>
          <a:xfrm>
            <a:off x="6239391" y="4774287"/>
            <a:ext cx="2383991" cy="1346697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18C36E91-9D69-1941-8515-ABC05A075B14}"/>
              </a:ext>
            </a:extLst>
          </p:cNvPr>
          <p:cNvSpPr/>
          <p:nvPr/>
        </p:nvSpPr>
        <p:spPr>
          <a:xfrm>
            <a:off x="3810511" y="1294370"/>
            <a:ext cx="3998563" cy="1128686"/>
          </a:xfrm>
          <a:prstGeom prst="roundRect">
            <a:avLst/>
          </a:prstGeom>
          <a:gradFill flip="none" rotWithShape="1">
            <a:gsLst>
              <a:gs pos="12000">
                <a:schemeClr val="accent4">
                  <a:lumMod val="0"/>
                  <a:lumOff val="100000"/>
                </a:schemeClr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tx1"/>
                </a:solidFill>
              </a:rPr>
              <a:t>Hypoperfusion</a:t>
            </a:r>
            <a:r>
              <a:rPr lang="fr-FR" sz="2400" b="1" dirty="0">
                <a:solidFill>
                  <a:schemeClr val="tx1"/>
                </a:solidFill>
              </a:rPr>
              <a:t> cérébrale </a:t>
            </a:r>
          </a:p>
        </p:txBody>
      </p:sp>
      <p:sp>
        <p:nvSpPr>
          <p:cNvPr id="12" name="Flèche vers le bas 11">
            <a:extLst>
              <a:ext uri="{FF2B5EF4-FFF2-40B4-BE49-F238E27FC236}">
                <a16:creationId xmlns:a16="http://schemas.microsoft.com/office/drawing/2014/main" id="{D1F6096F-0A60-FD46-8137-93BD7F573970}"/>
              </a:ext>
            </a:extLst>
          </p:cNvPr>
          <p:cNvSpPr/>
          <p:nvPr/>
        </p:nvSpPr>
        <p:spPr>
          <a:xfrm>
            <a:off x="1537854" y="3223647"/>
            <a:ext cx="368438" cy="6509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E8722962-A8F5-BB4A-A327-28C4BCDA6452}"/>
              </a:ext>
            </a:extLst>
          </p:cNvPr>
          <p:cNvSpPr/>
          <p:nvPr/>
        </p:nvSpPr>
        <p:spPr>
          <a:xfrm>
            <a:off x="6506305" y="2644704"/>
            <a:ext cx="4476163" cy="171489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A03A0955-211A-A446-A903-42B2A13590AD}"/>
              </a:ext>
            </a:extLst>
          </p:cNvPr>
          <p:cNvSpPr/>
          <p:nvPr/>
        </p:nvSpPr>
        <p:spPr>
          <a:xfrm>
            <a:off x="6896862" y="3088001"/>
            <a:ext cx="368438" cy="6509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DFB8511-B569-0742-BC69-09034FAF4C81}"/>
              </a:ext>
            </a:extLst>
          </p:cNvPr>
          <p:cNvSpPr txBox="1"/>
          <p:nvPr/>
        </p:nvSpPr>
        <p:spPr>
          <a:xfrm>
            <a:off x="2108638" y="3318277"/>
            <a:ext cx="258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DEBIT CARDIAQUE</a:t>
            </a: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39E763B4-531F-4A49-BD2B-734EC50DEACB}"/>
              </a:ext>
            </a:extLst>
          </p:cNvPr>
          <p:cNvSpPr/>
          <p:nvPr/>
        </p:nvSpPr>
        <p:spPr>
          <a:xfrm>
            <a:off x="3339871" y="4774287"/>
            <a:ext cx="2167943" cy="1346697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MECANIQUE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254809-5617-1D4C-9164-1260E7D9AC3A}"/>
              </a:ext>
            </a:extLst>
          </p:cNvPr>
          <p:cNvSpPr txBox="1"/>
          <p:nvPr/>
        </p:nvSpPr>
        <p:spPr>
          <a:xfrm>
            <a:off x="7265816" y="3182632"/>
            <a:ext cx="366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RESISTANCE PERIPHERIQUE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E7E44F-A79D-324B-B9EC-82977C931BE7}"/>
              </a:ext>
            </a:extLst>
          </p:cNvPr>
          <p:cNvSpPr txBox="1"/>
          <p:nvPr/>
        </p:nvSpPr>
        <p:spPr>
          <a:xfrm>
            <a:off x="6791628" y="5238427"/>
            <a:ext cx="136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VASOPLEGIE</a:t>
            </a:r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EBF467E8-6CA9-A042-92BF-CDF5F5DBD48F}"/>
              </a:ext>
            </a:extLst>
          </p:cNvPr>
          <p:cNvSpPr/>
          <p:nvPr/>
        </p:nvSpPr>
        <p:spPr>
          <a:xfrm>
            <a:off x="9147542" y="4774287"/>
            <a:ext cx="2212716" cy="1336614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DA4583-1127-B747-8766-B619095FDD1E}"/>
              </a:ext>
            </a:extLst>
          </p:cNvPr>
          <p:cNvSpPr txBox="1"/>
          <p:nvPr/>
        </p:nvSpPr>
        <p:spPr>
          <a:xfrm>
            <a:off x="9357248" y="5114386"/>
            <a:ext cx="179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MODULATION DU SNA</a:t>
            </a:r>
          </a:p>
        </p:txBody>
      </p:sp>
    </p:spTree>
    <p:extLst>
      <p:ext uri="{BB962C8B-B14F-4D97-AF65-F5344CB8AC3E}">
        <p14:creationId xmlns:p14="http://schemas.microsoft.com/office/powerpoint/2010/main" val="35908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 animBg="1"/>
      <p:bldP spid="10" grpId="1" animBg="1"/>
      <p:bldP spid="11" grpId="0" animBg="1"/>
      <p:bldP spid="12" grpId="0" animBg="1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1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7AA7130-E3D2-E346-851C-F58C7B91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10" y="1525821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 Substance </a:t>
            </a:r>
            <a:r>
              <a:rPr lang="en-US" b="1" dirty="0" err="1"/>
              <a:t>réticulée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tronc</a:t>
            </a:r>
            <a:r>
              <a:rPr lang="en-US" dirty="0"/>
              <a:t> </a:t>
            </a:r>
            <a:r>
              <a:rPr lang="en-US" dirty="0" err="1"/>
              <a:t>cérébral</a:t>
            </a:r>
            <a:r>
              <a:rPr lang="en-US" dirty="0"/>
              <a:t>) </a:t>
            </a:r>
            <a:r>
              <a:rPr lang="en-US" dirty="0" err="1"/>
              <a:t>responsable</a:t>
            </a:r>
            <a:r>
              <a:rPr lang="en-US" dirty="0"/>
              <a:t> de </a:t>
            </a:r>
            <a:r>
              <a:rPr lang="en-US" dirty="0" err="1"/>
              <a:t>l’éveil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Perte</a:t>
            </a:r>
            <a:r>
              <a:rPr lang="en-US" dirty="0"/>
              <a:t> de conscience </a:t>
            </a:r>
            <a:r>
              <a:rPr lang="en-US" dirty="0" err="1"/>
              <a:t>si</a:t>
            </a:r>
            <a:r>
              <a:rPr lang="en-US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TAs &lt; 60 </a:t>
            </a:r>
            <a:r>
              <a:rPr lang="en-US" b="1" dirty="0" err="1">
                <a:solidFill>
                  <a:srgbClr val="FF0000"/>
                </a:solidFill>
              </a:rPr>
              <a:t>mHg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Absence de perfusion &gt; 6-8s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en-US" b="1" dirty="0" err="1"/>
              <a:t>Conséquence</a:t>
            </a:r>
            <a:r>
              <a:rPr lang="en-US" b="1" dirty="0"/>
              <a:t> </a:t>
            </a:r>
          </a:p>
          <a:p>
            <a:pPr marL="457200" lvl="1" indent="0">
              <a:buNone/>
            </a:pPr>
            <a:r>
              <a:rPr lang="en-US" b="1" dirty="0" err="1"/>
              <a:t>Perte</a:t>
            </a:r>
            <a:r>
              <a:rPr lang="en-US" b="1" dirty="0"/>
              <a:t> de </a:t>
            </a:r>
            <a:r>
              <a:rPr lang="en-US" b="1" dirty="0" err="1"/>
              <a:t>connaissance</a:t>
            </a:r>
            <a:r>
              <a:rPr lang="en-US" b="1" dirty="0"/>
              <a:t> complete (syncope), incomplete (</a:t>
            </a:r>
            <a:r>
              <a:rPr lang="en-US" b="1" dirty="0" err="1"/>
              <a:t>lipothymie</a:t>
            </a:r>
            <a:r>
              <a:rPr lang="en-US" b="1" dirty="0"/>
              <a:t>)</a:t>
            </a:r>
          </a:p>
          <a:p>
            <a:pPr marL="457200" lvl="1" indent="0">
              <a:buNone/>
            </a:pPr>
            <a:r>
              <a:rPr lang="en-US" b="1" dirty="0" err="1"/>
              <a:t>Perte</a:t>
            </a:r>
            <a:r>
              <a:rPr lang="en-US" b="1" dirty="0"/>
              <a:t> du tonus postural complete (chute) incomplete (</a:t>
            </a:r>
            <a:r>
              <a:rPr lang="en-US" b="1" dirty="0" err="1"/>
              <a:t>lipothymie</a:t>
            </a:r>
            <a:r>
              <a:rPr lang="en-US" b="1" dirty="0"/>
              <a:t>)</a:t>
            </a:r>
            <a:endParaRPr lang="en-US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F22F4D-1CE2-3045-8888-759D42AFB102}"/>
              </a:ext>
            </a:extLst>
          </p:cNvPr>
          <p:cNvSpPr txBox="1"/>
          <p:nvPr/>
        </p:nvSpPr>
        <p:spPr>
          <a:xfrm>
            <a:off x="1537854" y="3301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F8B4AC-4991-7E4E-8C2F-2D629E87900F}"/>
              </a:ext>
            </a:extLst>
          </p:cNvPr>
          <p:cNvSpPr txBox="1"/>
          <p:nvPr/>
        </p:nvSpPr>
        <p:spPr>
          <a:xfrm>
            <a:off x="1611400" y="545131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Physiopathologie</a:t>
            </a:r>
          </a:p>
        </p:txBody>
      </p:sp>
    </p:spTree>
    <p:extLst>
      <p:ext uri="{BB962C8B-B14F-4D97-AF65-F5344CB8AC3E}">
        <p14:creationId xmlns:p14="http://schemas.microsoft.com/office/powerpoint/2010/main" val="350627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215B56-4BAC-994E-8986-365D28FA79C0}"/>
              </a:ext>
            </a:extLst>
          </p:cNvPr>
          <p:cNvSpPr txBox="1"/>
          <p:nvPr/>
        </p:nvSpPr>
        <p:spPr>
          <a:xfrm>
            <a:off x="1537854" y="3301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2E1CAB28-79BE-2B4A-AF3E-45CAB8D12594}"/>
              </a:ext>
            </a:extLst>
          </p:cNvPr>
          <p:cNvSpPr/>
          <p:nvPr/>
        </p:nvSpPr>
        <p:spPr>
          <a:xfrm>
            <a:off x="1391713" y="4422453"/>
            <a:ext cx="4211053" cy="613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Syncope reflexe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0F82B176-1F2F-A448-84C8-AECA233A4296}"/>
              </a:ext>
            </a:extLst>
          </p:cNvPr>
          <p:cNvSpPr/>
          <p:nvPr/>
        </p:nvSpPr>
        <p:spPr>
          <a:xfrm>
            <a:off x="1391714" y="3384229"/>
            <a:ext cx="4211053" cy="613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Hypotension orthostatique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4A44E89B-8082-E141-B1E2-BAA144212609}"/>
              </a:ext>
            </a:extLst>
          </p:cNvPr>
          <p:cNvSpPr/>
          <p:nvPr/>
        </p:nvSpPr>
        <p:spPr>
          <a:xfrm>
            <a:off x="7046495" y="2371223"/>
            <a:ext cx="4211053" cy="61361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Diagnostics différentiels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87292868-E6FB-BC44-9CF4-F67C58619DC2}"/>
              </a:ext>
            </a:extLst>
          </p:cNvPr>
          <p:cNvSpPr/>
          <p:nvPr/>
        </p:nvSpPr>
        <p:spPr>
          <a:xfrm>
            <a:off x="1391712" y="5460677"/>
            <a:ext cx="4211053" cy="613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Syncope d’origine cardiologique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8CEF5BD3-4AF6-A247-B0EC-A18DFDC357DB}"/>
              </a:ext>
            </a:extLst>
          </p:cNvPr>
          <p:cNvSpPr/>
          <p:nvPr/>
        </p:nvSpPr>
        <p:spPr>
          <a:xfrm>
            <a:off x="673768" y="2371223"/>
            <a:ext cx="4211053" cy="6136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Syncope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1B15D348-9E57-1C4C-8DB5-B13DE508E331}"/>
              </a:ext>
            </a:extLst>
          </p:cNvPr>
          <p:cNvSpPr/>
          <p:nvPr/>
        </p:nvSpPr>
        <p:spPr>
          <a:xfrm>
            <a:off x="7732286" y="3340978"/>
            <a:ext cx="4211053" cy="613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Epilepsie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D3D78D73-446C-E541-A76C-EFFF16EB80CF}"/>
              </a:ext>
            </a:extLst>
          </p:cNvPr>
          <p:cNvSpPr/>
          <p:nvPr/>
        </p:nvSpPr>
        <p:spPr>
          <a:xfrm>
            <a:off x="7732288" y="4397235"/>
            <a:ext cx="4211053" cy="613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Psychogénique 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F25BC414-BC7A-FA4F-A97C-B78C28DBC472}"/>
              </a:ext>
            </a:extLst>
          </p:cNvPr>
          <p:cNvSpPr/>
          <p:nvPr/>
        </p:nvSpPr>
        <p:spPr>
          <a:xfrm>
            <a:off x="7732287" y="5471936"/>
            <a:ext cx="4211053" cy="613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AIT </a:t>
            </a:r>
            <a:r>
              <a:rPr lang="fr-FR" b="1" dirty="0" err="1">
                <a:solidFill>
                  <a:schemeClr val="tx1"/>
                </a:solidFill>
              </a:rPr>
              <a:t>vertébrobasilaire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405E24E3-CFB0-284E-BA4B-32ECAC1EA9FC}"/>
              </a:ext>
            </a:extLst>
          </p:cNvPr>
          <p:cNvSpPr/>
          <p:nvPr/>
        </p:nvSpPr>
        <p:spPr>
          <a:xfrm>
            <a:off x="4440097" y="1269152"/>
            <a:ext cx="3921775" cy="677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2000">
                <a:schemeClr val="accent4">
                  <a:lumMod val="0"/>
                  <a:lumOff val="100000"/>
                </a:schemeClr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Perte de connaissance</a:t>
            </a:r>
          </a:p>
        </p:txBody>
      </p:sp>
    </p:spTree>
    <p:extLst>
      <p:ext uri="{BB962C8B-B14F-4D97-AF65-F5344CB8AC3E}">
        <p14:creationId xmlns:p14="http://schemas.microsoft.com/office/powerpoint/2010/main" val="27056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40171BD-481C-B14A-A233-871DA848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/>
              <a:t>INTERROGATOIRE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6D6C54-042B-6E49-BD5A-4F31084855C8}"/>
              </a:ext>
            </a:extLst>
          </p:cNvPr>
          <p:cNvSpPr txBox="1"/>
          <p:nvPr/>
        </p:nvSpPr>
        <p:spPr>
          <a:xfrm>
            <a:off x="1537854" y="3301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Syncope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8149E9-2E5D-A546-8F26-2090FD3EB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543" y="1225550"/>
            <a:ext cx="1671054" cy="15926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DC3C06-83AD-7B40-8B07-B1346831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54" y="1225550"/>
            <a:ext cx="1671054" cy="1592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630457-AABA-514F-BAEF-5A8F7C96FD64}"/>
              </a:ext>
            </a:extLst>
          </p:cNvPr>
          <p:cNvSpPr/>
          <p:nvPr/>
        </p:nvSpPr>
        <p:spPr>
          <a:xfrm>
            <a:off x="2818151" y="1225550"/>
            <a:ext cx="839449" cy="24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3925F-1B9E-9047-9839-46D274F75FB9}"/>
              </a:ext>
            </a:extLst>
          </p:cNvPr>
          <p:cNvSpPr/>
          <p:nvPr/>
        </p:nvSpPr>
        <p:spPr>
          <a:xfrm>
            <a:off x="10117249" y="1103807"/>
            <a:ext cx="839449" cy="24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377225-B259-5642-9488-4C763A4C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996" y="3119297"/>
            <a:ext cx="3042066" cy="30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76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65327" y="1554024"/>
            <a:ext cx="5910424" cy="47456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Antécédents</a:t>
            </a:r>
            <a:r>
              <a:rPr lang="fr-FR" b="1" dirty="0"/>
              <a:t> </a:t>
            </a:r>
            <a:r>
              <a:rPr lang="fr-FR" dirty="0"/>
              <a:t>perso et familiaux de cardiopathie, mort subite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Traitement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Circonstance de survenue </a:t>
            </a:r>
            <a:r>
              <a:rPr lang="fr-FR" dirty="0"/>
              <a:t>: debout assis, à l’effort, toux, facteur favorisant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32855" y="0"/>
            <a:ext cx="18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44299" y="472424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Interrogatoire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937114-47D9-CF42-8DC4-C45679EF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32" y="0"/>
            <a:ext cx="6268162" cy="77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10412" y="1104319"/>
            <a:ext cx="9337929" cy="48767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Prodromes</a:t>
            </a:r>
            <a:r>
              <a:rPr lang="fr-FR" b="1" dirty="0"/>
              <a:t> </a:t>
            </a:r>
            <a:r>
              <a:rPr lang="fr-FR" dirty="0"/>
              <a:t>: douleur thoracique, palpitation, sueur, vision floue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Caractéristiques</a:t>
            </a:r>
            <a:r>
              <a:rPr lang="fr-FR" b="1" dirty="0"/>
              <a:t> : </a:t>
            </a:r>
            <a:r>
              <a:rPr lang="fr-FR" dirty="0"/>
              <a:t>durée, déficit post critique, perte urine, morsure de langue, mouvement per critique, nombre épisode 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fr-FR" dirty="0"/>
              <a:t> Témoin +++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32855" y="0"/>
            <a:ext cx="18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Evaluation </a:t>
            </a:r>
            <a:r>
              <a:rPr lang="fr-FR" dirty="0" err="1">
                <a:solidFill>
                  <a:schemeClr val="bg1"/>
                </a:solidFill>
              </a:rPr>
              <a:t>initale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44299" y="472424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Interrogatoire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5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307181"/>
          <a:ext cx="10515600" cy="5869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2340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3AEA0098-047C-A34D-BAF6-76C53CDCF66D}" vid="{536AEF4C-4B70-2642-91A6-E38F6D0A2D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1184</TotalTime>
  <Words>379</Words>
  <Application>Microsoft Macintosh PowerPoint</Application>
  <PresentationFormat>Grand écran</PresentationFormat>
  <Paragraphs>128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boudias</dc:creator>
  <cp:lastModifiedBy>antoine boudias</cp:lastModifiedBy>
  <cp:revision>33</cp:revision>
  <dcterms:created xsi:type="dcterms:W3CDTF">2022-09-26T17:46:30Z</dcterms:created>
  <dcterms:modified xsi:type="dcterms:W3CDTF">2022-09-30T19:10:09Z</dcterms:modified>
</cp:coreProperties>
</file>